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7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15" autoAdjust="0"/>
    <p:restoredTop sz="94660"/>
  </p:normalViewPr>
  <p:slideViewPr>
    <p:cSldViewPr snapToGrid="0">
      <p:cViewPr varScale="1">
        <p:scale>
          <a:sx n="89" d="100"/>
          <a:sy n="89" d="100"/>
        </p:scale>
        <p:origin x="174" y="78"/>
      </p:cViewPr>
      <p:guideLst/>
    </p:cSldViewPr>
  </p:slideViewPr>
  <p:notesTextViewPr>
    <p:cViewPr>
      <p:scale>
        <a:sx n="1" d="1"/>
        <a:sy n="1" d="1"/>
      </p:scale>
      <p:origin x="0" y="0"/>
    </p:cViewPr>
  </p:notesTextViewPr>
  <p:sorterViewPr>
    <p:cViewPr>
      <p:scale>
        <a:sx n="70" d="100"/>
        <a:sy n="70" d="100"/>
      </p:scale>
      <p:origin x="0" y="-121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52FD96-F22F-44F3-9BE8-810A0558E0D5}" type="datetimeFigureOut">
              <a:rPr lang="en-US" smtClean="0"/>
              <a:t>10/23/2018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B0E85A-A4EA-47DC-B0AF-E870BB0AC52A}" type="slidenum">
              <a:rPr lang="en-US" smtClean="0"/>
              <a:t>‹#›</a:t>
            </a:fld>
            <a:endParaRPr lang="en-US"/>
          </a:p>
        </p:txBody>
      </p:sp>
    </p:spTree>
    <p:extLst>
      <p:ext uri="{BB962C8B-B14F-4D97-AF65-F5344CB8AC3E}">
        <p14:creationId xmlns:p14="http://schemas.microsoft.com/office/powerpoint/2010/main" val="3516686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3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578969-3AF7-7843-B255-749D3E33778E}" type="datetimeFigureOut">
              <a:rPr lang="en-US" smtClean="0"/>
              <a:t>10/23/2018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ED1060-AF63-334F-B136-76B73BF67241}" type="slidenum">
              <a:rPr lang="en-US" smtClean="0"/>
              <a:t>‹#›</a:t>
            </a:fld>
            <a:endParaRPr lang="en-US" dirty="0"/>
          </a:p>
        </p:txBody>
      </p:sp>
    </p:spTree>
    <p:extLst>
      <p:ext uri="{BB962C8B-B14F-4D97-AF65-F5344CB8AC3E}">
        <p14:creationId xmlns:p14="http://schemas.microsoft.com/office/powerpoint/2010/main" val="552631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578969-3AF7-7843-B255-749D3E33778E}" type="datetimeFigureOut">
              <a:rPr lang="en-US" smtClean="0"/>
              <a:t>10/23/2018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ED1060-AF63-334F-B136-76B73BF67241}" type="slidenum">
              <a:rPr lang="en-US" smtClean="0"/>
              <a:t>‹#›</a:t>
            </a:fld>
            <a:endParaRPr lang="en-US" dirty="0"/>
          </a:p>
        </p:txBody>
      </p:sp>
    </p:spTree>
    <p:extLst>
      <p:ext uri="{BB962C8B-B14F-4D97-AF65-F5344CB8AC3E}">
        <p14:creationId xmlns:p14="http://schemas.microsoft.com/office/powerpoint/2010/main" val="152021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8"/>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8"/>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578969-3AF7-7843-B255-749D3E33778E}" type="datetimeFigureOut">
              <a:rPr lang="en-US" smtClean="0"/>
              <a:t>10/23/2018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ED1060-AF63-334F-B136-76B73BF67241}" type="slidenum">
              <a:rPr lang="en-US" smtClean="0"/>
              <a:t>‹#›</a:t>
            </a:fld>
            <a:endParaRPr lang="en-US" dirty="0"/>
          </a:p>
        </p:txBody>
      </p:sp>
    </p:spTree>
    <p:extLst>
      <p:ext uri="{BB962C8B-B14F-4D97-AF65-F5344CB8AC3E}">
        <p14:creationId xmlns:p14="http://schemas.microsoft.com/office/powerpoint/2010/main" val="850046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7DF0D2-95EF-49CA-8B65-A7B428C6F78A}"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4194721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7DF0D2-95EF-49CA-8B65-A7B428C6F78A}"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536100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7DF0D2-95EF-49CA-8B65-A7B428C6F78A}"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389267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7DF0D2-95EF-49CA-8B65-A7B428C6F78A}"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1449433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7DF0D2-95EF-49CA-8B65-A7B428C6F78A}" type="datetimeFigureOut">
              <a:rPr lang="en-US" smtClean="0"/>
              <a:t>10/23/2018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1693682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7DF0D2-95EF-49CA-8B65-A7B428C6F78A}" type="datetimeFigureOut">
              <a:rPr lang="en-US" smtClean="0"/>
              <a:t>10/23/2018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2007452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7DF0D2-95EF-49CA-8B65-A7B428C6F78A}" type="datetimeFigureOut">
              <a:rPr lang="en-US" smtClean="0"/>
              <a:t>10/23/2018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693234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7DF0D2-95EF-49CA-8B65-A7B428C6F78A}"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2676881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578969-3AF7-7843-B255-749D3E33778E}" type="datetimeFigureOut">
              <a:rPr lang="en-US" smtClean="0"/>
              <a:t>10/23/2018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ED1060-AF63-334F-B136-76B73BF67241}" type="slidenum">
              <a:rPr lang="en-US" smtClean="0"/>
              <a:t>‹#›</a:t>
            </a:fld>
            <a:endParaRPr lang="en-US" dirty="0"/>
          </a:p>
        </p:txBody>
      </p:sp>
    </p:spTree>
    <p:extLst>
      <p:ext uri="{BB962C8B-B14F-4D97-AF65-F5344CB8AC3E}">
        <p14:creationId xmlns:p14="http://schemas.microsoft.com/office/powerpoint/2010/main" val="1557350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7DF0D2-95EF-49CA-8B65-A7B428C6F78A}"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539263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7DF0D2-95EF-49CA-8B65-A7B428C6F78A}"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3083025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7DF0D2-95EF-49CA-8B65-A7B428C6F78A}"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CD94F-AAE3-4704-9627-07AA15BD38A9}" type="slidenum">
              <a:rPr lang="en-US" smtClean="0"/>
              <a:t>‹#›</a:t>
            </a:fld>
            <a:endParaRPr lang="en-US"/>
          </a:p>
        </p:txBody>
      </p:sp>
    </p:spTree>
    <p:extLst>
      <p:ext uri="{BB962C8B-B14F-4D97-AF65-F5344CB8AC3E}">
        <p14:creationId xmlns:p14="http://schemas.microsoft.com/office/powerpoint/2010/main" val="2820682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32"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6">
                <a:solidFill>
                  <a:schemeClr val="tx1">
                    <a:tint val="75000"/>
                  </a:schemeClr>
                </a:solidFill>
              </a:defRPr>
            </a:lvl1pPr>
            <a:lvl2pPr marL="609433" indent="0">
              <a:buNone/>
              <a:defRPr sz="2399">
                <a:solidFill>
                  <a:schemeClr val="tx1">
                    <a:tint val="75000"/>
                  </a:schemeClr>
                </a:solidFill>
              </a:defRPr>
            </a:lvl2pPr>
            <a:lvl3pPr marL="1218866" indent="0">
              <a:buNone/>
              <a:defRPr sz="2133">
                <a:solidFill>
                  <a:schemeClr val="tx1">
                    <a:tint val="75000"/>
                  </a:schemeClr>
                </a:solidFill>
              </a:defRPr>
            </a:lvl3pPr>
            <a:lvl4pPr marL="1828297" indent="0">
              <a:buNone/>
              <a:defRPr sz="1866">
                <a:solidFill>
                  <a:schemeClr val="tx1">
                    <a:tint val="75000"/>
                  </a:schemeClr>
                </a:solidFill>
              </a:defRPr>
            </a:lvl4pPr>
            <a:lvl5pPr marL="2437729" indent="0">
              <a:buNone/>
              <a:defRPr sz="1866">
                <a:solidFill>
                  <a:schemeClr val="tx1">
                    <a:tint val="75000"/>
                  </a:schemeClr>
                </a:solidFill>
              </a:defRPr>
            </a:lvl5pPr>
            <a:lvl6pPr marL="3047162" indent="0">
              <a:buNone/>
              <a:defRPr sz="1866">
                <a:solidFill>
                  <a:schemeClr val="tx1">
                    <a:tint val="75000"/>
                  </a:schemeClr>
                </a:solidFill>
              </a:defRPr>
            </a:lvl6pPr>
            <a:lvl7pPr marL="3656595" indent="0">
              <a:buNone/>
              <a:defRPr sz="1866">
                <a:solidFill>
                  <a:schemeClr val="tx1">
                    <a:tint val="75000"/>
                  </a:schemeClr>
                </a:solidFill>
              </a:defRPr>
            </a:lvl7pPr>
            <a:lvl8pPr marL="4266027" indent="0">
              <a:buNone/>
              <a:defRPr sz="1866">
                <a:solidFill>
                  <a:schemeClr val="tx1">
                    <a:tint val="75000"/>
                  </a:schemeClr>
                </a:solidFill>
              </a:defRPr>
            </a:lvl8pPr>
            <a:lvl9pPr marL="4875459" indent="0">
              <a:buNone/>
              <a:defRPr sz="186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578969-3AF7-7843-B255-749D3E33778E}" type="datetimeFigureOut">
              <a:rPr lang="en-US" smtClean="0"/>
              <a:t>10/23/2018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ED1060-AF63-334F-B136-76B73BF67241}" type="slidenum">
              <a:rPr lang="en-US" smtClean="0"/>
              <a:t>‹#›</a:t>
            </a:fld>
            <a:endParaRPr lang="en-US" dirty="0"/>
          </a:p>
        </p:txBody>
      </p:sp>
    </p:spTree>
    <p:extLst>
      <p:ext uri="{BB962C8B-B14F-4D97-AF65-F5344CB8AC3E}">
        <p14:creationId xmlns:p14="http://schemas.microsoft.com/office/powerpoint/2010/main" val="2763059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4"/>
            <a:ext cx="5384800" cy="3394075"/>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4"/>
            <a:ext cx="5384800" cy="3394075"/>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578969-3AF7-7843-B255-749D3E33778E}" type="datetimeFigureOut">
              <a:rPr lang="en-US" smtClean="0"/>
              <a:t>10/23/2018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ED1060-AF63-334F-B136-76B73BF67241}" type="slidenum">
              <a:rPr lang="en-US" smtClean="0"/>
              <a:t>‹#›</a:t>
            </a:fld>
            <a:endParaRPr lang="en-US" dirty="0"/>
          </a:p>
        </p:txBody>
      </p:sp>
    </p:spTree>
    <p:extLst>
      <p:ext uri="{BB962C8B-B14F-4D97-AF65-F5344CB8AC3E}">
        <p14:creationId xmlns:p14="http://schemas.microsoft.com/office/powerpoint/2010/main" val="204593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3199" b="1"/>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5" y="1535114"/>
            <a:ext cx="5389033" cy="639763"/>
          </a:xfrm>
        </p:spPr>
        <p:txBody>
          <a:bodyPr anchor="b"/>
          <a:lstStyle>
            <a:lvl1pPr marL="0" indent="0">
              <a:buNone/>
              <a:defRPr sz="3199" b="1"/>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5" y="2174875"/>
            <a:ext cx="5389033"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578969-3AF7-7843-B255-749D3E33778E}" type="datetimeFigureOut">
              <a:rPr lang="en-US" smtClean="0"/>
              <a:t>10/23/2018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2ED1060-AF63-334F-B136-76B73BF67241}" type="slidenum">
              <a:rPr lang="en-US" smtClean="0"/>
              <a:t>‹#›</a:t>
            </a:fld>
            <a:endParaRPr lang="en-US" dirty="0"/>
          </a:p>
        </p:txBody>
      </p:sp>
    </p:spTree>
    <p:extLst>
      <p:ext uri="{BB962C8B-B14F-4D97-AF65-F5344CB8AC3E}">
        <p14:creationId xmlns:p14="http://schemas.microsoft.com/office/powerpoint/2010/main" val="935872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578969-3AF7-7843-B255-749D3E33778E}" type="datetimeFigureOut">
              <a:rPr lang="en-US" smtClean="0"/>
              <a:t>10/23/2018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ED1060-AF63-334F-B136-76B73BF67241}" type="slidenum">
              <a:rPr lang="en-US" smtClean="0"/>
              <a:t>‹#›</a:t>
            </a:fld>
            <a:endParaRPr lang="en-US" dirty="0"/>
          </a:p>
        </p:txBody>
      </p:sp>
    </p:spTree>
    <p:extLst>
      <p:ext uri="{BB962C8B-B14F-4D97-AF65-F5344CB8AC3E}">
        <p14:creationId xmlns:p14="http://schemas.microsoft.com/office/powerpoint/2010/main" val="962387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578969-3AF7-7843-B255-749D3E33778E}" type="datetimeFigureOut">
              <a:rPr lang="en-US" smtClean="0"/>
              <a:t>10/23/2018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2ED1060-AF63-334F-B136-76B73BF67241}" type="slidenum">
              <a:rPr lang="en-US" smtClean="0"/>
              <a:t>‹#›</a:t>
            </a:fld>
            <a:endParaRPr lang="en-US" dirty="0"/>
          </a:p>
        </p:txBody>
      </p:sp>
    </p:spTree>
    <p:extLst>
      <p:ext uri="{BB962C8B-B14F-4D97-AF65-F5344CB8AC3E}">
        <p14:creationId xmlns:p14="http://schemas.microsoft.com/office/powerpoint/2010/main" val="4225884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8" y="273050"/>
            <a:ext cx="4011084" cy="1162051"/>
          </a:xfrm>
        </p:spPr>
        <p:txBody>
          <a:bodyPr anchor="b"/>
          <a:lstStyle>
            <a:lvl1pPr algn="l">
              <a:defRPr sz="2666"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4266"/>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8" y="1435104"/>
            <a:ext cx="4011084" cy="4691063"/>
          </a:xfrm>
        </p:spPr>
        <p:txBody>
          <a:bodyPr/>
          <a:lstStyle>
            <a:lvl1pPr marL="0" indent="0">
              <a:buNone/>
              <a:defRPr sz="1866"/>
            </a:lvl1pPr>
            <a:lvl2pPr marL="609433" indent="0">
              <a:buNone/>
              <a:defRPr sz="1600"/>
            </a:lvl2pPr>
            <a:lvl3pPr marL="1218866" indent="0">
              <a:buNone/>
              <a:defRPr sz="1333"/>
            </a:lvl3pPr>
            <a:lvl4pPr marL="1828297" indent="0">
              <a:buNone/>
              <a:defRPr sz="1200"/>
            </a:lvl4pPr>
            <a:lvl5pPr marL="2437729" indent="0">
              <a:buNone/>
              <a:defRPr sz="1200"/>
            </a:lvl5pPr>
            <a:lvl6pPr marL="3047162" indent="0">
              <a:buNone/>
              <a:defRPr sz="1200"/>
            </a:lvl6pPr>
            <a:lvl7pPr marL="3656595" indent="0">
              <a:buNone/>
              <a:defRPr sz="1200"/>
            </a:lvl7pPr>
            <a:lvl8pPr marL="4266027" indent="0">
              <a:buNone/>
              <a:defRPr sz="1200"/>
            </a:lvl8pPr>
            <a:lvl9pPr marL="487545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9578969-3AF7-7843-B255-749D3E33778E}" type="datetimeFigureOut">
              <a:rPr lang="en-US" smtClean="0"/>
              <a:t>10/23/2018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ED1060-AF63-334F-B136-76B73BF67241}" type="slidenum">
              <a:rPr lang="en-US" smtClean="0"/>
              <a:t>‹#›</a:t>
            </a:fld>
            <a:endParaRPr lang="en-US" dirty="0"/>
          </a:p>
        </p:txBody>
      </p:sp>
    </p:spTree>
    <p:extLst>
      <p:ext uri="{BB962C8B-B14F-4D97-AF65-F5344CB8AC3E}">
        <p14:creationId xmlns:p14="http://schemas.microsoft.com/office/powerpoint/2010/main" val="4067590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2"/>
            <a:ext cx="7315200" cy="566739"/>
          </a:xfrm>
        </p:spPr>
        <p:txBody>
          <a:bodyPr anchor="b"/>
          <a:lstStyle>
            <a:lvl1pPr algn="l">
              <a:defRPr sz="2666"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266"/>
            </a:lvl1pPr>
            <a:lvl2pPr marL="609433" indent="0">
              <a:buNone/>
              <a:defRPr sz="3732"/>
            </a:lvl2pPr>
            <a:lvl3pPr marL="1218866" indent="0">
              <a:buNone/>
              <a:defRPr sz="3199"/>
            </a:lvl3pPr>
            <a:lvl4pPr marL="1828297" indent="0">
              <a:buNone/>
              <a:defRPr sz="2666"/>
            </a:lvl4pPr>
            <a:lvl5pPr marL="2437729" indent="0">
              <a:buNone/>
              <a:defRPr sz="2666"/>
            </a:lvl5pPr>
            <a:lvl6pPr marL="3047162" indent="0">
              <a:buNone/>
              <a:defRPr sz="2666"/>
            </a:lvl6pPr>
            <a:lvl7pPr marL="3656595" indent="0">
              <a:buNone/>
              <a:defRPr sz="2666"/>
            </a:lvl7pPr>
            <a:lvl8pPr marL="4266027" indent="0">
              <a:buNone/>
              <a:defRPr sz="2666"/>
            </a:lvl8pPr>
            <a:lvl9pPr marL="4875459" indent="0">
              <a:buNone/>
              <a:defRPr sz="2666"/>
            </a:lvl9pPr>
          </a:lstStyle>
          <a:p>
            <a:endParaRPr lang="en-US" dirty="0"/>
          </a:p>
        </p:txBody>
      </p:sp>
      <p:sp>
        <p:nvSpPr>
          <p:cNvPr id="4" name="Text Placeholder 3"/>
          <p:cNvSpPr>
            <a:spLocks noGrp="1"/>
          </p:cNvSpPr>
          <p:nvPr>
            <p:ph type="body" sz="half" idx="2"/>
          </p:nvPr>
        </p:nvSpPr>
        <p:spPr>
          <a:xfrm>
            <a:off x="2389718" y="5367343"/>
            <a:ext cx="7315200" cy="804863"/>
          </a:xfrm>
        </p:spPr>
        <p:txBody>
          <a:bodyPr/>
          <a:lstStyle>
            <a:lvl1pPr marL="0" indent="0">
              <a:buNone/>
              <a:defRPr sz="1866"/>
            </a:lvl1pPr>
            <a:lvl2pPr marL="609433" indent="0">
              <a:buNone/>
              <a:defRPr sz="1600"/>
            </a:lvl2pPr>
            <a:lvl3pPr marL="1218866" indent="0">
              <a:buNone/>
              <a:defRPr sz="1333"/>
            </a:lvl3pPr>
            <a:lvl4pPr marL="1828297" indent="0">
              <a:buNone/>
              <a:defRPr sz="1200"/>
            </a:lvl4pPr>
            <a:lvl5pPr marL="2437729" indent="0">
              <a:buNone/>
              <a:defRPr sz="1200"/>
            </a:lvl5pPr>
            <a:lvl6pPr marL="3047162" indent="0">
              <a:buNone/>
              <a:defRPr sz="1200"/>
            </a:lvl6pPr>
            <a:lvl7pPr marL="3656595" indent="0">
              <a:buNone/>
              <a:defRPr sz="1200"/>
            </a:lvl7pPr>
            <a:lvl8pPr marL="4266027" indent="0">
              <a:buNone/>
              <a:defRPr sz="1200"/>
            </a:lvl8pPr>
            <a:lvl9pPr marL="487545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9578969-3AF7-7843-B255-749D3E33778E}" type="datetimeFigureOut">
              <a:rPr lang="en-US" smtClean="0"/>
              <a:t>10/23/2018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ED1060-AF63-334F-B136-76B73BF67241}" type="slidenum">
              <a:rPr lang="en-US" smtClean="0"/>
              <a:t>‹#›</a:t>
            </a:fld>
            <a:endParaRPr lang="en-US" dirty="0"/>
          </a:p>
        </p:txBody>
      </p:sp>
    </p:spTree>
    <p:extLst>
      <p:ext uri="{BB962C8B-B14F-4D97-AF65-F5344CB8AC3E}">
        <p14:creationId xmlns:p14="http://schemas.microsoft.com/office/powerpoint/2010/main" val="1342255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1" cy="114300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1" cy="4525963"/>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38" tIns="45719" rIns="91438" bIns="45719" rtlCol="0" anchor="ctr"/>
          <a:lstStyle>
            <a:lvl1pPr algn="l">
              <a:defRPr sz="1600">
                <a:solidFill>
                  <a:schemeClr val="tx1">
                    <a:tint val="75000"/>
                  </a:schemeClr>
                </a:solidFill>
              </a:defRPr>
            </a:lvl1pPr>
          </a:lstStyle>
          <a:p>
            <a:fld id="{69578969-3AF7-7843-B255-749D3E33778E}" type="datetimeFigureOut">
              <a:rPr lang="en-US" smtClean="0"/>
              <a:t>10/23/2018</a:t>
            </a:fld>
            <a:endParaRPr lang="en-US" dirty="0"/>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91438" tIns="45719" rIns="91438" bIns="45719"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8" tIns="45719" rIns="91438" bIns="45719" rtlCol="0" anchor="ctr"/>
          <a:lstStyle>
            <a:lvl1pPr algn="r">
              <a:defRPr sz="1600">
                <a:solidFill>
                  <a:schemeClr val="tx1">
                    <a:tint val="75000"/>
                  </a:schemeClr>
                </a:solidFill>
              </a:defRPr>
            </a:lvl1pPr>
          </a:lstStyle>
          <a:p>
            <a:fld id="{B2ED1060-AF63-334F-B136-76B73BF67241}" type="slidenum">
              <a:rPr lang="en-US" smtClean="0"/>
              <a:t>‹#›</a:t>
            </a:fld>
            <a:endParaRPr lang="en-US" dirty="0"/>
          </a:p>
        </p:txBody>
      </p:sp>
    </p:spTree>
    <p:extLst>
      <p:ext uri="{BB962C8B-B14F-4D97-AF65-F5344CB8AC3E}">
        <p14:creationId xmlns:p14="http://schemas.microsoft.com/office/powerpoint/2010/main" val="14881122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433" rtl="0" eaLnBrk="1" latinLnBrk="0" hangingPunct="1">
        <a:spcBef>
          <a:spcPct val="0"/>
        </a:spcBef>
        <a:buNone/>
        <a:defRPr sz="5865" kern="1200">
          <a:solidFill>
            <a:schemeClr val="tx1"/>
          </a:solidFill>
          <a:latin typeface="+mj-lt"/>
          <a:ea typeface="+mj-ea"/>
          <a:cs typeface="+mj-cs"/>
        </a:defRPr>
      </a:lvl1pPr>
    </p:titleStyle>
    <p:bodyStyle>
      <a:lvl1pPr marL="457075" indent="-457075" algn="l" defTabSz="609433" rtl="0" eaLnBrk="1" latinLnBrk="0" hangingPunct="1">
        <a:spcBef>
          <a:spcPct val="20000"/>
        </a:spcBef>
        <a:buFont typeface="Arial"/>
        <a:buChar char="•"/>
        <a:defRPr sz="4266" kern="1200">
          <a:solidFill>
            <a:schemeClr val="tx1"/>
          </a:solidFill>
          <a:latin typeface="+mn-lt"/>
          <a:ea typeface="+mn-ea"/>
          <a:cs typeface="+mn-cs"/>
        </a:defRPr>
      </a:lvl1pPr>
      <a:lvl2pPr marL="990327" indent="-380895" algn="l" defTabSz="609433" rtl="0" eaLnBrk="1" latinLnBrk="0" hangingPunct="1">
        <a:spcBef>
          <a:spcPct val="20000"/>
        </a:spcBef>
        <a:buFont typeface="Arial"/>
        <a:buChar char="–"/>
        <a:defRPr sz="3732" kern="1200">
          <a:solidFill>
            <a:schemeClr val="tx1"/>
          </a:solidFill>
          <a:latin typeface="+mn-lt"/>
          <a:ea typeface="+mn-ea"/>
          <a:cs typeface="+mn-cs"/>
        </a:defRPr>
      </a:lvl2pPr>
      <a:lvl3pPr marL="1523582" indent="-304716" algn="l" defTabSz="609433" rtl="0" eaLnBrk="1" latinLnBrk="0" hangingPunct="1">
        <a:spcBef>
          <a:spcPct val="20000"/>
        </a:spcBef>
        <a:buFont typeface="Arial"/>
        <a:buChar char="•"/>
        <a:defRPr sz="3199" kern="1200">
          <a:solidFill>
            <a:schemeClr val="tx1"/>
          </a:solidFill>
          <a:latin typeface="+mn-lt"/>
          <a:ea typeface="+mn-ea"/>
          <a:cs typeface="+mn-cs"/>
        </a:defRPr>
      </a:lvl3pPr>
      <a:lvl4pPr marL="2133013" indent="-304716" algn="l" defTabSz="609433" rtl="0" eaLnBrk="1" latinLnBrk="0" hangingPunct="1">
        <a:spcBef>
          <a:spcPct val="20000"/>
        </a:spcBef>
        <a:buFont typeface="Arial"/>
        <a:buChar char="–"/>
        <a:defRPr sz="2666" kern="1200">
          <a:solidFill>
            <a:schemeClr val="tx1"/>
          </a:solidFill>
          <a:latin typeface="+mn-lt"/>
          <a:ea typeface="+mn-ea"/>
          <a:cs typeface="+mn-cs"/>
        </a:defRPr>
      </a:lvl4pPr>
      <a:lvl5pPr marL="2742445" indent="-304716" algn="l" defTabSz="609433" rtl="0" eaLnBrk="1" latinLnBrk="0" hangingPunct="1">
        <a:spcBef>
          <a:spcPct val="20000"/>
        </a:spcBef>
        <a:buFont typeface="Arial"/>
        <a:buChar char="»"/>
        <a:defRPr sz="2666" kern="1200">
          <a:solidFill>
            <a:schemeClr val="tx1"/>
          </a:solidFill>
          <a:latin typeface="+mn-lt"/>
          <a:ea typeface="+mn-ea"/>
          <a:cs typeface="+mn-cs"/>
        </a:defRPr>
      </a:lvl5pPr>
      <a:lvl6pPr marL="3351878" indent="-304716" algn="l" defTabSz="609433" rtl="0" eaLnBrk="1" latinLnBrk="0" hangingPunct="1">
        <a:spcBef>
          <a:spcPct val="20000"/>
        </a:spcBef>
        <a:buFont typeface="Arial"/>
        <a:buChar char="•"/>
        <a:defRPr sz="2666" kern="1200">
          <a:solidFill>
            <a:schemeClr val="tx1"/>
          </a:solidFill>
          <a:latin typeface="+mn-lt"/>
          <a:ea typeface="+mn-ea"/>
          <a:cs typeface="+mn-cs"/>
        </a:defRPr>
      </a:lvl6pPr>
      <a:lvl7pPr marL="3961311" indent="-304716" algn="l" defTabSz="609433" rtl="0" eaLnBrk="1" latinLnBrk="0" hangingPunct="1">
        <a:spcBef>
          <a:spcPct val="20000"/>
        </a:spcBef>
        <a:buFont typeface="Arial"/>
        <a:buChar char="•"/>
        <a:defRPr sz="2666" kern="1200">
          <a:solidFill>
            <a:schemeClr val="tx1"/>
          </a:solidFill>
          <a:latin typeface="+mn-lt"/>
          <a:ea typeface="+mn-ea"/>
          <a:cs typeface="+mn-cs"/>
        </a:defRPr>
      </a:lvl7pPr>
      <a:lvl8pPr marL="4570744" indent="-304716" algn="l" defTabSz="609433" rtl="0" eaLnBrk="1" latinLnBrk="0" hangingPunct="1">
        <a:spcBef>
          <a:spcPct val="20000"/>
        </a:spcBef>
        <a:buFont typeface="Arial"/>
        <a:buChar char="•"/>
        <a:defRPr sz="2666" kern="1200">
          <a:solidFill>
            <a:schemeClr val="tx1"/>
          </a:solidFill>
          <a:latin typeface="+mn-lt"/>
          <a:ea typeface="+mn-ea"/>
          <a:cs typeface="+mn-cs"/>
        </a:defRPr>
      </a:lvl8pPr>
      <a:lvl9pPr marL="5180175" indent="-304716" algn="l" defTabSz="609433"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433" rtl="0" eaLnBrk="1" latinLnBrk="0" hangingPunct="1">
        <a:defRPr sz="2399" kern="1200">
          <a:solidFill>
            <a:schemeClr val="tx1"/>
          </a:solidFill>
          <a:latin typeface="+mn-lt"/>
          <a:ea typeface="+mn-ea"/>
          <a:cs typeface="+mn-cs"/>
        </a:defRPr>
      </a:lvl1pPr>
      <a:lvl2pPr marL="609433" algn="l" defTabSz="609433" rtl="0" eaLnBrk="1" latinLnBrk="0" hangingPunct="1">
        <a:defRPr sz="2399" kern="1200">
          <a:solidFill>
            <a:schemeClr val="tx1"/>
          </a:solidFill>
          <a:latin typeface="+mn-lt"/>
          <a:ea typeface="+mn-ea"/>
          <a:cs typeface="+mn-cs"/>
        </a:defRPr>
      </a:lvl2pPr>
      <a:lvl3pPr marL="1218866" algn="l" defTabSz="609433" rtl="0" eaLnBrk="1" latinLnBrk="0" hangingPunct="1">
        <a:defRPr sz="2399" kern="1200">
          <a:solidFill>
            <a:schemeClr val="tx1"/>
          </a:solidFill>
          <a:latin typeface="+mn-lt"/>
          <a:ea typeface="+mn-ea"/>
          <a:cs typeface="+mn-cs"/>
        </a:defRPr>
      </a:lvl3pPr>
      <a:lvl4pPr marL="1828297" algn="l" defTabSz="609433" rtl="0" eaLnBrk="1" latinLnBrk="0" hangingPunct="1">
        <a:defRPr sz="2399" kern="1200">
          <a:solidFill>
            <a:schemeClr val="tx1"/>
          </a:solidFill>
          <a:latin typeface="+mn-lt"/>
          <a:ea typeface="+mn-ea"/>
          <a:cs typeface="+mn-cs"/>
        </a:defRPr>
      </a:lvl4pPr>
      <a:lvl5pPr marL="2437729" algn="l" defTabSz="609433" rtl="0" eaLnBrk="1" latinLnBrk="0" hangingPunct="1">
        <a:defRPr sz="2399" kern="1200">
          <a:solidFill>
            <a:schemeClr val="tx1"/>
          </a:solidFill>
          <a:latin typeface="+mn-lt"/>
          <a:ea typeface="+mn-ea"/>
          <a:cs typeface="+mn-cs"/>
        </a:defRPr>
      </a:lvl5pPr>
      <a:lvl6pPr marL="3047162" algn="l" defTabSz="609433" rtl="0" eaLnBrk="1" latinLnBrk="0" hangingPunct="1">
        <a:defRPr sz="2399" kern="1200">
          <a:solidFill>
            <a:schemeClr val="tx1"/>
          </a:solidFill>
          <a:latin typeface="+mn-lt"/>
          <a:ea typeface="+mn-ea"/>
          <a:cs typeface="+mn-cs"/>
        </a:defRPr>
      </a:lvl6pPr>
      <a:lvl7pPr marL="3656595" algn="l" defTabSz="609433" rtl="0" eaLnBrk="1" latinLnBrk="0" hangingPunct="1">
        <a:defRPr sz="2399" kern="1200">
          <a:solidFill>
            <a:schemeClr val="tx1"/>
          </a:solidFill>
          <a:latin typeface="+mn-lt"/>
          <a:ea typeface="+mn-ea"/>
          <a:cs typeface="+mn-cs"/>
        </a:defRPr>
      </a:lvl7pPr>
      <a:lvl8pPr marL="4266027" algn="l" defTabSz="609433" rtl="0" eaLnBrk="1" latinLnBrk="0" hangingPunct="1">
        <a:defRPr sz="2399" kern="1200">
          <a:solidFill>
            <a:schemeClr val="tx1"/>
          </a:solidFill>
          <a:latin typeface="+mn-lt"/>
          <a:ea typeface="+mn-ea"/>
          <a:cs typeface="+mn-cs"/>
        </a:defRPr>
      </a:lvl8pPr>
      <a:lvl9pPr marL="4875459" algn="l" defTabSz="609433"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7DF0D2-95EF-49CA-8B65-A7B428C6F78A}" type="datetimeFigureOut">
              <a:rPr lang="en-US" smtClean="0"/>
              <a:t>10/23/2018</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CD94F-AAE3-4704-9627-07AA15BD38A9}" type="slidenum">
              <a:rPr lang="en-US" smtClean="0"/>
              <a:t>‹#›</a:t>
            </a:fld>
            <a:endParaRPr lang="en-US"/>
          </a:p>
        </p:txBody>
      </p:sp>
    </p:spTree>
    <p:extLst>
      <p:ext uri="{BB962C8B-B14F-4D97-AF65-F5344CB8AC3E}">
        <p14:creationId xmlns:p14="http://schemas.microsoft.com/office/powerpoint/2010/main" val="11385410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8.jpeg"/><Relationship Id="rId3" Type="http://schemas.openxmlformats.org/officeDocument/2006/relationships/image" Target="../media/image16.png"/><Relationship Id="rId21" Type="http://schemas.openxmlformats.org/officeDocument/2006/relationships/image" Target="../media/image33.png"/><Relationship Id="rId34" Type="http://schemas.openxmlformats.org/officeDocument/2006/relationships/image" Target="../media/image46.jp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2" Type="http://schemas.openxmlformats.org/officeDocument/2006/relationships/image" Target="../media/image70.jp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18.jp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jpeg"/><Relationship Id="rId28" Type="http://schemas.openxmlformats.org/officeDocument/2006/relationships/image" Target="../media/image40.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 Type="http://schemas.microsoft.com/office/2007/relationships/hdphoto" Target="../media/hdphoto2.wdp"/><Relationship Id="rId9" Type="http://schemas.openxmlformats.org/officeDocument/2006/relationships/image" Target="../media/image21.png"/><Relationship Id="rId14" Type="http://schemas.openxmlformats.org/officeDocument/2006/relationships/image" Target="../media/image26.jpe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jpg"/><Relationship Id="rId8"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jpg"/><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74.PNG"/><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8.jpeg"/><Relationship Id="rId3" Type="http://schemas.openxmlformats.org/officeDocument/2006/relationships/image" Target="../media/image16.png"/><Relationship Id="rId21" Type="http://schemas.openxmlformats.org/officeDocument/2006/relationships/image" Target="../media/image33.png"/><Relationship Id="rId34" Type="http://schemas.openxmlformats.org/officeDocument/2006/relationships/image" Target="../media/image46.jp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2" Type="http://schemas.openxmlformats.org/officeDocument/2006/relationships/image" Target="../media/image76.jpe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18.jp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jpeg"/><Relationship Id="rId28" Type="http://schemas.openxmlformats.org/officeDocument/2006/relationships/image" Target="../media/image40.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 Type="http://schemas.microsoft.com/office/2007/relationships/hdphoto" Target="../media/hdphoto2.wdp"/><Relationship Id="rId9" Type="http://schemas.openxmlformats.org/officeDocument/2006/relationships/image" Target="../media/image21.png"/><Relationship Id="rId14" Type="http://schemas.openxmlformats.org/officeDocument/2006/relationships/image" Target="../media/image26.jpe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jpg"/><Relationship Id="rId8"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g"/><Relationship Id="rId7" Type="http://schemas.openxmlformats.org/officeDocument/2006/relationships/image" Target="../media/image82.png"/><Relationship Id="rId2" Type="http://schemas.openxmlformats.org/officeDocument/2006/relationships/image" Target="../media/image77.jpg"/><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69.png"/><Relationship Id="rId4" Type="http://schemas.openxmlformats.org/officeDocument/2006/relationships/image" Target="../media/image79.png"/><Relationship Id="rId9" Type="http://schemas.openxmlformats.org/officeDocument/2006/relationships/image" Target="../media/image84.png"/></Relationships>
</file>

<file path=ppt/slides/_rels/slide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7.jpg"/><Relationship Id="rId1" Type="http://schemas.openxmlformats.org/officeDocument/2006/relationships/slideLayout" Target="../slideLayouts/slideLayout13.xml"/><Relationship Id="rId5" Type="http://schemas.openxmlformats.org/officeDocument/2006/relationships/image" Target="../media/image87.png"/><Relationship Id="rId4" Type="http://schemas.openxmlformats.org/officeDocument/2006/relationships/image" Target="../media/image86.png"/></Relationships>
</file>

<file path=ppt/slides/_rels/slide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87.png"/><Relationship Id="rId4" Type="http://schemas.openxmlformats.org/officeDocument/2006/relationships/image" Target="../media/image90.png"/></Relationships>
</file>

<file path=ppt/slides/_rels/slide16.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21" Type="http://schemas.openxmlformats.org/officeDocument/2006/relationships/image" Target="../media/image31.png"/><Relationship Id="rId34" Type="http://schemas.openxmlformats.org/officeDocument/2006/relationships/image" Target="../media/image44.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jpeg"/><Relationship Id="rId33" Type="http://schemas.openxmlformats.org/officeDocument/2006/relationships/image" Target="../media/image43.png"/><Relationship Id="rId2" Type="http://schemas.openxmlformats.org/officeDocument/2006/relationships/image" Target="../media/image91.jpeg"/><Relationship Id="rId16" Type="http://schemas.openxmlformats.org/officeDocument/2006/relationships/image" Target="../media/image26.jpe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jpg"/><Relationship Id="rId5" Type="http://schemas.openxmlformats.org/officeDocument/2006/relationships/image" Target="../media/image16.png"/><Relationship Id="rId15" Type="http://schemas.openxmlformats.org/officeDocument/2006/relationships/image" Target="../media/image25.jpeg"/><Relationship Id="rId23" Type="http://schemas.openxmlformats.org/officeDocument/2006/relationships/image" Target="../media/image33.png"/><Relationship Id="rId28" Type="http://schemas.openxmlformats.org/officeDocument/2006/relationships/image" Target="../media/image38.jpeg"/><Relationship Id="rId36" Type="http://schemas.openxmlformats.org/officeDocument/2006/relationships/image" Target="../media/image46.jp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93.jpe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png"/><Relationship Id="rId8" Type="http://schemas.openxmlformats.org/officeDocument/2006/relationships/image" Target="../media/image18.jpg"/><Relationship Id="rId3" Type="http://schemas.openxmlformats.org/officeDocument/2006/relationships/image" Target="../media/image92.jpeg"/></Relationships>
</file>

<file path=ppt/slides/_rels/slide17.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image" Target="../media/image22.png"/><Relationship Id="rId7" Type="http://schemas.openxmlformats.org/officeDocument/2006/relationships/image" Target="../media/image98.jpeg"/><Relationship Id="rId12" Type="http://schemas.openxmlformats.org/officeDocument/2006/relationships/image" Target="../media/image103.png"/><Relationship Id="rId17" Type="http://schemas.openxmlformats.org/officeDocument/2006/relationships/image" Target="../media/image107.png"/><Relationship Id="rId2" Type="http://schemas.openxmlformats.org/officeDocument/2006/relationships/image" Target="../media/image94.jpg"/><Relationship Id="rId16"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1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3.xml"/><Relationship Id="rId5" Type="http://schemas.openxmlformats.org/officeDocument/2006/relationships/image" Target="../media/image86.png"/><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3.xml"/><Relationship Id="rId5" Type="http://schemas.openxmlformats.org/officeDocument/2006/relationships/image" Target="../media/image86.png"/><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87.png"/><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112.png"/><Relationship Id="rId1" Type="http://schemas.openxmlformats.org/officeDocument/2006/relationships/slideLayout" Target="../slideLayouts/slideLayout1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jpeg"/><Relationship Id="rId9" Type="http://schemas.openxmlformats.org/officeDocument/2006/relationships/image" Target="../media/image86.png"/></Relationships>
</file>

<file path=ppt/slides/_rels/slide21.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8.jpeg"/><Relationship Id="rId3" Type="http://schemas.openxmlformats.org/officeDocument/2006/relationships/image" Target="../media/image16.png"/><Relationship Id="rId21" Type="http://schemas.openxmlformats.org/officeDocument/2006/relationships/image" Target="../media/image33.png"/><Relationship Id="rId34" Type="http://schemas.openxmlformats.org/officeDocument/2006/relationships/image" Target="../media/image46.jp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2" Type="http://schemas.openxmlformats.org/officeDocument/2006/relationships/image" Target="../media/image116.jpe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18.jp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jpeg"/><Relationship Id="rId28" Type="http://schemas.openxmlformats.org/officeDocument/2006/relationships/image" Target="../media/image40.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 Type="http://schemas.microsoft.com/office/2007/relationships/hdphoto" Target="../media/hdphoto2.wdp"/><Relationship Id="rId9" Type="http://schemas.openxmlformats.org/officeDocument/2006/relationships/image" Target="../media/image21.png"/><Relationship Id="rId14" Type="http://schemas.openxmlformats.org/officeDocument/2006/relationships/image" Target="../media/image26.jpe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jpg"/><Relationship Id="rId8"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g"/><Relationship Id="rId7" Type="http://schemas.openxmlformats.org/officeDocument/2006/relationships/image" Target="../media/image122.jpg"/><Relationship Id="rId2" Type="http://schemas.openxmlformats.org/officeDocument/2006/relationships/image" Target="../media/image117.JPG"/><Relationship Id="rId1" Type="http://schemas.openxmlformats.org/officeDocument/2006/relationships/slideLayout" Target="../slideLayouts/slideLayout18.xml"/><Relationship Id="rId6" Type="http://schemas.openxmlformats.org/officeDocument/2006/relationships/image" Target="../media/image121.jpg"/><Relationship Id="rId5" Type="http://schemas.openxmlformats.org/officeDocument/2006/relationships/image" Target="../media/image120.jpg"/><Relationship Id="rId4" Type="http://schemas.openxmlformats.org/officeDocument/2006/relationships/image" Target="../media/image119.jpeg"/></Relationships>
</file>

<file path=ppt/slides/_rels/slide2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69.png"/><Relationship Id="rId7" Type="http://schemas.openxmlformats.org/officeDocument/2006/relationships/image" Target="../media/image126.jpeg"/><Relationship Id="rId2" Type="http://schemas.openxmlformats.org/officeDocument/2006/relationships/image" Target="../media/image94.jpg"/><Relationship Id="rId1" Type="http://schemas.openxmlformats.org/officeDocument/2006/relationships/slideLayout" Target="../slideLayouts/slideLayout13.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eg"/></Relationships>
</file>

<file path=ppt/slides/_rels/slide2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g"/><Relationship Id="rId1" Type="http://schemas.openxmlformats.org/officeDocument/2006/relationships/slideLayout" Target="../slideLayouts/slideLayout13.xml"/><Relationship Id="rId5" Type="http://schemas.openxmlformats.org/officeDocument/2006/relationships/image" Target="../media/image86.png"/><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8" Type="http://schemas.openxmlformats.org/officeDocument/2006/relationships/image" Target="../media/image136.png"/><Relationship Id="rId13" Type="http://schemas.microsoft.com/office/2007/relationships/hdphoto" Target="../media/hdphoto4.wdp"/><Relationship Id="rId3" Type="http://schemas.openxmlformats.org/officeDocument/2006/relationships/image" Target="../media/image131.png"/><Relationship Id="rId7" Type="http://schemas.openxmlformats.org/officeDocument/2006/relationships/image" Target="../media/image135.jpeg"/><Relationship Id="rId12" Type="http://schemas.openxmlformats.org/officeDocument/2006/relationships/image" Target="../media/image115.png"/><Relationship Id="rId2" Type="http://schemas.openxmlformats.org/officeDocument/2006/relationships/image" Target="../media/image130.jpg"/><Relationship Id="rId1" Type="http://schemas.openxmlformats.org/officeDocument/2006/relationships/slideLayout" Target="../slideLayouts/slideLayout13.xml"/><Relationship Id="rId6" Type="http://schemas.openxmlformats.org/officeDocument/2006/relationships/image" Target="../media/image134.jpeg"/><Relationship Id="rId11" Type="http://schemas.openxmlformats.org/officeDocument/2006/relationships/image" Target="../media/image114.png"/><Relationship Id="rId5" Type="http://schemas.openxmlformats.org/officeDocument/2006/relationships/image" Target="../media/image133.jpg"/><Relationship Id="rId10" Type="http://schemas.openxmlformats.org/officeDocument/2006/relationships/image" Target="../media/image87.png"/><Relationship Id="rId4" Type="http://schemas.openxmlformats.org/officeDocument/2006/relationships/image" Target="../media/image132.png"/><Relationship Id="rId9" Type="http://schemas.openxmlformats.org/officeDocument/2006/relationships/image" Target="../media/image137.png"/></Relationships>
</file>

<file path=ppt/slides/_rels/slide2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39.jpg"/><Relationship Id="rId1" Type="http://schemas.openxmlformats.org/officeDocument/2006/relationships/slideLayout" Target="../slideLayouts/slideLayout13.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41.jpeg"/></Relationships>
</file>

<file path=ppt/slides/_rels/slide29.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8.jpeg"/><Relationship Id="rId3" Type="http://schemas.openxmlformats.org/officeDocument/2006/relationships/image" Target="../media/image16.png"/><Relationship Id="rId21" Type="http://schemas.openxmlformats.org/officeDocument/2006/relationships/image" Target="../media/image33.png"/><Relationship Id="rId34" Type="http://schemas.openxmlformats.org/officeDocument/2006/relationships/image" Target="../media/image46.jp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2" Type="http://schemas.openxmlformats.org/officeDocument/2006/relationships/image" Target="../media/image144.jpe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18.jp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jpeg"/><Relationship Id="rId28" Type="http://schemas.openxmlformats.org/officeDocument/2006/relationships/image" Target="../media/image40.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 Type="http://schemas.microsoft.com/office/2007/relationships/hdphoto" Target="../media/hdphoto2.wdp"/><Relationship Id="rId9" Type="http://schemas.openxmlformats.org/officeDocument/2006/relationships/image" Target="../media/image21.png"/><Relationship Id="rId14" Type="http://schemas.openxmlformats.org/officeDocument/2006/relationships/image" Target="../media/image26.jpe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jpg"/><Relationship Id="rId8"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45.jpeg"/><Relationship Id="rId1" Type="http://schemas.openxmlformats.org/officeDocument/2006/relationships/slideLayout" Target="../slideLayouts/slideLayout13.xml"/><Relationship Id="rId5" Type="http://schemas.openxmlformats.org/officeDocument/2006/relationships/image" Target="../media/image147.png"/><Relationship Id="rId4" Type="http://schemas.openxmlformats.org/officeDocument/2006/relationships/image" Target="../media/image146.jpe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45.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g"/><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150.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1.jpg"/><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2.jpg"/><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3.jpg"/><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4.jpg"/><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5.jpg"/><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8.jpeg"/><Relationship Id="rId3" Type="http://schemas.openxmlformats.org/officeDocument/2006/relationships/image" Target="../media/image16.png"/><Relationship Id="rId21" Type="http://schemas.openxmlformats.org/officeDocument/2006/relationships/image" Target="../media/image33.png"/><Relationship Id="rId34" Type="http://schemas.openxmlformats.org/officeDocument/2006/relationships/image" Target="../media/image46.jp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2" Type="http://schemas.openxmlformats.org/officeDocument/2006/relationships/image" Target="../media/image156.jpe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18.jp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jpeg"/><Relationship Id="rId28" Type="http://schemas.openxmlformats.org/officeDocument/2006/relationships/image" Target="../media/image40.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 Type="http://schemas.microsoft.com/office/2007/relationships/hdphoto" Target="../media/hdphoto2.wdp"/><Relationship Id="rId9" Type="http://schemas.openxmlformats.org/officeDocument/2006/relationships/image" Target="../media/image21.png"/><Relationship Id="rId14" Type="http://schemas.openxmlformats.org/officeDocument/2006/relationships/image" Target="../media/image26.jpe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jpg"/><Relationship Id="rId8" Type="http://schemas.openxmlformats.org/officeDocument/2006/relationships/image" Target="../media/image20.png"/></Relationships>
</file>

<file path=ppt/slides/_rels/slide39.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69.png"/><Relationship Id="rId7" Type="http://schemas.openxmlformats.org/officeDocument/2006/relationships/image" Target="../media/image161.jpeg"/><Relationship Id="rId2" Type="http://schemas.openxmlformats.org/officeDocument/2006/relationships/image" Target="../media/image157.jpg"/><Relationship Id="rId1" Type="http://schemas.openxmlformats.org/officeDocument/2006/relationships/slideLayout" Target="../slideLayouts/slideLayout13.xml"/><Relationship Id="rId6" Type="http://schemas.openxmlformats.org/officeDocument/2006/relationships/image" Target="../media/image160.jpg"/><Relationship Id="rId11" Type="http://schemas.openxmlformats.org/officeDocument/2006/relationships/image" Target="../media/image165.jpeg"/><Relationship Id="rId5" Type="http://schemas.openxmlformats.org/officeDocument/2006/relationships/image" Target="../media/image159.jpeg"/><Relationship Id="rId10" Type="http://schemas.openxmlformats.org/officeDocument/2006/relationships/image" Target="../media/image164.png"/><Relationship Id="rId4" Type="http://schemas.openxmlformats.org/officeDocument/2006/relationships/image" Target="../media/image158.jpeg"/><Relationship Id="rId9" Type="http://schemas.openxmlformats.org/officeDocument/2006/relationships/image" Target="../media/image163.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67.jpeg"/><Relationship Id="rId7" Type="http://schemas.openxmlformats.org/officeDocument/2006/relationships/image" Target="../media/image114.png"/><Relationship Id="rId2" Type="http://schemas.openxmlformats.org/officeDocument/2006/relationships/image" Target="../media/image166.jpeg"/><Relationship Id="rId1" Type="http://schemas.openxmlformats.org/officeDocument/2006/relationships/slideLayout" Target="../slideLayouts/slideLayout1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168.png"/><Relationship Id="rId9" Type="http://schemas.microsoft.com/office/2007/relationships/hdphoto" Target="../media/hdphoto4.wdp"/></Relationships>
</file>

<file path=ppt/slides/_rels/slide41.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21" Type="http://schemas.openxmlformats.org/officeDocument/2006/relationships/image" Target="../media/image31.png"/><Relationship Id="rId34" Type="http://schemas.openxmlformats.org/officeDocument/2006/relationships/image" Target="../media/image44.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jpeg"/><Relationship Id="rId33" Type="http://schemas.openxmlformats.org/officeDocument/2006/relationships/image" Target="../media/image43.png"/><Relationship Id="rId2" Type="http://schemas.openxmlformats.org/officeDocument/2006/relationships/image" Target="../media/image169.jpg"/><Relationship Id="rId16" Type="http://schemas.openxmlformats.org/officeDocument/2006/relationships/image" Target="../media/image26.jpe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jpg"/><Relationship Id="rId5" Type="http://schemas.openxmlformats.org/officeDocument/2006/relationships/image" Target="../media/image16.png"/><Relationship Id="rId15" Type="http://schemas.openxmlformats.org/officeDocument/2006/relationships/image" Target="../media/image25.jpeg"/><Relationship Id="rId23" Type="http://schemas.openxmlformats.org/officeDocument/2006/relationships/image" Target="../media/image33.png"/><Relationship Id="rId28" Type="http://schemas.openxmlformats.org/officeDocument/2006/relationships/image" Target="../media/image38.jpeg"/><Relationship Id="rId36" Type="http://schemas.openxmlformats.org/officeDocument/2006/relationships/image" Target="../media/image46.jp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microsoft.com/office/2007/relationships/hdphoto" Target="../media/hdphoto5.wdp"/><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png"/><Relationship Id="rId8" Type="http://schemas.openxmlformats.org/officeDocument/2006/relationships/image" Target="../media/image18.jpg"/><Relationship Id="rId3" Type="http://schemas.openxmlformats.org/officeDocument/2006/relationships/image" Target="../media/image170.png"/></Relationships>
</file>

<file path=ppt/slides/_rels/slide42.xml.rels><?xml version="1.0" encoding="UTF-8" standalone="yes"?>
<Relationships xmlns="http://schemas.openxmlformats.org/package/2006/relationships"><Relationship Id="rId8" Type="http://schemas.openxmlformats.org/officeDocument/2006/relationships/image" Target="../media/image175.jpeg"/><Relationship Id="rId13" Type="http://schemas.openxmlformats.org/officeDocument/2006/relationships/image" Target="../media/image180.jpeg"/><Relationship Id="rId18" Type="http://schemas.openxmlformats.org/officeDocument/2006/relationships/image" Target="../media/image185.jpg"/><Relationship Id="rId26" Type="http://schemas.openxmlformats.org/officeDocument/2006/relationships/image" Target="../media/image193.jpeg"/><Relationship Id="rId3" Type="http://schemas.openxmlformats.org/officeDocument/2006/relationships/image" Target="../media/image171.jpeg"/><Relationship Id="rId21" Type="http://schemas.openxmlformats.org/officeDocument/2006/relationships/image" Target="../media/image188.jpg"/><Relationship Id="rId7" Type="http://schemas.openxmlformats.org/officeDocument/2006/relationships/image" Target="../media/image174.jpeg"/><Relationship Id="rId12" Type="http://schemas.openxmlformats.org/officeDocument/2006/relationships/image" Target="../media/image179.jpeg"/><Relationship Id="rId17" Type="http://schemas.openxmlformats.org/officeDocument/2006/relationships/image" Target="../media/image184.jpg"/><Relationship Id="rId25" Type="http://schemas.openxmlformats.org/officeDocument/2006/relationships/image" Target="../media/image192.jpeg"/><Relationship Id="rId2" Type="http://schemas.openxmlformats.org/officeDocument/2006/relationships/image" Target="../media/image169.jpg"/><Relationship Id="rId16" Type="http://schemas.openxmlformats.org/officeDocument/2006/relationships/image" Target="../media/image183.jpg"/><Relationship Id="rId20" Type="http://schemas.openxmlformats.org/officeDocument/2006/relationships/image" Target="../media/image187.jpg"/><Relationship Id="rId1" Type="http://schemas.openxmlformats.org/officeDocument/2006/relationships/slideLayout" Target="../slideLayouts/slideLayout13.xml"/><Relationship Id="rId6" Type="http://schemas.openxmlformats.org/officeDocument/2006/relationships/image" Target="../media/image173.jpeg"/><Relationship Id="rId11" Type="http://schemas.openxmlformats.org/officeDocument/2006/relationships/image" Target="../media/image178.jpeg"/><Relationship Id="rId24" Type="http://schemas.openxmlformats.org/officeDocument/2006/relationships/image" Target="../media/image191.jpeg"/><Relationship Id="rId5" Type="http://schemas.openxmlformats.org/officeDocument/2006/relationships/image" Target="../media/image69.png"/><Relationship Id="rId15" Type="http://schemas.openxmlformats.org/officeDocument/2006/relationships/image" Target="../media/image182.jpg"/><Relationship Id="rId23" Type="http://schemas.openxmlformats.org/officeDocument/2006/relationships/image" Target="../media/image190.png"/><Relationship Id="rId10" Type="http://schemas.openxmlformats.org/officeDocument/2006/relationships/image" Target="../media/image177.png"/><Relationship Id="rId19" Type="http://schemas.openxmlformats.org/officeDocument/2006/relationships/image" Target="../media/image186.jpeg"/><Relationship Id="rId4" Type="http://schemas.openxmlformats.org/officeDocument/2006/relationships/image" Target="../media/image172.jpeg"/><Relationship Id="rId9" Type="http://schemas.openxmlformats.org/officeDocument/2006/relationships/image" Target="../media/image176.png"/><Relationship Id="rId14" Type="http://schemas.openxmlformats.org/officeDocument/2006/relationships/image" Target="../media/image181.jpeg"/><Relationship Id="rId22" Type="http://schemas.openxmlformats.org/officeDocument/2006/relationships/image" Target="../media/image189.jpeg"/></Relationships>
</file>

<file path=ppt/slides/_rels/slide43.xml.rels><?xml version="1.0" encoding="UTF-8" standalone="yes"?>
<Relationships xmlns="http://schemas.openxmlformats.org/package/2006/relationships"><Relationship Id="rId8" Type="http://schemas.openxmlformats.org/officeDocument/2006/relationships/image" Target="../media/image87.png"/><Relationship Id="rId3" Type="http://schemas.microsoft.com/office/2007/relationships/hdphoto" Target="../media/hdphoto6.wdp"/><Relationship Id="rId7" Type="http://schemas.openxmlformats.org/officeDocument/2006/relationships/image" Target="../media/image198.png"/><Relationship Id="rId2" Type="http://schemas.openxmlformats.org/officeDocument/2006/relationships/image" Target="../media/image194.png"/><Relationship Id="rId1" Type="http://schemas.openxmlformats.org/officeDocument/2006/relationships/slideLayout" Target="../slideLayouts/slideLayout13.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jpeg"/></Relationships>
</file>

<file path=ppt/slides/_rels/slide4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4.png"/><Relationship Id="rId1" Type="http://schemas.openxmlformats.org/officeDocument/2006/relationships/slideLayout" Target="../slideLayouts/slideLayout13.xml"/><Relationship Id="rId6" Type="http://schemas.openxmlformats.org/officeDocument/2006/relationships/image" Target="../media/image199.png"/><Relationship Id="rId5" Type="http://schemas.openxmlformats.org/officeDocument/2006/relationships/image" Target="../media/image87.png"/><Relationship Id="rId4" Type="http://schemas.openxmlformats.org/officeDocument/2006/relationships/image" Target="../media/image198.png"/></Relationships>
</file>

<file path=ppt/slides/_rels/slide45.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201.jpeg"/><Relationship Id="rId21" Type="http://schemas.openxmlformats.org/officeDocument/2006/relationships/image" Target="../media/image32.png"/><Relationship Id="rId34" Type="http://schemas.openxmlformats.org/officeDocument/2006/relationships/image" Target="../media/image45.png"/><Relationship Id="rId7" Type="http://schemas.openxmlformats.org/officeDocument/2006/relationships/image" Target="../media/image18.jp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2" Type="http://schemas.openxmlformats.org/officeDocument/2006/relationships/image" Target="../media/image200.jpeg"/><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jpeg"/><Relationship Id="rId32" Type="http://schemas.openxmlformats.org/officeDocument/2006/relationships/image" Target="../media/image43.png"/><Relationship Id="rId5" Type="http://schemas.microsoft.com/office/2007/relationships/hdphoto" Target="../media/hdphoto2.wdp"/><Relationship Id="rId15" Type="http://schemas.openxmlformats.org/officeDocument/2006/relationships/image" Target="../media/image26.jpe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7.jpg"/><Relationship Id="rId10" Type="http://schemas.openxmlformats.org/officeDocument/2006/relationships/image" Target="../media/image21.png"/><Relationship Id="rId19" Type="http://schemas.openxmlformats.org/officeDocument/2006/relationships/image" Target="../media/image30.png"/><Relationship Id="rId31" Type="http://schemas.openxmlformats.org/officeDocument/2006/relationships/image" Target="../media/image42.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5.jpeg"/><Relationship Id="rId22" Type="http://schemas.openxmlformats.org/officeDocument/2006/relationships/image" Target="../media/image33.png"/><Relationship Id="rId27" Type="http://schemas.openxmlformats.org/officeDocument/2006/relationships/image" Target="../media/image38.jpeg"/><Relationship Id="rId30" Type="http://schemas.openxmlformats.org/officeDocument/2006/relationships/image" Target="../media/image41.png"/><Relationship Id="rId35" Type="http://schemas.openxmlformats.org/officeDocument/2006/relationships/image" Target="../media/image46.jpg"/><Relationship Id="rId8" Type="http://schemas.openxmlformats.org/officeDocument/2006/relationships/image" Target="../media/image19.png"/></Relationships>
</file>

<file path=ppt/slides/_rels/slide46.xml.rels><?xml version="1.0" encoding="UTF-8" standalone="yes"?>
<Relationships xmlns="http://schemas.openxmlformats.org/package/2006/relationships"><Relationship Id="rId8" Type="http://schemas.openxmlformats.org/officeDocument/2006/relationships/image" Target="../media/image207.png"/><Relationship Id="rId13" Type="http://schemas.openxmlformats.org/officeDocument/2006/relationships/image" Target="../media/image212.png"/><Relationship Id="rId18" Type="http://schemas.openxmlformats.org/officeDocument/2006/relationships/image" Target="../media/image217.png"/><Relationship Id="rId3" Type="http://schemas.openxmlformats.org/officeDocument/2006/relationships/image" Target="../media/image69.png"/><Relationship Id="rId7" Type="http://schemas.openxmlformats.org/officeDocument/2006/relationships/image" Target="../media/image206.png"/><Relationship Id="rId12" Type="http://schemas.openxmlformats.org/officeDocument/2006/relationships/image" Target="../media/image211.jpeg"/><Relationship Id="rId17" Type="http://schemas.openxmlformats.org/officeDocument/2006/relationships/image" Target="../media/image216.png"/><Relationship Id="rId2" Type="http://schemas.openxmlformats.org/officeDocument/2006/relationships/image" Target="../media/image202.jpg"/><Relationship Id="rId16" Type="http://schemas.openxmlformats.org/officeDocument/2006/relationships/image" Target="../media/image215.png"/><Relationship Id="rId20" Type="http://schemas.openxmlformats.org/officeDocument/2006/relationships/image" Target="../media/image219.png"/><Relationship Id="rId1" Type="http://schemas.openxmlformats.org/officeDocument/2006/relationships/slideLayout" Target="../slideLayouts/slideLayout13.xml"/><Relationship Id="rId6" Type="http://schemas.openxmlformats.org/officeDocument/2006/relationships/image" Target="../media/image205.png"/><Relationship Id="rId11" Type="http://schemas.openxmlformats.org/officeDocument/2006/relationships/image" Target="../media/image210.png"/><Relationship Id="rId5" Type="http://schemas.openxmlformats.org/officeDocument/2006/relationships/image" Target="../media/image204.jpeg"/><Relationship Id="rId15" Type="http://schemas.openxmlformats.org/officeDocument/2006/relationships/image" Target="../media/image214.png"/><Relationship Id="rId10" Type="http://schemas.openxmlformats.org/officeDocument/2006/relationships/image" Target="../media/image209.png"/><Relationship Id="rId19" Type="http://schemas.openxmlformats.org/officeDocument/2006/relationships/image" Target="../media/image218.png"/><Relationship Id="rId4" Type="http://schemas.openxmlformats.org/officeDocument/2006/relationships/image" Target="../media/image203.png"/><Relationship Id="rId9" Type="http://schemas.openxmlformats.org/officeDocument/2006/relationships/image" Target="../media/image208.png"/><Relationship Id="rId14" Type="http://schemas.openxmlformats.org/officeDocument/2006/relationships/image" Target="../media/image213.png"/></Relationships>
</file>

<file path=ppt/slides/_rels/slide47.xml.rels><?xml version="1.0" encoding="UTF-8" standalone="yes"?>
<Relationships xmlns="http://schemas.openxmlformats.org/package/2006/relationships"><Relationship Id="rId8" Type="http://schemas.openxmlformats.org/officeDocument/2006/relationships/image" Target="../media/image226.png"/><Relationship Id="rId13" Type="http://schemas.openxmlformats.org/officeDocument/2006/relationships/image" Target="../media/image231.png"/><Relationship Id="rId3" Type="http://schemas.openxmlformats.org/officeDocument/2006/relationships/image" Target="../media/image221.png"/><Relationship Id="rId7" Type="http://schemas.openxmlformats.org/officeDocument/2006/relationships/image" Target="../media/image225.png"/><Relationship Id="rId12" Type="http://schemas.openxmlformats.org/officeDocument/2006/relationships/image" Target="../media/image230.png"/><Relationship Id="rId2" Type="http://schemas.openxmlformats.org/officeDocument/2006/relationships/image" Target="../media/image220.png"/><Relationship Id="rId1" Type="http://schemas.openxmlformats.org/officeDocument/2006/relationships/slideLayout" Target="../slideLayouts/slideLayout13.xml"/><Relationship Id="rId6" Type="http://schemas.openxmlformats.org/officeDocument/2006/relationships/image" Target="../media/image224.png"/><Relationship Id="rId11" Type="http://schemas.openxmlformats.org/officeDocument/2006/relationships/image" Target="../media/image229.png"/><Relationship Id="rId5" Type="http://schemas.openxmlformats.org/officeDocument/2006/relationships/image" Target="../media/image223.png"/><Relationship Id="rId15" Type="http://schemas.openxmlformats.org/officeDocument/2006/relationships/image" Target="../media/image86.png"/><Relationship Id="rId10" Type="http://schemas.openxmlformats.org/officeDocument/2006/relationships/image" Target="../media/image228.png"/><Relationship Id="rId4" Type="http://schemas.openxmlformats.org/officeDocument/2006/relationships/image" Target="../media/image222.png"/><Relationship Id="rId9" Type="http://schemas.openxmlformats.org/officeDocument/2006/relationships/image" Target="../media/image227.png"/><Relationship Id="rId14" Type="http://schemas.openxmlformats.org/officeDocument/2006/relationships/image" Target="../media/image87.png"/></Relationships>
</file>

<file path=ppt/slides/_rels/slide48.xml.rels><?xml version="1.0" encoding="UTF-8" standalone="yes"?>
<Relationships xmlns="http://schemas.openxmlformats.org/package/2006/relationships"><Relationship Id="rId8" Type="http://schemas.openxmlformats.org/officeDocument/2006/relationships/image" Target="../media/image115.png"/><Relationship Id="rId3" Type="http://schemas.microsoft.com/office/2007/relationships/hdphoto" Target="../media/hdphoto7.wdp"/><Relationship Id="rId7" Type="http://schemas.openxmlformats.org/officeDocument/2006/relationships/image" Target="../media/image114.png"/><Relationship Id="rId2" Type="http://schemas.openxmlformats.org/officeDocument/2006/relationships/image" Target="../media/image232.png"/><Relationship Id="rId1" Type="http://schemas.openxmlformats.org/officeDocument/2006/relationships/slideLayout" Target="../slideLayouts/slideLayout13.xml"/><Relationship Id="rId6" Type="http://schemas.openxmlformats.org/officeDocument/2006/relationships/image" Target="../media/image132.png"/><Relationship Id="rId5" Type="http://schemas.openxmlformats.org/officeDocument/2006/relationships/image" Target="../media/image233.png"/><Relationship Id="rId4" Type="http://schemas.openxmlformats.org/officeDocument/2006/relationships/image" Target="../media/image87.png"/><Relationship Id="rId9" Type="http://schemas.microsoft.com/office/2007/relationships/hdphoto" Target="../media/hdphoto4.wdp"/></Relationships>
</file>

<file path=ppt/slides/_rels/slide4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4.png"/><Relationship Id="rId1" Type="http://schemas.openxmlformats.org/officeDocument/2006/relationships/slideLayout" Target="../slideLayouts/slideLayout13.xml"/><Relationship Id="rId4" Type="http://schemas.openxmlformats.org/officeDocument/2006/relationships/image" Target="../media/image235.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3.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36.png"/><Relationship Id="rId1" Type="http://schemas.openxmlformats.org/officeDocument/2006/relationships/slideLayout" Target="../slideLayouts/slideLayout13.xml"/><Relationship Id="rId4" Type="http://schemas.openxmlformats.org/officeDocument/2006/relationships/image" Target="../media/image237.png"/></Relationships>
</file>

<file path=ppt/slides/_rels/slide51.xml.rels><?xml version="1.0" encoding="UTF-8" standalone="yes"?>
<Relationships xmlns="http://schemas.openxmlformats.org/package/2006/relationships"><Relationship Id="rId8" Type="http://schemas.openxmlformats.org/officeDocument/2006/relationships/image" Target="../media/image243.png"/><Relationship Id="rId3" Type="http://schemas.microsoft.com/office/2007/relationships/hdphoto" Target="../media/hdphoto10.wdp"/><Relationship Id="rId7" Type="http://schemas.openxmlformats.org/officeDocument/2006/relationships/image" Target="../media/image242.png"/><Relationship Id="rId2" Type="http://schemas.openxmlformats.org/officeDocument/2006/relationships/image" Target="../media/image238.png"/><Relationship Id="rId1" Type="http://schemas.openxmlformats.org/officeDocument/2006/relationships/slideLayout" Target="../slideLayouts/slideLayout13.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png"/></Relationships>
</file>

<file path=ppt/slides/_rels/slide52.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245.jpeg"/><Relationship Id="rId21" Type="http://schemas.openxmlformats.org/officeDocument/2006/relationships/image" Target="../media/image32.png"/><Relationship Id="rId34" Type="http://schemas.openxmlformats.org/officeDocument/2006/relationships/image" Target="../media/image45.png"/><Relationship Id="rId7" Type="http://schemas.openxmlformats.org/officeDocument/2006/relationships/image" Target="../media/image18.jp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2" Type="http://schemas.openxmlformats.org/officeDocument/2006/relationships/image" Target="../media/image244.jpg"/><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jpeg"/><Relationship Id="rId32" Type="http://schemas.openxmlformats.org/officeDocument/2006/relationships/image" Target="../media/image43.png"/><Relationship Id="rId5" Type="http://schemas.microsoft.com/office/2007/relationships/hdphoto" Target="../media/hdphoto2.wdp"/><Relationship Id="rId15" Type="http://schemas.openxmlformats.org/officeDocument/2006/relationships/image" Target="../media/image26.jpe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7.jpg"/><Relationship Id="rId10" Type="http://schemas.openxmlformats.org/officeDocument/2006/relationships/image" Target="../media/image21.png"/><Relationship Id="rId19" Type="http://schemas.openxmlformats.org/officeDocument/2006/relationships/image" Target="../media/image30.png"/><Relationship Id="rId31" Type="http://schemas.openxmlformats.org/officeDocument/2006/relationships/image" Target="../media/image42.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5.jpeg"/><Relationship Id="rId22" Type="http://schemas.openxmlformats.org/officeDocument/2006/relationships/image" Target="../media/image33.png"/><Relationship Id="rId27" Type="http://schemas.openxmlformats.org/officeDocument/2006/relationships/image" Target="../media/image38.jpeg"/><Relationship Id="rId30" Type="http://schemas.openxmlformats.org/officeDocument/2006/relationships/image" Target="../media/image41.png"/><Relationship Id="rId35" Type="http://schemas.openxmlformats.org/officeDocument/2006/relationships/image" Target="../media/image46.jpg"/><Relationship Id="rId8" Type="http://schemas.openxmlformats.org/officeDocument/2006/relationships/image" Target="../media/image19.pn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46.jpeg"/><Relationship Id="rId1" Type="http://schemas.openxmlformats.org/officeDocument/2006/relationships/slideLayout" Target="../slideLayouts/slideLayout13.xml"/><Relationship Id="rId4" Type="http://schemas.openxmlformats.org/officeDocument/2006/relationships/image" Target="../media/image247.png"/></Relationships>
</file>

<file path=ppt/slides/_rels/slide5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249.png"/><Relationship Id="rId7" Type="http://schemas.openxmlformats.org/officeDocument/2006/relationships/image" Target="../media/image252.png"/><Relationship Id="rId2" Type="http://schemas.openxmlformats.org/officeDocument/2006/relationships/image" Target="../media/image248.jpg"/><Relationship Id="rId1" Type="http://schemas.openxmlformats.org/officeDocument/2006/relationships/slideLayout" Target="../slideLayouts/slideLayout13.xml"/><Relationship Id="rId6" Type="http://schemas.microsoft.com/office/2007/relationships/hdphoto" Target="../media/hdphoto11.wdp"/><Relationship Id="rId5" Type="http://schemas.openxmlformats.org/officeDocument/2006/relationships/image" Target="../media/image251.png"/><Relationship Id="rId4" Type="http://schemas.openxmlformats.org/officeDocument/2006/relationships/image" Target="../media/image250.png"/></Relationships>
</file>

<file path=ppt/slides/_rels/slide55.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8.jpeg"/><Relationship Id="rId3" Type="http://schemas.openxmlformats.org/officeDocument/2006/relationships/image" Target="../media/image16.png"/><Relationship Id="rId21" Type="http://schemas.openxmlformats.org/officeDocument/2006/relationships/image" Target="../media/image33.png"/><Relationship Id="rId34" Type="http://schemas.openxmlformats.org/officeDocument/2006/relationships/image" Target="../media/image46.jp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2" Type="http://schemas.openxmlformats.org/officeDocument/2006/relationships/image" Target="../media/image253.jpe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18.jp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jpeg"/><Relationship Id="rId28" Type="http://schemas.openxmlformats.org/officeDocument/2006/relationships/image" Target="../media/image40.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 Type="http://schemas.microsoft.com/office/2007/relationships/hdphoto" Target="../media/hdphoto2.wdp"/><Relationship Id="rId9" Type="http://schemas.openxmlformats.org/officeDocument/2006/relationships/image" Target="../media/image21.png"/><Relationship Id="rId14" Type="http://schemas.openxmlformats.org/officeDocument/2006/relationships/image" Target="../media/image26.jpe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jpg"/><Relationship Id="rId8" Type="http://schemas.openxmlformats.org/officeDocument/2006/relationships/image" Target="../media/image20.png"/></Relationships>
</file>

<file path=ppt/slides/_rels/slide56.xml.rels><?xml version="1.0" encoding="UTF-8" standalone="yes"?>
<Relationships xmlns="http://schemas.openxmlformats.org/package/2006/relationships"><Relationship Id="rId8" Type="http://schemas.openxmlformats.org/officeDocument/2006/relationships/image" Target="../media/image258.jpeg"/><Relationship Id="rId3" Type="http://schemas.openxmlformats.org/officeDocument/2006/relationships/image" Target="../media/image69.png"/><Relationship Id="rId7" Type="http://schemas.openxmlformats.org/officeDocument/2006/relationships/image" Target="../media/image257.jpeg"/><Relationship Id="rId2" Type="http://schemas.openxmlformats.org/officeDocument/2006/relationships/image" Target="../media/image254.jpg"/><Relationship Id="rId1" Type="http://schemas.openxmlformats.org/officeDocument/2006/relationships/slideLayout" Target="../slideLayouts/slideLayout13.xml"/><Relationship Id="rId6" Type="http://schemas.openxmlformats.org/officeDocument/2006/relationships/image" Target="../media/image256.jpeg"/><Relationship Id="rId11" Type="http://schemas.openxmlformats.org/officeDocument/2006/relationships/image" Target="../media/image261.jpeg"/><Relationship Id="rId5" Type="http://schemas.openxmlformats.org/officeDocument/2006/relationships/image" Target="../media/image124.png"/><Relationship Id="rId10" Type="http://schemas.openxmlformats.org/officeDocument/2006/relationships/image" Target="../media/image260.png"/><Relationship Id="rId4" Type="http://schemas.openxmlformats.org/officeDocument/2006/relationships/image" Target="../media/image255.png"/><Relationship Id="rId9" Type="http://schemas.openxmlformats.org/officeDocument/2006/relationships/image" Target="../media/image259.jpeg"/></Relationships>
</file>

<file path=ppt/slides/_rels/slide57.xml.rels><?xml version="1.0" encoding="UTF-8" standalone="yes"?>
<Relationships xmlns="http://schemas.openxmlformats.org/package/2006/relationships"><Relationship Id="rId3" Type="http://schemas.openxmlformats.org/officeDocument/2006/relationships/image" Target="../media/image263.jpg"/><Relationship Id="rId2" Type="http://schemas.openxmlformats.org/officeDocument/2006/relationships/image" Target="../media/image262.jpg"/><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264.png"/><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65.png"/><Relationship Id="rId1" Type="http://schemas.openxmlformats.org/officeDocument/2006/relationships/slideLayout" Target="../slideLayouts/slideLayout13.xml"/><Relationship Id="rId5" Type="http://schemas.openxmlformats.org/officeDocument/2006/relationships/image" Target="../media/image86.png"/><Relationship Id="rId4" Type="http://schemas.openxmlformats.org/officeDocument/2006/relationships/image" Target="../media/image266.pn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67.jpg"/><Relationship Id="rId1" Type="http://schemas.openxmlformats.org/officeDocument/2006/relationships/slideLayout" Target="../slideLayouts/slideLayout13.xml"/><Relationship Id="rId5" Type="http://schemas.openxmlformats.org/officeDocument/2006/relationships/image" Target="../media/image86.png"/><Relationship Id="rId4" Type="http://schemas.openxmlformats.org/officeDocument/2006/relationships/image" Target="../media/image26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8.jpeg"/><Relationship Id="rId3" Type="http://schemas.openxmlformats.org/officeDocument/2006/relationships/image" Target="../media/image16.png"/><Relationship Id="rId21" Type="http://schemas.openxmlformats.org/officeDocument/2006/relationships/image" Target="../media/image33.png"/><Relationship Id="rId34" Type="http://schemas.openxmlformats.org/officeDocument/2006/relationships/image" Target="../media/image46.jp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2" Type="http://schemas.openxmlformats.org/officeDocument/2006/relationships/image" Target="../media/image269.jp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18.jp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jpeg"/><Relationship Id="rId28" Type="http://schemas.openxmlformats.org/officeDocument/2006/relationships/image" Target="../media/image40.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 Type="http://schemas.microsoft.com/office/2007/relationships/hdphoto" Target="../media/hdphoto2.wdp"/><Relationship Id="rId9" Type="http://schemas.openxmlformats.org/officeDocument/2006/relationships/image" Target="../media/image21.png"/><Relationship Id="rId14" Type="http://schemas.openxmlformats.org/officeDocument/2006/relationships/image" Target="../media/image26.jpe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jpg"/><Relationship Id="rId8" Type="http://schemas.openxmlformats.org/officeDocument/2006/relationships/image" Target="../media/image20.png"/></Relationships>
</file>

<file path=ppt/slides/_rels/slide61.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image" Target="../media/image69.png"/><Relationship Id="rId7" Type="http://schemas.openxmlformats.org/officeDocument/2006/relationships/image" Target="../media/image274.jpeg"/><Relationship Id="rId2" Type="http://schemas.openxmlformats.org/officeDocument/2006/relationships/image" Target="../media/image270.jpg"/><Relationship Id="rId1" Type="http://schemas.openxmlformats.org/officeDocument/2006/relationships/slideLayout" Target="../slideLayouts/slideLayout13.xml"/><Relationship Id="rId6" Type="http://schemas.openxmlformats.org/officeDocument/2006/relationships/image" Target="../media/image273.jpeg"/><Relationship Id="rId5" Type="http://schemas.openxmlformats.org/officeDocument/2006/relationships/image" Target="../media/image272.jpeg"/><Relationship Id="rId10" Type="http://schemas.openxmlformats.org/officeDocument/2006/relationships/image" Target="../media/image277.jpeg"/><Relationship Id="rId4" Type="http://schemas.openxmlformats.org/officeDocument/2006/relationships/image" Target="../media/image271.jpg"/><Relationship Id="rId9" Type="http://schemas.openxmlformats.org/officeDocument/2006/relationships/image" Target="../media/image276.jpeg"/></Relationships>
</file>

<file path=ppt/slides/_rels/slide62.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284.png"/><Relationship Id="rId18" Type="http://schemas.microsoft.com/office/2007/relationships/hdphoto" Target="../media/hdphoto18.wdp"/><Relationship Id="rId3" Type="http://schemas.openxmlformats.org/officeDocument/2006/relationships/image" Target="../media/image87.png"/><Relationship Id="rId7" Type="http://schemas.openxmlformats.org/officeDocument/2006/relationships/image" Target="../media/image281.png"/><Relationship Id="rId12" Type="http://schemas.microsoft.com/office/2007/relationships/hdphoto" Target="../media/hdphoto15.wdp"/><Relationship Id="rId17" Type="http://schemas.openxmlformats.org/officeDocument/2006/relationships/image" Target="../media/image286.png"/><Relationship Id="rId2" Type="http://schemas.openxmlformats.org/officeDocument/2006/relationships/image" Target="../media/image278.jpg"/><Relationship Id="rId16" Type="http://schemas.microsoft.com/office/2007/relationships/hdphoto" Target="../media/hdphoto17.wdp"/><Relationship Id="rId1" Type="http://schemas.openxmlformats.org/officeDocument/2006/relationships/slideLayout" Target="../slideLayouts/slideLayout13.xml"/><Relationship Id="rId6" Type="http://schemas.microsoft.com/office/2007/relationships/hdphoto" Target="../media/hdphoto12.wdp"/><Relationship Id="rId11" Type="http://schemas.openxmlformats.org/officeDocument/2006/relationships/image" Target="../media/image283.png"/><Relationship Id="rId5" Type="http://schemas.openxmlformats.org/officeDocument/2006/relationships/image" Target="../media/image280.png"/><Relationship Id="rId15" Type="http://schemas.openxmlformats.org/officeDocument/2006/relationships/image" Target="../media/image285.png"/><Relationship Id="rId10" Type="http://schemas.microsoft.com/office/2007/relationships/hdphoto" Target="../media/hdphoto14.wdp"/><Relationship Id="rId19" Type="http://schemas.openxmlformats.org/officeDocument/2006/relationships/image" Target="../media/image86.png"/><Relationship Id="rId4" Type="http://schemas.openxmlformats.org/officeDocument/2006/relationships/image" Target="../media/image279.png"/><Relationship Id="rId9" Type="http://schemas.openxmlformats.org/officeDocument/2006/relationships/image" Target="../media/image282.png"/><Relationship Id="rId14" Type="http://schemas.microsoft.com/office/2007/relationships/hdphoto" Target="../media/hdphoto16.wdp"/></Relationships>
</file>

<file path=ppt/slides/_rels/slide63.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8.jpeg"/><Relationship Id="rId3" Type="http://schemas.openxmlformats.org/officeDocument/2006/relationships/image" Target="../media/image16.png"/><Relationship Id="rId21" Type="http://schemas.openxmlformats.org/officeDocument/2006/relationships/image" Target="../media/image33.png"/><Relationship Id="rId34" Type="http://schemas.openxmlformats.org/officeDocument/2006/relationships/image" Target="../media/image46.jp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2" Type="http://schemas.openxmlformats.org/officeDocument/2006/relationships/image" Target="../media/image287.jp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18.jp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jpeg"/><Relationship Id="rId28" Type="http://schemas.openxmlformats.org/officeDocument/2006/relationships/image" Target="../media/image40.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 Type="http://schemas.microsoft.com/office/2007/relationships/hdphoto" Target="../media/hdphoto2.wdp"/><Relationship Id="rId9" Type="http://schemas.openxmlformats.org/officeDocument/2006/relationships/image" Target="../media/image21.png"/><Relationship Id="rId14" Type="http://schemas.openxmlformats.org/officeDocument/2006/relationships/image" Target="../media/image26.jpe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jpg"/><Relationship Id="rId8" Type="http://schemas.openxmlformats.org/officeDocument/2006/relationships/image" Target="../media/image20.png"/></Relationships>
</file>

<file path=ppt/slides/_rels/slide64.xml.rels><?xml version="1.0" encoding="UTF-8" standalone="yes"?>
<Relationships xmlns="http://schemas.openxmlformats.org/package/2006/relationships"><Relationship Id="rId8" Type="http://schemas.openxmlformats.org/officeDocument/2006/relationships/image" Target="../media/image292.png"/><Relationship Id="rId13" Type="http://schemas.openxmlformats.org/officeDocument/2006/relationships/image" Target="../media/image297.png"/><Relationship Id="rId3" Type="http://schemas.microsoft.com/office/2007/relationships/hdphoto" Target="../media/hdphoto19.wdp"/><Relationship Id="rId7" Type="http://schemas.openxmlformats.org/officeDocument/2006/relationships/image" Target="../media/image291.png"/><Relationship Id="rId12" Type="http://schemas.openxmlformats.org/officeDocument/2006/relationships/image" Target="../media/image296.jpg"/><Relationship Id="rId2" Type="http://schemas.openxmlformats.org/officeDocument/2006/relationships/image" Target="../media/image288.png"/><Relationship Id="rId1" Type="http://schemas.openxmlformats.org/officeDocument/2006/relationships/slideLayout" Target="../slideLayouts/slideLayout13.xml"/><Relationship Id="rId6" Type="http://schemas.openxmlformats.org/officeDocument/2006/relationships/image" Target="../media/image290.png"/><Relationship Id="rId11" Type="http://schemas.openxmlformats.org/officeDocument/2006/relationships/image" Target="../media/image295.png"/><Relationship Id="rId5" Type="http://schemas.openxmlformats.org/officeDocument/2006/relationships/image" Target="../media/image69.png"/><Relationship Id="rId10" Type="http://schemas.openxmlformats.org/officeDocument/2006/relationships/image" Target="../media/image294.png"/><Relationship Id="rId4" Type="http://schemas.openxmlformats.org/officeDocument/2006/relationships/image" Target="../media/image289.jpeg"/><Relationship Id="rId9" Type="http://schemas.openxmlformats.org/officeDocument/2006/relationships/image" Target="../media/image293.png"/></Relationships>
</file>

<file path=ppt/slides/_rels/slide6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8" Type="http://schemas.openxmlformats.org/officeDocument/2006/relationships/image" Target="../media/image303.png"/><Relationship Id="rId13" Type="http://schemas.openxmlformats.org/officeDocument/2006/relationships/image" Target="../media/image308.png"/><Relationship Id="rId18" Type="http://schemas.openxmlformats.org/officeDocument/2006/relationships/image" Target="../media/image313.png"/><Relationship Id="rId26" Type="http://schemas.openxmlformats.org/officeDocument/2006/relationships/image" Target="../media/image321.png"/><Relationship Id="rId3" Type="http://schemas.openxmlformats.org/officeDocument/2006/relationships/image" Target="../media/image87.png"/><Relationship Id="rId21" Type="http://schemas.openxmlformats.org/officeDocument/2006/relationships/image" Target="../media/image316.png"/><Relationship Id="rId7" Type="http://schemas.openxmlformats.org/officeDocument/2006/relationships/image" Target="../media/image302.png"/><Relationship Id="rId12" Type="http://schemas.openxmlformats.org/officeDocument/2006/relationships/image" Target="../media/image307.png"/><Relationship Id="rId17" Type="http://schemas.openxmlformats.org/officeDocument/2006/relationships/image" Target="../media/image312.png"/><Relationship Id="rId25" Type="http://schemas.openxmlformats.org/officeDocument/2006/relationships/image" Target="../media/image320.png"/><Relationship Id="rId2" Type="http://schemas.openxmlformats.org/officeDocument/2006/relationships/image" Target="../media/image298.jpg"/><Relationship Id="rId16" Type="http://schemas.openxmlformats.org/officeDocument/2006/relationships/image" Target="../media/image311.png"/><Relationship Id="rId20" Type="http://schemas.openxmlformats.org/officeDocument/2006/relationships/image" Target="../media/image315.png"/><Relationship Id="rId1" Type="http://schemas.openxmlformats.org/officeDocument/2006/relationships/slideLayout" Target="../slideLayouts/slideLayout13.xml"/><Relationship Id="rId6" Type="http://schemas.openxmlformats.org/officeDocument/2006/relationships/image" Target="../media/image301.png"/><Relationship Id="rId11" Type="http://schemas.openxmlformats.org/officeDocument/2006/relationships/image" Target="../media/image306.png"/><Relationship Id="rId24" Type="http://schemas.openxmlformats.org/officeDocument/2006/relationships/image" Target="../media/image319.png"/><Relationship Id="rId5" Type="http://schemas.openxmlformats.org/officeDocument/2006/relationships/image" Target="../media/image300.png"/><Relationship Id="rId15" Type="http://schemas.openxmlformats.org/officeDocument/2006/relationships/image" Target="../media/image310.png"/><Relationship Id="rId23" Type="http://schemas.openxmlformats.org/officeDocument/2006/relationships/image" Target="../media/image318.png"/><Relationship Id="rId28" Type="http://schemas.openxmlformats.org/officeDocument/2006/relationships/image" Target="../media/image86.png"/><Relationship Id="rId10" Type="http://schemas.openxmlformats.org/officeDocument/2006/relationships/image" Target="../media/image305.png"/><Relationship Id="rId19" Type="http://schemas.openxmlformats.org/officeDocument/2006/relationships/image" Target="../media/image314.png"/><Relationship Id="rId4" Type="http://schemas.openxmlformats.org/officeDocument/2006/relationships/image" Target="../media/image299.png"/><Relationship Id="rId9" Type="http://schemas.openxmlformats.org/officeDocument/2006/relationships/image" Target="../media/image304.png"/><Relationship Id="rId14" Type="http://schemas.openxmlformats.org/officeDocument/2006/relationships/image" Target="../media/image309.png"/><Relationship Id="rId22" Type="http://schemas.openxmlformats.org/officeDocument/2006/relationships/image" Target="../media/image317.png"/><Relationship Id="rId27" Type="http://schemas.openxmlformats.org/officeDocument/2006/relationships/image" Target="../media/image322.png"/></Relationships>
</file>

<file path=ppt/slides/_rels/slide67.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image" Target="../media/image298.jpg"/><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68.xml.rels><?xml version="1.0" encoding="UTF-8" standalone="yes"?>
<Relationships xmlns="http://schemas.openxmlformats.org/package/2006/relationships"><Relationship Id="rId8" Type="http://schemas.openxmlformats.org/officeDocument/2006/relationships/image" Target="../media/image327.jpeg"/><Relationship Id="rId13" Type="http://schemas.openxmlformats.org/officeDocument/2006/relationships/image" Target="../media/image86.png"/><Relationship Id="rId3" Type="http://schemas.openxmlformats.org/officeDocument/2006/relationships/image" Target="../media/image323.png"/><Relationship Id="rId7" Type="http://schemas.openxmlformats.org/officeDocument/2006/relationships/image" Target="../media/image326.jpeg"/><Relationship Id="rId12" Type="http://schemas.openxmlformats.org/officeDocument/2006/relationships/image" Target="../media/image331.jpeg"/><Relationship Id="rId2" Type="http://schemas.openxmlformats.org/officeDocument/2006/relationships/image" Target="../media/image298.jpg"/><Relationship Id="rId1" Type="http://schemas.openxmlformats.org/officeDocument/2006/relationships/slideLayout" Target="../slideLayouts/slideLayout13.xml"/><Relationship Id="rId6" Type="http://schemas.openxmlformats.org/officeDocument/2006/relationships/image" Target="../media/image325.png"/><Relationship Id="rId11" Type="http://schemas.openxmlformats.org/officeDocument/2006/relationships/image" Target="../media/image330.jpeg"/><Relationship Id="rId5" Type="http://schemas.microsoft.com/office/2007/relationships/hdphoto" Target="../media/hdphoto20.wdp"/><Relationship Id="rId10" Type="http://schemas.openxmlformats.org/officeDocument/2006/relationships/image" Target="../media/image329.jpeg"/><Relationship Id="rId4" Type="http://schemas.openxmlformats.org/officeDocument/2006/relationships/image" Target="../media/image324.png"/><Relationship Id="rId9" Type="http://schemas.openxmlformats.org/officeDocument/2006/relationships/image" Target="../media/image328.jpeg"/></Relationships>
</file>

<file path=ppt/slides/_rels/slide6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23.png"/><Relationship Id="rId7" Type="http://schemas.openxmlformats.org/officeDocument/2006/relationships/image" Target="../media/image335.jpeg"/><Relationship Id="rId2" Type="http://schemas.openxmlformats.org/officeDocument/2006/relationships/image" Target="../media/image298.jpg"/><Relationship Id="rId1" Type="http://schemas.openxmlformats.org/officeDocument/2006/relationships/slideLayout" Target="../slideLayouts/slideLayout13.xml"/><Relationship Id="rId6" Type="http://schemas.openxmlformats.org/officeDocument/2006/relationships/image" Target="../media/image334.jpeg"/><Relationship Id="rId5" Type="http://schemas.openxmlformats.org/officeDocument/2006/relationships/image" Target="../media/image333.jpeg"/><Relationship Id="rId4" Type="http://schemas.openxmlformats.org/officeDocument/2006/relationships/image" Target="../media/image332.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image" Target="../media/image334.jpeg"/><Relationship Id="rId1" Type="http://schemas.openxmlformats.org/officeDocument/2006/relationships/slideLayout" Target="../slideLayouts/slideLayout13.xml"/><Relationship Id="rId6" Type="http://schemas.microsoft.com/office/2007/relationships/hdphoto" Target="../media/hdphoto21.wdp"/><Relationship Id="rId5" Type="http://schemas.openxmlformats.org/officeDocument/2006/relationships/image" Target="../media/image337.png"/><Relationship Id="rId4" Type="http://schemas.openxmlformats.org/officeDocument/2006/relationships/image" Target="../media/image336.png"/></Relationships>
</file>

<file path=ppt/slides/_rels/slide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8" Type="http://schemas.openxmlformats.org/officeDocument/2006/relationships/image" Target="../media/image343.png"/><Relationship Id="rId13" Type="http://schemas.openxmlformats.org/officeDocument/2006/relationships/image" Target="../media/image347.png"/><Relationship Id="rId18" Type="http://schemas.openxmlformats.org/officeDocument/2006/relationships/image" Target="../media/image168.png"/><Relationship Id="rId3" Type="http://schemas.openxmlformats.org/officeDocument/2006/relationships/image" Target="../media/image339.png"/><Relationship Id="rId21" Type="http://schemas.openxmlformats.org/officeDocument/2006/relationships/image" Target="../media/image352.png"/><Relationship Id="rId7" Type="http://schemas.openxmlformats.org/officeDocument/2006/relationships/image" Target="../media/image342.png"/><Relationship Id="rId12" Type="http://schemas.openxmlformats.org/officeDocument/2006/relationships/image" Target="../media/image89.png"/><Relationship Id="rId17" Type="http://schemas.openxmlformats.org/officeDocument/2006/relationships/image" Target="../media/image350.png"/><Relationship Id="rId2" Type="http://schemas.openxmlformats.org/officeDocument/2006/relationships/image" Target="../media/image338.png"/><Relationship Id="rId16" Type="http://schemas.openxmlformats.org/officeDocument/2006/relationships/image" Target="../media/image349.png"/><Relationship Id="rId20" Type="http://schemas.openxmlformats.org/officeDocument/2006/relationships/image" Target="../media/image149.png"/><Relationship Id="rId1" Type="http://schemas.openxmlformats.org/officeDocument/2006/relationships/slideLayout" Target="../slideLayouts/slideLayout13.xml"/><Relationship Id="rId6" Type="http://schemas.openxmlformats.org/officeDocument/2006/relationships/image" Target="../media/image341.png"/><Relationship Id="rId11" Type="http://schemas.openxmlformats.org/officeDocument/2006/relationships/image" Target="../media/image346.png"/><Relationship Id="rId5" Type="http://schemas.openxmlformats.org/officeDocument/2006/relationships/image" Target="../media/image340.png"/><Relationship Id="rId15" Type="http://schemas.openxmlformats.org/officeDocument/2006/relationships/image" Target="../media/image250.png"/><Relationship Id="rId10" Type="http://schemas.openxmlformats.org/officeDocument/2006/relationships/image" Target="../media/image345.png"/><Relationship Id="rId19" Type="http://schemas.openxmlformats.org/officeDocument/2006/relationships/image" Target="../media/image351.jpeg"/><Relationship Id="rId4" Type="http://schemas.openxmlformats.org/officeDocument/2006/relationships/image" Target="../media/image268.png"/><Relationship Id="rId9" Type="http://schemas.openxmlformats.org/officeDocument/2006/relationships/image" Target="../media/image344.png"/><Relationship Id="rId14" Type="http://schemas.openxmlformats.org/officeDocument/2006/relationships/image" Target="../media/image348.png"/><Relationship Id="rId22" Type="http://schemas.openxmlformats.org/officeDocument/2006/relationships/image" Target="../media/image353.png"/></Relationships>
</file>

<file path=ppt/slides/_rels/slide8.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8.jpeg"/><Relationship Id="rId3" Type="http://schemas.openxmlformats.org/officeDocument/2006/relationships/image" Target="../media/image16.png"/><Relationship Id="rId21" Type="http://schemas.openxmlformats.org/officeDocument/2006/relationships/image" Target="../media/image33.png"/><Relationship Id="rId34" Type="http://schemas.openxmlformats.org/officeDocument/2006/relationships/image" Target="../media/image46.jp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2" Type="http://schemas.openxmlformats.org/officeDocument/2006/relationships/image" Target="../media/image15.jp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18.jp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jpeg"/><Relationship Id="rId28" Type="http://schemas.openxmlformats.org/officeDocument/2006/relationships/image" Target="../media/image40.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 Type="http://schemas.microsoft.com/office/2007/relationships/hdphoto" Target="../media/hdphoto2.wdp"/><Relationship Id="rId9" Type="http://schemas.openxmlformats.org/officeDocument/2006/relationships/image" Target="../media/image21.png"/><Relationship Id="rId14" Type="http://schemas.openxmlformats.org/officeDocument/2006/relationships/image" Target="../media/image26.jpe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jpg"/><Relationship Id="rId8"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48.png"/><Relationship Id="rId21" Type="http://schemas.openxmlformats.org/officeDocument/2006/relationships/image" Target="../media/image66.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image" Target="../media/image15.jpg"/><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13.x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69.pn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1589" y="0"/>
            <a:ext cx="12188825"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799">
              <a:solidFill>
                <a:prstClr val="white"/>
              </a:solidFill>
              <a:latin typeface="Calibri"/>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685" t="17" r="15819" b="-17"/>
          <a:stretch/>
        </p:blipFill>
        <p:spPr>
          <a:xfrm>
            <a:off x="1588" y="1192"/>
            <a:ext cx="7085012" cy="6856809"/>
          </a:xfrm>
        </p:spPr>
      </p:pic>
      <p:sp>
        <p:nvSpPr>
          <p:cNvPr id="6" name="Rectangle 5"/>
          <p:cNvSpPr/>
          <p:nvPr/>
        </p:nvSpPr>
        <p:spPr>
          <a:xfrm>
            <a:off x="8534775" y="2076699"/>
            <a:ext cx="3530134" cy="769441"/>
          </a:xfrm>
          <a:prstGeom prst="rect">
            <a:avLst/>
          </a:prstGeom>
        </p:spPr>
        <p:txBody>
          <a:bodyPr wrap="none">
            <a:spAutoFit/>
          </a:bodyPr>
          <a:lstStyle/>
          <a:p>
            <a:pPr algn="ctr" defTabSz="640751">
              <a:defRPr/>
            </a:pPr>
            <a:r>
              <a:rPr lang="en-US" sz="4400" b="1" cap="all" spc="-150" dirty="0">
                <a:solidFill>
                  <a:srgbClr val="F2F2F2"/>
                </a:solidFill>
                <a:latin typeface="Raleway" panose="020B0503030101060003" pitchFamily="34" charset="0"/>
              </a:rPr>
              <a:t>HK.SHOP.COM</a:t>
            </a:r>
          </a:p>
        </p:txBody>
      </p:sp>
      <p:sp>
        <p:nvSpPr>
          <p:cNvPr id="7" name="Rectangle 6"/>
          <p:cNvSpPr/>
          <p:nvPr/>
        </p:nvSpPr>
        <p:spPr>
          <a:xfrm>
            <a:off x="7302233" y="2865189"/>
            <a:ext cx="4691862" cy="830868"/>
          </a:xfrm>
          <a:prstGeom prst="rect">
            <a:avLst/>
          </a:prstGeom>
        </p:spPr>
        <p:txBody>
          <a:bodyPr wrap="none">
            <a:spAutoFit/>
          </a:bodyPr>
          <a:lstStyle/>
          <a:p>
            <a:pPr defTabSz="640751">
              <a:defRPr/>
            </a:pPr>
            <a:r>
              <a:rPr lang="en-US" altLang="zh-TW" sz="4799" b="1" cap="all" spc="-150" dirty="0" err="1">
                <a:solidFill>
                  <a:srgbClr val="00A9CC"/>
                </a:solidFill>
                <a:latin typeface="微軟正黑體" panose="020B0604030504040204" pitchFamily="34" charset="-120"/>
                <a:ea typeface="微軟正黑體" panose="020B0604030504040204" pitchFamily="34" charset="-120"/>
              </a:rPr>
              <a:t>PartnerStore</a:t>
            </a:r>
            <a:endParaRPr lang="en-US" altLang="zh-TW" sz="4799" b="1" cap="all" spc="-150" dirty="0">
              <a:solidFill>
                <a:srgbClr val="00A9CC"/>
              </a:solidFill>
              <a:latin typeface="微軟正黑體" panose="020B0604030504040204" pitchFamily="34" charset="-120"/>
              <a:ea typeface="微軟正黑體" panose="020B0604030504040204" pitchFamily="34" charset="-12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64729">
            <a:off x="2248956" y="2891656"/>
            <a:ext cx="1087847" cy="107468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94662">
            <a:off x="4503970" y="4750043"/>
            <a:ext cx="1087847" cy="107468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80215">
            <a:off x="439925" y="4980648"/>
            <a:ext cx="1087846" cy="1074687"/>
          </a:xfrm>
          <a:prstGeom prst="rect">
            <a:avLst/>
          </a:prstGeom>
        </p:spPr>
      </p:pic>
      <p:sp>
        <p:nvSpPr>
          <p:cNvPr id="8" name="Rectangle 7"/>
          <p:cNvSpPr/>
          <p:nvPr/>
        </p:nvSpPr>
        <p:spPr>
          <a:xfrm>
            <a:off x="12899" y="1"/>
            <a:ext cx="7105449" cy="6875691"/>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8529">
              <a:defRPr/>
            </a:pPr>
            <a:endParaRPr lang="en-US" sz="1799">
              <a:solidFill>
                <a:srgbClr val="F2F2F2"/>
              </a:solidFill>
              <a:latin typeface="Calibri"/>
            </a:endParaRPr>
          </a:p>
        </p:txBody>
      </p:sp>
    </p:spTree>
    <p:extLst>
      <p:ext uri="{BB962C8B-B14F-4D97-AF65-F5344CB8AC3E}">
        <p14:creationId xmlns:p14="http://schemas.microsoft.com/office/powerpoint/2010/main" val="59408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474" y="943396"/>
            <a:ext cx="9466238" cy="6981404"/>
          </a:xfrm>
          <a:prstGeom prst="rect">
            <a:avLst/>
          </a:prstGeom>
        </p:spPr>
      </p:pic>
      <p:pic>
        <p:nvPicPr>
          <p:cNvPr id="129" name="Picture 128"/>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29229" t="11531" r="10928" b="69646"/>
          <a:stretch/>
        </p:blipFill>
        <p:spPr>
          <a:xfrm>
            <a:off x="5440826" y="497996"/>
            <a:ext cx="1969373" cy="379902"/>
          </a:xfrm>
          <a:prstGeom prst="roundRect">
            <a:avLst/>
          </a:prstGeom>
        </p:spPr>
      </p:pic>
      <p:sp>
        <p:nvSpPr>
          <p:cNvPr id="134" name="TextBox 133"/>
          <p:cNvSpPr txBox="1"/>
          <p:nvPr/>
        </p:nvSpPr>
        <p:spPr>
          <a:xfrm>
            <a:off x="5447534" y="474246"/>
            <a:ext cx="1969591" cy="430887"/>
          </a:xfrm>
          <a:prstGeom prst="rect">
            <a:avLst/>
          </a:prstGeom>
          <a:noFill/>
        </p:spPr>
        <p:txBody>
          <a:bodyPr wrap="square" rtlCol="0">
            <a:spAutoFit/>
          </a:bodyPr>
          <a:lstStyle/>
          <a:p>
            <a:pPr algn="ctr"/>
            <a:r>
              <a:rPr lang="en-US" sz="1100" b="1" dirty="0">
                <a:solidFill>
                  <a:prstClr val="white"/>
                </a:solidFill>
                <a:latin typeface="Calibri"/>
              </a:rPr>
              <a:t>B1  Supermarket</a:t>
            </a:r>
            <a:r>
              <a:rPr lang="zh-TW" altLang="en-US" sz="1100" b="1" dirty="0">
                <a:solidFill>
                  <a:prstClr val="white"/>
                </a:solidFill>
                <a:latin typeface="Calibri"/>
                <a:ea typeface="新細明體" panose="02020500000000000000" pitchFamily="18" charset="-120"/>
              </a:rPr>
              <a:t> </a:t>
            </a:r>
            <a:r>
              <a:rPr lang="en-US" altLang="zh-TW" sz="1100" b="1" dirty="0">
                <a:solidFill>
                  <a:prstClr val="white"/>
                </a:solidFill>
                <a:latin typeface="Calibri"/>
                <a:ea typeface="新細明體" panose="02020500000000000000" pitchFamily="18" charset="-120"/>
              </a:rPr>
              <a:t>a</a:t>
            </a:r>
            <a:r>
              <a:rPr lang="en-US" sz="1100" b="1" dirty="0">
                <a:solidFill>
                  <a:prstClr val="white"/>
                </a:solidFill>
                <a:latin typeface="Calibri"/>
              </a:rPr>
              <a:t>nd Groceries Stores</a:t>
            </a:r>
            <a:endParaRPr lang="zh-TW" altLang="en-US" sz="1100" b="1" dirty="0">
              <a:solidFill>
                <a:prstClr val="white"/>
              </a:solidFill>
              <a:latin typeface="Calibri"/>
              <a:ea typeface="新細明體" panose="02020500000000000000" pitchFamily="18" charset="-120"/>
            </a:endParaRPr>
          </a:p>
        </p:txBody>
      </p:sp>
      <p:pic>
        <p:nvPicPr>
          <p:cNvPr id="58" name="Picture 5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18"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19"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6"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7"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grpSp>
        <p:nvGrpSpPr>
          <p:cNvPr id="128" name="Group 127"/>
          <p:cNvGrpSpPr/>
          <p:nvPr/>
        </p:nvGrpSpPr>
        <p:grpSpPr>
          <a:xfrm>
            <a:off x="12860484" y="1669245"/>
            <a:ext cx="1149145" cy="3429000"/>
            <a:chOff x="-2059985" y="2209800"/>
            <a:chExt cx="1149145" cy="3429000"/>
          </a:xfrm>
        </p:grpSpPr>
        <p:sp>
          <p:nvSpPr>
            <p:cNvPr id="65" name="Rectangle 64"/>
            <p:cNvSpPr/>
            <p:nvPr/>
          </p:nvSpPr>
          <p:spPr>
            <a:xfrm>
              <a:off x="-2059985" y="2209800"/>
              <a:ext cx="1086547" cy="3429000"/>
            </a:xfrm>
            <a:prstGeom prst="rect">
              <a:avLst/>
            </a:prstGeom>
            <a:solidFill>
              <a:srgbClr val="FFFFEF"/>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69" name="Group 68"/>
            <p:cNvGrpSpPr/>
            <p:nvPr/>
          </p:nvGrpSpPr>
          <p:grpSpPr>
            <a:xfrm>
              <a:off x="-1498349" y="4826651"/>
              <a:ext cx="538819" cy="278749"/>
              <a:chOff x="-2849444" y="-476357"/>
              <a:chExt cx="538819" cy="278749"/>
            </a:xfrm>
          </p:grpSpPr>
          <p:sp>
            <p:nvSpPr>
              <p:cNvPr id="68" name="Oval 67"/>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7" name="TextBox 66"/>
              <p:cNvSpPr txBox="1"/>
              <p:nvPr/>
            </p:nvSpPr>
            <p:spPr>
              <a:xfrm>
                <a:off x="-2849444" y="-476357"/>
                <a:ext cx="538819" cy="261610"/>
              </a:xfrm>
              <a:prstGeom prst="rect">
                <a:avLst/>
              </a:prstGeom>
              <a:noFill/>
            </p:spPr>
            <p:txBody>
              <a:bodyPr wrap="square" rtlCol="0">
                <a:spAutoFit/>
              </a:bodyPr>
              <a:lstStyle/>
              <a:p>
                <a:r>
                  <a:rPr lang="en-US" sz="1100" dirty="0">
                    <a:solidFill>
                      <a:srgbClr val="FFFF00"/>
                    </a:solidFill>
                    <a:latin typeface="Calibri"/>
                  </a:rPr>
                  <a:t>B</a:t>
                </a:r>
                <a:r>
                  <a:rPr lang="en-US" altLang="zh-TW" sz="1100" dirty="0">
                    <a:solidFill>
                      <a:srgbClr val="FFFF00"/>
                    </a:solidFill>
                    <a:latin typeface="Calibri"/>
                    <a:ea typeface="新細明體" panose="02020500000000000000" pitchFamily="18" charset="-120"/>
                  </a:rPr>
                  <a:t>1</a:t>
                </a:r>
                <a:endParaRPr lang="en-US" sz="1100" dirty="0">
                  <a:solidFill>
                    <a:srgbClr val="FFFF00"/>
                  </a:solidFill>
                  <a:latin typeface="Calibri"/>
                </a:endParaRPr>
              </a:p>
            </p:txBody>
          </p:sp>
        </p:grpSp>
        <p:grpSp>
          <p:nvGrpSpPr>
            <p:cNvPr id="73" name="Group 72"/>
            <p:cNvGrpSpPr/>
            <p:nvPr/>
          </p:nvGrpSpPr>
          <p:grpSpPr>
            <a:xfrm>
              <a:off x="-1853951" y="4828865"/>
              <a:ext cx="538819" cy="278749"/>
              <a:chOff x="-2827532" y="-476357"/>
              <a:chExt cx="538819" cy="278749"/>
            </a:xfrm>
          </p:grpSpPr>
          <p:sp>
            <p:nvSpPr>
              <p:cNvPr id="74" name="Oval 73"/>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5" name="TextBox 74"/>
              <p:cNvSpPr txBox="1"/>
              <p:nvPr/>
            </p:nvSpPr>
            <p:spPr>
              <a:xfrm>
                <a:off x="-2827532" y="-476357"/>
                <a:ext cx="538819" cy="261610"/>
              </a:xfrm>
              <a:prstGeom prst="rect">
                <a:avLst/>
              </a:prstGeom>
              <a:noFill/>
            </p:spPr>
            <p:txBody>
              <a:bodyPr wrap="square" rtlCol="0">
                <a:spAutoFit/>
              </a:bodyPr>
              <a:lstStyle/>
              <a:p>
                <a:r>
                  <a:rPr lang="en-US" sz="1100" dirty="0">
                    <a:solidFill>
                      <a:prstClr val="white"/>
                    </a:solidFill>
                    <a:latin typeface="Calibri"/>
                  </a:rPr>
                  <a:t>G</a:t>
                </a:r>
                <a:endParaRPr lang="en-US" sz="1100" dirty="0">
                  <a:solidFill>
                    <a:prstClr val="white"/>
                  </a:solidFill>
                  <a:latin typeface="Calibri"/>
                </a:endParaRPr>
              </a:p>
            </p:txBody>
          </p:sp>
        </p:grpSp>
        <p:grpSp>
          <p:nvGrpSpPr>
            <p:cNvPr id="76" name="Group 75"/>
            <p:cNvGrpSpPr/>
            <p:nvPr/>
          </p:nvGrpSpPr>
          <p:grpSpPr>
            <a:xfrm>
              <a:off x="-1848886" y="4502271"/>
              <a:ext cx="548268" cy="278749"/>
              <a:chOff x="-2822467" y="-476357"/>
              <a:chExt cx="548268" cy="278749"/>
            </a:xfrm>
          </p:grpSpPr>
          <p:sp>
            <p:nvSpPr>
              <p:cNvPr id="77" name="Oval 76"/>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8" name="TextBox 77"/>
              <p:cNvSpPr txBox="1"/>
              <p:nvPr/>
            </p:nvSpPr>
            <p:spPr>
              <a:xfrm>
                <a:off x="-2813018" y="-476357"/>
                <a:ext cx="538819" cy="261610"/>
              </a:xfrm>
              <a:prstGeom prst="rect">
                <a:avLst/>
              </a:prstGeom>
              <a:noFill/>
            </p:spPr>
            <p:txBody>
              <a:bodyPr wrap="square" rtlCol="0">
                <a:spAutoFit/>
              </a:bodyPr>
              <a:lstStyle/>
              <a:p>
                <a:r>
                  <a:rPr lang="en-US" sz="1100" dirty="0">
                    <a:solidFill>
                      <a:prstClr val="white"/>
                    </a:solidFill>
                    <a:latin typeface="Calibri"/>
                  </a:rPr>
                  <a:t>1</a:t>
                </a:r>
                <a:endParaRPr lang="en-US" sz="1100" dirty="0">
                  <a:solidFill>
                    <a:prstClr val="white"/>
                  </a:solidFill>
                  <a:latin typeface="Calibri"/>
                </a:endParaRPr>
              </a:p>
            </p:txBody>
          </p:sp>
        </p:grpSp>
        <p:grpSp>
          <p:nvGrpSpPr>
            <p:cNvPr id="79" name="Group 78"/>
            <p:cNvGrpSpPr/>
            <p:nvPr/>
          </p:nvGrpSpPr>
          <p:grpSpPr>
            <a:xfrm>
              <a:off x="-1468832" y="4506700"/>
              <a:ext cx="548268" cy="278749"/>
              <a:chOff x="-2822467" y="-476357"/>
              <a:chExt cx="548268" cy="278749"/>
            </a:xfrm>
          </p:grpSpPr>
          <p:sp>
            <p:nvSpPr>
              <p:cNvPr id="80" name="Oval 79"/>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1" name="TextBox 80"/>
              <p:cNvSpPr txBox="1"/>
              <p:nvPr/>
            </p:nvSpPr>
            <p:spPr>
              <a:xfrm>
                <a:off x="-2813018" y="-476357"/>
                <a:ext cx="538819" cy="261610"/>
              </a:xfrm>
              <a:prstGeom prst="rect">
                <a:avLst/>
              </a:prstGeom>
              <a:noFill/>
            </p:spPr>
            <p:txBody>
              <a:bodyPr wrap="square" rtlCol="0">
                <a:spAutoFit/>
              </a:bodyPr>
              <a:lstStyle/>
              <a:p>
                <a:r>
                  <a:rPr lang="en-US" sz="1100" dirty="0">
                    <a:solidFill>
                      <a:prstClr val="white"/>
                    </a:solidFill>
                    <a:latin typeface="Calibri"/>
                  </a:rPr>
                  <a:t>2</a:t>
                </a:r>
                <a:endParaRPr lang="en-US" sz="1100" dirty="0">
                  <a:solidFill>
                    <a:prstClr val="white"/>
                  </a:solidFill>
                  <a:latin typeface="Calibri"/>
                </a:endParaRPr>
              </a:p>
            </p:txBody>
          </p:sp>
        </p:grpSp>
        <p:grpSp>
          <p:nvGrpSpPr>
            <p:cNvPr id="82" name="Group 81"/>
            <p:cNvGrpSpPr/>
            <p:nvPr/>
          </p:nvGrpSpPr>
          <p:grpSpPr>
            <a:xfrm>
              <a:off x="-1844902" y="4183594"/>
              <a:ext cx="548268" cy="278749"/>
              <a:chOff x="-2822467" y="-476357"/>
              <a:chExt cx="548268" cy="278749"/>
            </a:xfrm>
          </p:grpSpPr>
          <p:sp>
            <p:nvSpPr>
              <p:cNvPr id="83" name="Oval 82"/>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4" name="TextBox 83"/>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3</a:t>
                </a:r>
                <a:endParaRPr lang="en-US" sz="1100" dirty="0">
                  <a:solidFill>
                    <a:prstClr val="white"/>
                  </a:solidFill>
                  <a:latin typeface="Calibri"/>
                </a:endParaRPr>
              </a:p>
            </p:txBody>
          </p:sp>
        </p:grpSp>
        <p:grpSp>
          <p:nvGrpSpPr>
            <p:cNvPr id="85" name="Group 84"/>
            <p:cNvGrpSpPr/>
            <p:nvPr/>
          </p:nvGrpSpPr>
          <p:grpSpPr>
            <a:xfrm>
              <a:off x="-1464848" y="4188023"/>
              <a:ext cx="548268" cy="278749"/>
              <a:chOff x="-2822467" y="-476357"/>
              <a:chExt cx="548268" cy="278749"/>
            </a:xfrm>
          </p:grpSpPr>
          <p:sp>
            <p:nvSpPr>
              <p:cNvPr id="86" name="Oval 85"/>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7" name="TextBox 86"/>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4</a:t>
                </a:r>
                <a:endParaRPr lang="en-US" sz="1100" dirty="0">
                  <a:solidFill>
                    <a:prstClr val="white"/>
                  </a:solidFill>
                  <a:latin typeface="Calibri"/>
                </a:endParaRPr>
              </a:p>
            </p:txBody>
          </p:sp>
        </p:grpSp>
        <p:grpSp>
          <p:nvGrpSpPr>
            <p:cNvPr id="88" name="Group 87"/>
            <p:cNvGrpSpPr/>
            <p:nvPr/>
          </p:nvGrpSpPr>
          <p:grpSpPr>
            <a:xfrm>
              <a:off x="-1839162" y="3842075"/>
              <a:ext cx="548268" cy="278749"/>
              <a:chOff x="-2822467" y="-476357"/>
              <a:chExt cx="548268" cy="278749"/>
            </a:xfrm>
          </p:grpSpPr>
          <p:sp>
            <p:nvSpPr>
              <p:cNvPr id="89" name="Oval 88"/>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0" name="TextBox 89"/>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5</a:t>
                </a:r>
                <a:endParaRPr lang="en-US" sz="1100" dirty="0">
                  <a:solidFill>
                    <a:prstClr val="white"/>
                  </a:solidFill>
                  <a:latin typeface="Calibri"/>
                </a:endParaRPr>
              </a:p>
            </p:txBody>
          </p:sp>
        </p:grpSp>
        <p:grpSp>
          <p:nvGrpSpPr>
            <p:cNvPr id="91" name="Group 90"/>
            <p:cNvGrpSpPr/>
            <p:nvPr/>
          </p:nvGrpSpPr>
          <p:grpSpPr>
            <a:xfrm>
              <a:off x="-1459108" y="3846504"/>
              <a:ext cx="548268" cy="278749"/>
              <a:chOff x="-2822467" y="-476357"/>
              <a:chExt cx="548268" cy="278749"/>
            </a:xfrm>
          </p:grpSpPr>
          <p:sp>
            <p:nvSpPr>
              <p:cNvPr id="92" name="Oval 91"/>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3" name="TextBox 92"/>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6</a:t>
                </a:r>
                <a:endParaRPr lang="en-US" sz="1100" dirty="0">
                  <a:solidFill>
                    <a:prstClr val="white"/>
                  </a:solidFill>
                  <a:latin typeface="Calibri"/>
                </a:endParaRPr>
              </a:p>
            </p:txBody>
          </p:sp>
        </p:grpSp>
        <p:grpSp>
          <p:nvGrpSpPr>
            <p:cNvPr id="94" name="Group 93"/>
            <p:cNvGrpSpPr/>
            <p:nvPr/>
          </p:nvGrpSpPr>
          <p:grpSpPr>
            <a:xfrm>
              <a:off x="-1853564" y="3523323"/>
              <a:ext cx="548268" cy="278749"/>
              <a:chOff x="-2822467" y="-476357"/>
              <a:chExt cx="548268" cy="278749"/>
            </a:xfrm>
          </p:grpSpPr>
          <p:sp>
            <p:nvSpPr>
              <p:cNvPr id="95" name="Oval 94"/>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6" name="TextBox 95"/>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7</a:t>
                </a:r>
                <a:endParaRPr lang="en-US" sz="1100" dirty="0">
                  <a:solidFill>
                    <a:prstClr val="white"/>
                  </a:solidFill>
                  <a:latin typeface="Calibri"/>
                </a:endParaRPr>
              </a:p>
            </p:txBody>
          </p:sp>
        </p:grpSp>
        <p:grpSp>
          <p:nvGrpSpPr>
            <p:cNvPr id="97" name="Group 96"/>
            <p:cNvGrpSpPr/>
            <p:nvPr/>
          </p:nvGrpSpPr>
          <p:grpSpPr>
            <a:xfrm>
              <a:off x="-1473510" y="3527752"/>
              <a:ext cx="548268" cy="278749"/>
              <a:chOff x="-2822467" y="-476357"/>
              <a:chExt cx="548268" cy="278749"/>
            </a:xfrm>
          </p:grpSpPr>
          <p:sp>
            <p:nvSpPr>
              <p:cNvPr id="98" name="Oval 97"/>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9" name="TextBox 98"/>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8</a:t>
                </a:r>
                <a:endParaRPr lang="en-US" sz="1100" dirty="0">
                  <a:solidFill>
                    <a:prstClr val="white"/>
                  </a:solidFill>
                  <a:latin typeface="Calibri"/>
                </a:endParaRPr>
              </a:p>
            </p:txBody>
          </p:sp>
        </p:grpSp>
        <p:grpSp>
          <p:nvGrpSpPr>
            <p:cNvPr id="100" name="Group 99"/>
            <p:cNvGrpSpPr/>
            <p:nvPr/>
          </p:nvGrpSpPr>
          <p:grpSpPr>
            <a:xfrm>
              <a:off x="-1847824" y="3181804"/>
              <a:ext cx="548268" cy="278749"/>
              <a:chOff x="-2822467" y="-476357"/>
              <a:chExt cx="548268" cy="278749"/>
            </a:xfrm>
          </p:grpSpPr>
          <p:sp>
            <p:nvSpPr>
              <p:cNvPr id="101" name="Oval 100"/>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2" name="TextBox 101"/>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9</a:t>
                </a:r>
                <a:endParaRPr lang="en-US" sz="1100" dirty="0">
                  <a:solidFill>
                    <a:prstClr val="white"/>
                  </a:solidFill>
                  <a:latin typeface="Calibri"/>
                </a:endParaRPr>
              </a:p>
            </p:txBody>
          </p:sp>
        </p:grpSp>
        <p:grpSp>
          <p:nvGrpSpPr>
            <p:cNvPr id="103" name="Group 102"/>
            <p:cNvGrpSpPr/>
            <p:nvPr/>
          </p:nvGrpSpPr>
          <p:grpSpPr>
            <a:xfrm>
              <a:off x="-1501863" y="3186233"/>
              <a:ext cx="538819" cy="278749"/>
              <a:chOff x="-2856560" y="-476357"/>
              <a:chExt cx="538819" cy="278749"/>
            </a:xfrm>
          </p:grpSpPr>
          <p:sp>
            <p:nvSpPr>
              <p:cNvPr id="104" name="Oval 103"/>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5" name="TextBox 104"/>
              <p:cNvSpPr txBox="1"/>
              <p:nvPr/>
            </p:nvSpPr>
            <p:spPr>
              <a:xfrm>
                <a:off x="-2856560"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10</a:t>
                </a:r>
                <a:endParaRPr lang="en-US" sz="1100" dirty="0">
                  <a:solidFill>
                    <a:prstClr val="white"/>
                  </a:solidFill>
                  <a:latin typeface="Calibri"/>
                </a:endParaRPr>
              </a:p>
            </p:txBody>
          </p:sp>
        </p:grpSp>
        <p:grpSp>
          <p:nvGrpSpPr>
            <p:cNvPr id="106" name="Group 105"/>
            <p:cNvGrpSpPr/>
            <p:nvPr/>
          </p:nvGrpSpPr>
          <p:grpSpPr>
            <a:xfrm>
              <a:off x="-1682488" y="2859313"/>
              <a:ext cx="538819" cy="278749"/>
              <a:chOff x="-2856560" y="-476357"/>
              <a:chExt cx="538819" cy="278749"/>
            </a:xfrm>
          </p:grpSpPr>
          <p:sp>
            <p:nvSpPr>
              <p:cNvPr id="107" name="Oval 106"/>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8" name="TextBox 107"/>
              <p:cNvSpPr txBox="1"/>
              <p:nvPr/>
            </p:nvSpPr>
            <p:spPr>
              <a:xfrm>
                <a:off x="-2856560"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11</a:t>
                </a:r>
                <a:endParaRPr lang="en-US" sz="1100" dirty="0">
                  <a:solidFill>
                    <a:prstClr val="white"/>
                  </a:solidFill>
                  <a:latin typeface="Calibri"/>
                </a:endParaRPr>
              </a:p>
            </p:txBody>
          </p:sp>
        </p:grpSp>
        <p:grpSp>
          <p:nvGrpSpPr>
            <p:cNvPr id="124" name="Group 123"/>
            <p:cNvGrpSpPr/>
            <p:nvPr/>
          </p:nvGrpSpPr>
          <p:grpSpPr>
            <a:xfrm>
              <a:off x="-1859767" y="5165184"/>
              <a:ext cx="274320" cy="274320"/>
              <a:chOff x="-3160219" y="4800600"/>
              <a:chExt cx="274320" cy="274320"/>
            </a:xfrm>
          </p:grpSpPr>
          <p:sp>
            <p:nvSpPr>
              <p:cNvPr id="117" name="Oval 116"/>
              <p:cNvSpPr/>
              <p:nvPr/>
            </p:nvSpPr>
            <p:spPr>
              <a:xfrm>
                <a:off x="-3160219" y="4800600"/>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2" name="Isosceles Triangle 111"/>
              <p:cNvSpPr/>
              <p:nvPr/>
            </p:nvSpPr>
            <p:spPr>
              <a:xfrm rot="16200000">
                <a:off x="-3133652" y="4896459"/>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1" name="Isosceles Triangle 120"/>
              <p:cNvSpPr/>
              <p:nvPr/>
            </p:nvSpPr>
            <p:spPr>
              <a:xfrm rot="5400000">
                <a:off x="-3030412" y="4895088"/>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23" name="Group 122"/>
            <p:cNvGrpSpPr/>
            <p:nvPr/>
          </p:nvGrpSpPr>
          <p:grpSpPr>
            <a:xfrm>
              <a:off x="-1473510" y="5173879"/>
              <a:ext cx="274320" cy="274320"/>
              <a:chOff x="-3027483" y="5262229"/>
              <a:chExt cx="274320" cy="274320"/>
            </a:xfrm>
          </p:grpSpPr>
          <p:sp>
            <p:nvSpPr>
              <p:cNvPr id="119" name="Oval 118"/>
              <p:cNvSpPr/>
              <p:nvPr/>
            </p:nvSpPr>
            <p:spPr>
              <a:xfrm>
                <a:off x="-3027483" y="5262229"/>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0" name="Isosceles Triangle 119"/>
              <p:cNvSpPr/>
              <p:nvPr/>
            </p:nvSpPr>
            <p:spPr>
              <a:xfrm rot="16200000">
                <a:off x="-2904986" y="5362813"/>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2" name="Isosceles Triangle 121"/>
              <p:cNvSpPr/>
              <p:nvPr/>
            </p:nvSpPr>
            <p:spPr>
              <a:xfrm rot="5400000">
                <a:off x="-2991676" y="5365464"/>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pic>
        <p:nvPicPr>
          <p:cNvPr id="24" name="Picture 2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41725" y="528643"/>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3"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sp>
        <p:nvSpPr>
          <p:cNvPr id="109" name="TextBox 108"/>
          <p:cNvSpPr txBox="1"/>
          <p:nvPr/>
        </p:nvSpPr>
        <p:spPr>
          <a:xfrm>
            <a:off x="-1765840" y="341412"/>
            <a:ext cx="763670" cy="307777"/>
          </a:xfrm>
          <a:prstGeom prst="rect">
            <a:avLst/>
          </a:prstGeom>
          <a:noFill/>
        </p:spPr>
        <p:txBody>
          <a:bodyPr wrap="square" rtlCol="0">
            <a:spAutoFit/>
          </a:bodyPr>
          <a:lstStyle/>
          <a:p>
            <a:r>
              <a:rPr lang="en-US" sz="1400" dirty="0">
                <a:solidFill>
                  <a:srgbClr val="ACE545"/>
                </a:solidFill>
                <a:latin typeface="Calibri"/>
              </a:rPr>
              <a:t>G/F</a:t>
            </a:r>
            <a:r>
              <a:rPr lang="en-US" sz="1400" dirty="0">
                <a:solidFill>
                  <a:srgbClr val="ACE545"/>
                </a:solidFill>
                <a:latin typeface="Calibri"/>
              </a:rPr>
              <a:t>↑ </a:t>
            </a:r>
          </a:p>
        </p:txBody>
      </p:sp>
      <p:sp>
        <p:nvSpPr>
          <p:cNvPr id="110" name="TextBox 109"/>
          <p:cNvSpPr txBox="1"/>
          <p:nvPr/>
        </p:nvSpPr>
        <p:spPr>
          <a:xfrm>
            <a:off x="-1840128" y="670123"/>
            <a:ext cx="763670" cy="307777"/>
          </a:xfrm>
          <a:prstGeom prst="rect">
            <a:avLst/>
          </a:prstGeom>
          <a:noFill/>
        </p:spPr>
        <p:txBody>
          <a:bodyPr wrap="square" rtlCol="0">
            <a:spAutoFit/>
          </a:bodyPr>
          <a:lstStyle/>
          <a:p>
            <a:r>
              <a:rPr lang="en-US" sz="1400" dirty="0">
                <a:solidFill>
                  <a:srgbClr val="ACE545"/>
                </a:solidFill>
                <a:latin typeface="Calibri"/>
              </a:rPr>
              <a:t>G/F↓ </a:t>
            </a:r>
          </a:p>
        </p:txBody>
      </p:sp>
      <p:sp>
        <p:nvSpPr>
          <p:cNvPr id="111" name="Rounded Rectangle 110"/>
          <p:cNvSpPr/>
          <p:nvPr/>
        </p:nvSpPr>
        <p:spPr>
          <a:xfrm>
            <a:off x="13065252" y="1868403"/>
            <a:ext cx="657511" cy="328755"/>
          </a:xfrm>
          <a:prstGeom prst="roundRect">
            <a:avLst/>
          </a:prstGeom>
          <a:solidFill>
            <a:srgbClr val="586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3" name="TextBox 112"/>
          <p:cNvSpPr txBox="1"/>
          <p:nvPr/>
        </p:nvSpPr>
        <p:spPr>
          <a:xfrm>
            <a:off x="13090759" y="1884874"/>
            <a:ext cx="720365" cy="307777"/>
          </a:xfrm>
          <a:prstGeom prst="rect">
            <a:avLst/>
          </a:prstGeom>
          <a:noFill/>
        </p:spPr>
        <p:txBody>
          <a:bodyPr wrap="square" rtlCol="0">
            <a:spAutoFit/>
          </a:bodyPr>
          <a:lstStyle/>
          <a:p>
            <a:r>
              <a:rPr lang="en-US" altLang="zh-TW" sz="1400" dirty="0">
                <a:solidFill>
                  <a:srgbClr val="ACE545"/>
                </a:solidFill>
                <a:latin typeface="Calibri"/>
                <a:ea typeface="新細明體" panose="02020500000000000000" pitchFamily="18" charset="-120"/>
              </a:rPr>
              <a:t>G/F</a:t>
            </a:r>
            <a:r>
              <a:rPr lang="zh-TW" altLang="en-US" sz="1400" dirty="0">
                <a:solidFill>
                  <a:srgbClr val="ACE545"/>
                </a:solidFill>
                <a:latin typeface="Calibri"/>
                <a:ea typeface="新細明體" panose="02020500000000000000" pitchFamily="18" charset="-120"/>
              </a:rPr>
              <a:t> </a:t>
            </a:r>
            <a:r>
              <a:rPr lang="en-US" sz="1400" dirty="0">
                <a:solidFill>
                  <a:srgbClr val="ACE545"/>
                </a:solidFill>
                <a:latin typeface="Calibri"/>
              </a:rPr>
              <a:t>↓</a:t>
            </a:r>
          </a:p>
        </p:txBody>
      </p:sp>
      <p:sp>
        <p:nvSpPr>
          <p:cNvPr id="114" name="TextBox 113"/>
          <p:cNvSpPr txBox="1"/>
          <p:nvPr/>
        </p:nvSpPr>
        <p:spPr>
          <a:xfrm>
            <a:off x="13105557" y="1168795"/>
            <a:ext cx="720366" cy="307777"/>
          </a:xfrm>
          <a:prstGeom prst="rect">
            <a:avLst/>
          </a:prstGeom>
          <a:noFill/>
        </p:spPr>
        <p:txBody>
          <a:bodyPr wrap="square" rtlCol="0">
            <a:spAutoFit/>
          </a:bodyPr>
          <a:lstStyle/>
          <a:p>
            <a:r>
              <a:rPr lang="en-US" sz="1400" dirty="0">
                <a:solidFill>
                  <a:srgbClr val="ACE545"/>
                </a:solidFill>
                <a:latin typeface="Calibri"/>
              </a:rPr>
              <a:t>B1</a:t>
            </a:r>
            <a:endParaRPr lang="en-US" sz="1400" dirty="0">
              <a:solidFill>
                <a:srgbClr val="ACE545"/>
              </a:solidFill>
              <a:latin typeface="Calibri"/>
            </a:endParaRPr>
          </a:p>
        </p:txBody>
      </p:sp>
      <p:pic>
        <p:nvPicPr>
          <p:cNvPr id="167" name="Picture 166"/>
          <p:cNvPicPr>
            <a:picLocks noChangeAspect="1"/>
          </p:cNvPicPr>
          <p:nvPr/>
        </p:nvPicPr>
        <p:blipFill rotWithShape="1">
          <a:blip r:embed="rId34">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68" name="Rounded Rectangle 167"/>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9" name="TextBox 168"/>
          <p:cNvSpPr txBox="1"/>
          <p:nvPr/>
        </p:nvSpPr>
        <p:spPr>
          <a:xfrm>
            <a:off x="9753818" y="1974887"/>
            <a:ext cx="922774"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G/F</a:t>
            </a:r>
            <a:r>
              <a:rPr lang="en-US" sz="1400" dirty="0">
                <a:solidFill>
                  <a:prstClr val="black"/>
                </a:solidFill>
                <a:latin typeface="Calibri"/>
              </a:rPr>
              <a:t>↓</a:t>
            </a:r>
            <a:endParaRPr lang="en-US" sz="1400" dirty="0">
              <a:solidFill>
                <a:prstClr val="black"/>
              </a:solidFill>
              <a:latin typeface="Calibri"/>
            </a:endParaRPr>
          </a:p>
        </p:txBody>
      </p:sp>
      <p:sp>
        <p:nvSpPr>
          <p:cNvPr id="170" name="TextBox 169"/>
          <p:cNvSpPr txBox="1"/>
          <p:nvPr/>
        </p:nvSpPr>
        <p:spPr>
          <a:xfrm>
            <a:off x="9802683" y="1978224"/>
            <a:ext cx="720366"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B1</a:t>
            </a:r>
            <a:endParaRPr lang="en-US" sz="1400" dirty="0">
              <a:solidFill>
                <a:prstClr val="black"/>
              </a:solidFill>
              <a:latin typeface="Calibri"/>
            </a:endParaRPr>
          </a:p>
        </p:txBody>
      </p:sp>
      <p:pic>
        <p:nvPicPr>
          <p:cNvPr id="171" name="Picture 17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72" name="Picture 17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73" name="Picture 17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74" name="Picture 173"/>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75" name="TextBox 174"/>
          <p:cNvSpPr txBox="1"/>
          <p:nvPr/>
        </p:nvSpPr>
        <p:spPr>
          <a:xfrm>
            <a:off x="9695009" y="3890202"/>
            <a:ext cx="538819" cy="261610"/>
          </a:xfrm>
          <a:prstGeom prst="rect">
            <a:avLst/>
          </a:prstGeom>
          <a:noFill/>
        </p:spPr>
        <p:txBody>
          <a:bodyPr wrap="square" rtlCol="0">
            <a:spAutoFit/>
          </a:bodyPr>
          <a:lstStyle/>
          <a:p>
            <a:r>
              <a:rPr lang="en-US" sz="1100" dirty="0">
                <a:solidFill>
                  <a:srgbClr val="FFFF00"/>
                </a:solidFill>
                <a:latin typeface="Calibri"/>
              </a:rPr>
              <a:t>B1</a:t>
            </a:r>
            <a:endParaRPr lang="en-US" sz="1100" dirty="0">
              <a:solidFill>
                <a:srgbClr val="FFFF00"/>
              </a:solidFill>
              <a:latin typeface="Calibri"/>
            </a:endParaRPr>
          </a:p>
        </p:txBody>
      </p:sp>
      <p:sp>
        <p:nvSpPr>
          <p:cNvPr id="176" name="TextBox 175"/>
          <p:cNvSpPr txBox="1"/>
          <p:nvPr/>
        </p:nvSpPr>
        <p:spPr>
          <a:xfrm>
            <a:off x="10068363" y="3892031"/>
            <a:ext cx="538819" cy="261610"/>
          </a:xfrm>
          <a:prstGeom prst="rect">
            <a:avLst/>
          </a:prstGeom>
          <a:noFill/>
        </p:spPr>
        <p:txBody>
          <a:bodyPr wrap="square" rtlCol="0">
            <a:spAutoFit/>
          </a:bodyPr>
          <a:lstStyle/>
          <a:p>
            <a:r>
              <a:rPr lang="en-US" sz="1100" dirty="0">
                <a:solidFill>
                  <a:prstClr val="black"/>
                </a:solidFill>
                <a:latin typeface="Calibri"/>
              </a:rPr>
              <a:t>G</a:t>
            </a:r>
            <a:endParaRPr lang="en-US" sz="1100" dirty="0">
              <a:solidFill>
                <a:prstClr val="black"/>
              </a:solidFill>
              <a:latin typeface="Calibri"/>
            </a:endParaRPr>
          </a:p>
        </p:txBody>
      </p:sp>
      <p:pic>
        <p:nvPicPr>
          <p:cNvPr id="177" name="Picture 176"/>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78" name="Picture 177"/>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79" name="Picture 178"/>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80" name="Picture 179"/>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81" name="Picture 18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82" name="Picture 18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83" name="TextBox 182"/>
          <p:cNvSpPr txBox="1"/>
          <p:nvPr/>
        </p:nvSpPr>
        <p:spPr>
          <a:xfrm>
            <a:off x="9736915" y="3680074"/>
            <a:ext cx="538819" cy="261610"/>
          </a:xfrm>
          <a:prstGeom prst="rect">
            <a:avLst/>
          </a:prstGeom>
          <a:noFill/>
        </p:spPr>
        <p:txBody>
          <a:bodyPr wrap="square" rtlCol="0">
            <a:spAutoFit/>
          </a:bodyPr>
          <a:lstStyle/>
          <a:p>
            <a:r>
              <a:rPr lang="en-US" sz="1100" dirty="0">
                <a:solidFill>
                  <a:prstClr val="black"/>
                </a:solidFill>
                <a:latin typeface="Calibri"/>
              </a:rPr>
              <a:t>1</a:t>
            </a:r>
            <a:endParaRPr lang="en-US" sz="1100" dirty="0">
              <a:solidFill>
                <a:prstClr val="black"/>
              </a:solidFill>
              <a:latin typeface="Calibri"/>
            </a:endParaRPr>
          </a:p>
        </p:txBody>
      </p:sp>
      <p:sp>
        <p:nvSpPr>
          <p:cNvPr id="184" name="TextBox 183"/>
          <p:cNvSpPr txBox="1"/>
          <p:nvPr/>
        </p:nvSpPr>
        <p:spPr>
          <a:xfrm>
            <a:off x="10076725" y="36777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2</a:t>
            </a:r>
            <a:endParaRPr lang="en-US" sz="1100" dirty="0">
              <a:solidFill>
                <a:prstClr val="black"/>
              </a:solidFill>
              <a:latin typeface="Calibri"/>
            </a:endParaRPr>
          </a:p>
        </p:txBody>
      </p:sp>
      <p:sp>
        <p:nvSpPr>
          <p:cNvPr id="185" name="TextBox 184"/>
          <p:cNvSpPr txBox="1"/>
          <p:nvPr/>
        </p:nvSpPr>
        <p:spPr>
          <a:xfrm>
            <a:off x="9731780" y="34514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3</a:t>
            </a:r>
            <a:endParaRPr lang="en-US" sz="1100" dirty="0">
              <a:solidFill>
                <a:prstClr val="black"/>
              </a:solidFill>
              <a:latin typeface="Calibri"/>
            </a:endParaRPr>
          </a:p>
        </p:txBody>
      </p:sp>
      <p:sp>
        <p:nvSpPr>
          <p:cNvPr id="186" name="TextBox 185"/>
          <p:cNvSpPr txBox="1"/>
          <p:nvPr/>
        </p:nvSpPr>
        <p:spPr>
          <a:xfrm>
            <a:off x="10071590" y="3453883"/>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4</a:t>
            </a:r>
            <a:endParaRPr lang="en-US" sz="1100" dirty="0">
              <a:solidFill>
                <a:prstClr val="black"/>
              </a:solidFill>
              <a:latin typeface="Calibri"/>
            </a:endParaRPr>
          </a:p>
        </p:txBody>
      </p:sp>
      <p:sp>
        <p:nvSpPr>
          <p:cNvPr id="187" name="TextBox 186"/>
          <p:cNvSpPr txBox="1"/>
          <p:nvPr/>
        </p:nvSpPr>
        <p:spPr>
          <a:xfrm>
            <a:off x="9739115" y="3222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5</a:t>
            </a:r>
            <a:endParaRPr lang="en-US" sz="1100" dirty="0">
              <a:solidFill>
                <a:prstClr val="black"/>
              </a:solidFill>
              <a:latin typeface="Calibri"/>
            </a:endParaRPr>
          </a:p>
        </p:txBody>
      </p:sp>
      <p:sp>
        <p:nvSpPr>
          <p:cNvPr id="188" name="TextBox 187"/>
          <p:cNvSpPr txBox="1"/>
          <p:nvPr/>
        </p:nvSpPr>
        <p:spPr>
          <a:xfrm>
            <a:off x="10078925" y="32205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6</a:t>
            </a:r>
            <a:endParaRPr lang="en-US" sz="1100" dirty="0">
              <a:solidFill>
                <a:prstClr val="black"/>
              </a:solidFill>
              <a:latin typeface="Calibri"/>
            </a:endParaRPr>
          </a:p>
        </p:txBody>
      </p:sp>
      <p:pic>
        <p:nvPicPr>
          <p:cNvPr id="189" name="Picture 188"/>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90" name="Picture 189"/>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91" name="Picture 19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92" name="TextBox 191"/>
          <p:cNvSpPr txBox="1"/>
          <p:nvPr/>
        </p:nvSpPr>
        <p:spPr>
          <a:xfrm>
            <a:off x="9732784" y="29942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7</a:t>
            </a:r>
            <a:endParaRPr lang="en-US" sz="1100" dirty="0">
              <a:solidFill>
                <a:prstClr val="black"/>
              </a:solidFill>
              <a:latin typeface="Calibri"/>
            </a:endParaRPr>
          </a:p>
        </p:txBody>
      </p:sp>
      <p:sp>
        <p:nvSpPr>
          <p:cNvPr id="193" name="TextBox 192"/>
          <p:cNvSpPr txBox="1"/>
          <p:nvPr/>
        </p:nvSpPr>
        <p:spPr>
          <a:xfrm>
            <a:off x="10072594" y="2987157"/>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8</a:t>
            </a:r>
            <a:endParaRPr lang="en-US" sz="1100" dirty="0">
              <a:solidFill>
                <a:prstClr val="black"/>
              </a:solidFill>
              <a:latin typeface="Calibri"/>
            </a:endParaRPr>
          </a:p>
        </p:txBody>
      </p:sp>
      <p:sp>
        <p:nvSpPr>
          <p:cNvPr id="194" name="TextBox 193"/>
          <p:cNvSpPr txBox="1"/>
          <p:nvPr/>
        </p:nvSpPr>
        <p:spPr>
          <a:xfrm>
            <a:off x="9738908" y="2720875"/>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9</a:t>
            </a:r>
            <a:endParaRPr lang="en-US" sz="1100" dirty="0">
              <a:solidFill>
                <a:prstClr val="black"/>
              </a:solidFill>
              <a:latin typeface="Calibri"/>
            </a:endParaRPr>
          </a:p>
        </p:txBody>
      </p:sp>
      <p:sp>
        <p:nvSpPr>
          <p:cNvPr id="195" name="TextBox 194"/>
          <p:cNvSpPr txBox="1"/>
          <p:nvPr/>
        </p:nvSpPr>
        <p:spPr>
          <a:xfrm>
            <a:off x="10040561" y="272248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10</a:t>
            </a:r>
            <a:endParaRPr lang="en-US" sz="1100" dirty="0">
              <a:solidFill>
                <a:prstClr val="black"/>
              </a:solidFill>
              <a:latin typeface="Calibri"/>
            </a:endParaRPr>
          </a:p>
        </p:txBody>
      </p:sp>
      <p:sp>
        <p:nvSpPr>
          <p:cNvPr id="196" name="TextBox 195"/>
          <p:cNvSpPr txBox="1"/>
          <p:nvPr/>
        </p:nvSpPr>
        <p:spPr>
          <a:xfrm>
            <a:off x="9877075" y="2460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11</a:t>
            </a:r>
            <a:endParaRPr lang="en-US" sz="1100" dirty="0">
              <a:solidFill>
                <a:prstClr val="black"/>
              </a:solidFill>
              <a:latin typeface="Calibri"/>
            </a:endParaRPr>
          </a:p>
        </p:txBody>
      </p:sp>
      <p:grpSp>
        <p:nvGrpSpPr>
          <p:cNvPr id="197" name="Group 196"/>
          <p:cNvGrpSpPr/>
          <p:nvPr/>
        </p:nvGrpSpPr>
        <p:grpSpPr>
          <a:xfrm>
            <a:off x="9738908" y="4237302"/>
            <a:ext cx="232389" cy="220362"/>
            <a:chOff x="12789125" y="4767955"/>
            <a:chExt cx="232389" cy="220362"/>
          </a:xfrm>
        </p:grpSpPr>
        <p:pic>
          <p:nvPicPr>
            <p:cNvPr id="198" name="Picture 197"/>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99" name="Isosceles Triangle 198"/>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0" name="Isosceles Triangle 199"/>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201" name="Group 200"/>
          <p:cNvGrpSpPr/>
          <p:nvPr/>
        </p:nvGrpSpPr>
        <p:grpSpPr>
          <a:xfrm>
            <a:off x="10084892" y="4234150"/>
            <a:ext cx="232389" cy="220362"/>
            <a:chOff x="13239585" y="4761947"/>
            <a:chExt cx="232389" cy="220362"/>
          </a:xfrm>
        </p:grpSpPr>
        <p:pic>
          <p:nvPicPr>
            <p:cNvPr id="202" name="Picture 201"/>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203" name="Isosceles Triangle 202"/>
            <p:cNvSpPr/>
            <p:nvPr/>
          </p:nvSpPr>
          <p:spPr>
            <a:xfrm rot="16200000">
              <a:off x="13347558" y="482774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4" name="Isosceles Triangle 203"/>
            <p:cNvSpPr/>
            <p:nvPr/>
          </p:nvSpPr>
          <p:spPr>
            <a:xfrm rot="5400000">
              <a:off x="13274279" y="482998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314854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0"/>
                                  </p:stCondLst>
                                  <p:childTnLst>
                                    <p:set>
                                      <p:cBhvr>
                                        <p:cTn id="15" dur="1" fill="hold">
                                          <p:stCondLst>
                                            <p:cond delay="0"/>
                                          </p:stCondLst>
                                        </p:cTn>
                                        <p:tgtEl>
                                          <p:spTgt spid="113"/>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14"/>
                                        </p:tgtEl>
                                        <p:attrNameLst>
                                          <p:attrName>style.visibility</p:attrName>
                                        </p:attrNameLst>
                                      </p:cBhvr>
                                      <p:to>
                                        <p:strVal val="visible"/>
                                      </p:to>
                                    </p:set>
                                    <p:animEffect transition="in" filter="fade">
                                      <p:cBhvr>
                                        <p:cTn id="18" dur="1250"/>
                                        <p:tgtEl>
                                          <p:spTgt spid="114"/>
                                        </p:tgtEl>
                                      </p:cBhvr>
                                    </p:animEffect>
                                  </p:childTnLst>
                                </p:cTn>
                              </p:par>
                              <p:par>
                                <p:cTn id="19" presetID="1" presetClass="exit" presetSubtype="0" fill="hold" grpId="0" nodeType="withEffect">
                                  <p:stCondLst>
                                    <p:cond delay="1000"/>
                                  </p:stCondLst>
                                  <p:childTnLst>
                                    <p:set>
                                      <p:cBhvr>
                                        <p:cTn id="20" dur="1" fill="hold">
                                          <p:stCondLst>
                                            <p:cond delay="0"/>
                                          </p:stCondLst>
                                        </p:cTn>
                                        <p:tgtEl>
                                          <p:spTgt spid="169"/>
                                        </p:tgtEl>
                                        <p:attrNameLst>
                                          <p:attrName>style.visibility</p:attrName>
                                        </p:attrNameLst>
                                      </p:cBhvr>
                                      <p:to>
                                        <p:strVal val="hidden"/>
                                      </p:to>
                                    </p:set>
                                  </p:childTnLst>
                                </p:cTn>
                              </p:par>
                              <p:par>
                                <p:cTn id="21" presetID="10" presetClass="entr" presetSubtype="0" fill="hold" grpId="0" nodeType="withEffect">
                                  <p:stCondLst>
                                    <p:cond delay="1000"/>
                                  </p:stCondLst>
                                  <p:childTnLst>
                                    <p:set>
                                      <p:cBhvr>
                                        <p:cTn id="22" dur="1" fill="hold">
                                          <p:stCondLst>
                                            <p:cond delay="0"/>
                                          </p:stCondLst>
                                        </p:cTn>
                                        <p:tgtEl>
                                          <p:spTgt spid="170"/>
                                        </p:tgtEl>
                                        <p:attrNameLst>
                                          <p:attrName>style.visibility</p:attrName>
                                        </p:attrNameLst>
                                      </p:cBhvr>
                                      <p:to>
                                        <p:strVal val="visible"/>
                                      </p:to>
                                    </p:set>
                                    <p:animEffect transition="in" filter="fade">
                                      <p:cBhvr>
                                        <p:cTn id="23" dur="125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13" grpId="0"/>
      <p:bldP spid="114" grpId="0"/>
      <p:bldP spid="169" grpId="0"/>
      <p:bldP spid="17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 y="1"/>
            <a:ext cx="12188825" cy="6857999"/>
          </a:xfrm>
          <a:prstGeom prst="rect">
            <a:avLst/>
          </a:prstGeom>
        </p:spPr>
      </p:pic>
      <p:sp>
        <p:nvSpPr>
          <p:cNvPr id="3" name="Rectangle 2"/>
          <p:cNvSpPr/>
          <p:nvPr/>
        </p:nvSpPr>
        <p:spPr>
          <a:xfrm>
            <a:off x="-5217" y="-1"/>
            <a:ext cx="12228141" cy="688012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2063" y="1145871"/>
            <a:ext cx="3047607" cy="723806"/>
          </a:xfrm>
          <a:prstGeom prst="rect">
            <a:avLst/>
          </a:prstGeom>
        </p:spPr>
      </p:pic>
      <p:grpSp>
        <p:nvGrpSpPr>
          <p:cNvPr id="8" name="Group 7"/>
          <p:cNvGrpSpPr/>
          <p:nvPr/>
        </p:nvGrpSpPr>
        <p:grpSpPr>
          <a:xfrm>
            <a:off x="3276600" y="2133600"/>
            <a:ext cx="2057400" cy="1485376"/>
            <a:chOff x="4951412" y="1437672"/>
            <a:chExt cx="2057400" cy="1485376"/>
          </a:xfrm>
        </p:grpSpPr>
        <p:sp>
          <p:nvSpPr>
            <p:cNvPr id="7" name="Rectangle 6"/>
            <p:cNvSpPr/>
            <p:nvPr/>
          </p:nvSpPr>
          <p:spPr>
            <a:xfrm>
              <a:off x="4951412" y="1524000"/>
              <a:ext cx="2057400" cy="1166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5" descr="M:\Agreement\Ztore\logo 125x12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2110" y="1437672"/>
              <a:ext cx="1980501" cy="1485376"/>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7400" y="1162609"/>
            <a:ext cx="2824364" cy="82377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12" y="370274"/>
            <a:ext cx="5150612" cy="671126"/>
          </a:xfrm>
          <a:prstGeom prst="rect">
            <a:avLst/>
          </a:prstGeom>
        </p:spPr>
      </p:pic>
      <p:sp>
        <p:nvSpPr>
          <p:cNvPr id="9" name="TextBox 8"/>
          <p:cNvSpPr txBox="1"/>
          <p:nvPr/>
        </p:nvSpPr>
        <p:spPr>
          <a:xfrm>
            <a:off x="228600" y="416875"/>
            <a:ext cx="4114800" cy="369332"/>
          </a:xfrm>
          <a:prstGeom prst="rect">
            <a:avLst/>
          </a:prstGeom>
          <a:noFill/>
        </p:spPr>
        <p:txBody>
          <a:bodyPr wrap="square" rtlCol="0">
            <a:spAutoFit/>
          </a:bodyPr>
          <a:lstStyle/>
          <a:p>
            <a:r>
              <a:rPr lang="en-US" b="1" dirty="0">
                <a:solidFill>
                  <a:prstClr val="white"/>
                </a:solidFill>
                <a:latin typeface="Calibri"/>
                <a:ea typeface="微軟正黑體" panose="020B0604030504040204" pitchFamily="34" charset="-120"/>
              </a:rPr>
              <a:t>B1  Supermarket and Groceries Stores</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2193" y="2346149"/>
            <a:ext cx="2208736" cy="930451"/>
          </a:xfrm>
          <a:prstGeom prst="rect">
            <a:avLst/>
          </a:prstGeom>
        </p:spPr>
      </p:pic>
    </p:spTree>
    <p:extLst>
      <p:ext uri="{BB962C8B-B14F-4D97-AF65-F5344CB8AC3E}">
        <p14:creationId xmlns:p14="http://schemas.microsoft.com/office/powerpoint/2010/main" val="23896653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 name="Group 146"/>
          <p:cNvGrpSpPr/>
          <p:nvPr/>
        </p:nvGrpSpPr>
        <p:grpSpPr>
          <a:xfrm>
            <a:off x="-152400" y="449757"/>
            <a:ext cx="12573001" cy="6112090"/>
            <a:chOff x="-153988" y="449757"/>
            <a:chExt cx="12573001" cy="6112090"/>
          </a:xfrm>
        </p:grpSpPr>
        <p:pic>
          <p:nvPicPr>
            <p:cNvPr id="145" name="Picture 144"/>
            <p:cNvPicPr>
              <a:picLocks noChangeAspect="1"/>
            </p:cNvPicPr>
            <p:nvPr/>
          </p:nvPicPr>
          <p:blipFill rotWithShape="1">
            <a:blip r:embed="rId2" cstate="print">
              <a:extLst>
                <a:ext uri="{28A0092B-C50C-407E-A947-70E740481C1C}">
                  <a14:useLocalDpi xmlns:a14="http://schemas.microsoft.com/office/drawing/2010/main" val="0"/>
                </a:ext>
              </a:extLst>
            </a:blip>
            <a:srcRect l="8715" r="6713"/>
            <a:stretch/>
          </p:blipFill>
          <p:spPr>
            <a:xfrm>
              <a:off x="-153988" y="449757"/>
              <a:ext cx="12573001" cy="6112090"/>
            </a:xfrm>
            <a:prstGeom prst="rect">
              <a:avLst/>
            </a:prstGeom>
          </p:spPr>
        </p:pic>
        <p:sp>
          <p:nvSpPr>
            <p:cNvPr id="146" name="Rectangle 145"/>
            <p:cNvSpPr/>
            <p:nvPr/>
          </p:nvSpPr>
          <p:spPr>
            <a:xfrm>
              <a:off x="6112383" y="2706805"/>
              <a:ext cx="551175" cy="121947"/>
            </a:xfrm>
            <a:prstGeom prst="rect">
              <a:avLst/>
            </a:prstGeom>
            <a:solidFill>
              <a:srgbClr val="1014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129" name="Picture 128"/>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178" name="Picture 177"/>
          <p:cNvPicPr>
            <a:picLocks noChangeAspect="1"/>
          </p:cNvPicPr>
          <p:nvPr/>
        </p:nvPicPr>
        <p:blipFill rotWithShape="1">
          <a:blip r:embed="rId6">
            <a:extLst>
              <a:ext uri="{28A0092B-C50C-407E-A947-70E740481C1C}">
                <a14:useLocalDpi xmlns:a14="http://schemas.microsoft.com/office/drawing/2010/main" val="0"/>
              </a:ext>
            </a:extLst>
          </a:blip>
          <a:srcRect l="29229" t="11531" r="10928" b="69646"/>
          <a:stretch/>
        </p:blipFill>
        <p:spPr>
          <a:xfrm>
            <a:off x="5440826" y="534498"/>
            <a:ext cx="1969373" cy="379902"/>
          </a:xfrm>
          <a:prstGeom prst="roundRect">
            <a:avLst/>
          </a:prstGeom>
        </p:spPr>
      </p:pic>
      <p:sp>
        <p:nvSpPr>
          <p:cNvPr id="134" name="TextBox 133"/>
          <p:cNvSpPr txBox="1"/>
          <p:nvPr/>
        </p:nvSpPr>
        <p:spPr>
          <a:xfrm>
            <a:off x="5364975" y="536590"/>
            <a:ext cx="2046253" cy="338554"/>
          </a:xfrm>
          <a:prstGeom prst="rect">
            <a:avLst/>
          </a:prstGeom>
          <a:noFill/>
        </p:spPr>
        <p:txBody>
          <a:bodyPr wrap="square" rtlCol="0">
            <a:spAutoFit/>
          </a:bodyPr>
          <a:lstStyle/>
          <a:p>
            <a:pPr algn="ctr"/>
            <a:r>
              <a:rPr lang="en-US" sz="1600" b="1" dirty="0">
                <a:solidFill>
                  <a:prstClr val="white"/>
                </a:solidFill>
                <a:latin typeface="Calibri"/>
              </a:rPr>
              <a:t>1/F Banking Services</a:t>
            </a:r>
            <a:endParaRPr lang="zh-TW" altLang="en-US" sz="1600" b="1" dirty="0">
              <a:solidFill>
                <a:prstClr val="white"/>
              </a:solidFill>
              <a:latin typeface="Calibri"/>
              <a:ea typeface="新細明體" panose="02020500000000000000" pitchFamily="18" charset="-120"/>
            </a:endParaRPr>
          </a:p>
        </p:txBody>
      </p:sp>
      <p:pic>
        <p:nvPicPr>
          <p:cNvPr id="58" name="Picture 5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18"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19"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6"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7"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pic>
        <p:nvPicPr>
          <p:cNvPr id="24" name="Picture 2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41725" y="528643"/>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3"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sp>
        <p:nvSpPr>
          <p:cNvPr id="109" name="TextBox 108"/>
          <p:cNvSpPr txBox="1"/>
          <p:nvPr/>
        </p:nvSpPr>
        <p:spPr>
          <a:xfrm>
            <a:off x="-1765840" y="341412"/>
            <a:ext cx="763670" cy="307777"/>
          </a:xfrm>
          <a:prstGeom prst="rect">
            <a:avLst/>
          </a:prstGeom>
          <a:noFill/>
        </p:spPr>
        <p:txBody>
          <a:bodyPr wrap="square" rtlCol="0">
            <a:spAutoFit/>
          </a:bodyPr>
          <a:lstStyle/>
          <a:p>
            <a:r>
              <a:rPr lang="en-US" sz="1400" dirty="0">
                <a:solidFill>
                  <a:srgbClr val="ACE545"/>
                </a:solidFill>
                <a:latin typeface="Calibri"/>
              </a:rPr>
              <a:t>G/F</a:t>
            </a:r>
            <a:r>
              <a:rPr lang="en-US" sz="1400" dirty="0">
                <a:solidFill>
                  <a:srgbClr val="ACE545"/>
                </a:solidFill>
                <a:latin typeface="Calibri"/>
              </a:rPr>
              <a:t>↑ </a:t>
            </a:r>
          </a:p>
        </p:txBody>
      </p:sp>
      <p:sp>
        <p:nvSpPr>
          <p:cNvPr id="110" name="TextBox 109"/>
          <p:cNvSpPr txBox="1"/>
          <p:nvPr/>
        </p:nvSpPr>
        <p:spPr>
          <a:xfrm>
            <a:off x="-1840128" y="670123"/>
            <a:ext cx="763670" cy="307777"/>
          </a:xfrm>
          <a:prstGeom prst="rect">
            <a:avLst/>
          </a:prstGeom>
          <a:noFill/>
        </p:spPr>
        <p:txBody>
          <a:bodyPr wrap="square" rtlCol="0">
            <a:spAutoFit/>
          </a:bodyPr>
          <a:lstStyle/>
          <a:p>
            <a:r>
              <a:rPr lang="en-US" sz="1400" dirty="0">
                <a:solidFill>
                  <a:srgbClr val="ACE545"/>
                </a:solidFill>
                <a:latin typeface="Calibri"/>
              </a:rPr>
              <a:t>G/F↓ </a:t>
            </a:r>
          </a:p>
        </p:txBody>
      </p:sp>
      <p:pic>
        <p:nvPicPr>
          <p:cNvPr id="5" name="Picture 4"/>
          <p:cNvPicPr>
            <a:picLocks noChangeAspect="1"/>
          </p:cNvPicPr>
          <p:nvPr/>
        </p:nvPicPr>
        <p:blipFill rotWithShape="1">
          <a:blip r:embed="rId34">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13" name="Rounded Rectangle 112"/>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7" name="TextBox 126"/>
          <p:cNvSpPr txBox="1"/>
          <p:nvPr/>
        </p:nvSpPr>
        <p:spPr>
          <a:xfrm>
            <a:off x="9743127" y="1988267"/>
            <a:ext cx="720365" cy="307777"/>
          </a:xfrm>
          <a:prstGeom prst="rect">
            <a:avLst/>
          </a:prstGeom>
          <a:noFill/>
        </p:spPr>
        <p:txBody>
          <a:bodyPr wrap="square" rtlCol="0">
            <a:spAutoFit/>
          </a:bodyPr>
          <a:lstStyle/>
          <a:p>
            <a:r>
              <a:rPr lang="en-US" sz="1400" dirty="0">
                <a:solidFill>
                  <a:prstClr val="black"/>
                </a:solidFill>
                <a:latin typeface="Calibri"/>
              </a:rPr>
              <a:t> B/</a:t>
            </a:r>
            <a:r>
              <a:rPr lang="en-US" altLang="zh-TW" sz="1400" dirty="0">
                <a:solidFill>
                  <a:prstClr val="black"/>
                </a:solidFill>
                <a:latin typeface="Calibri"/>
                <a:ea typeface="新細明體" panose="02020500000000000000" pitchFamily="18" charset="-120"/>
              </a:rPr>
              <a:t>1</a:t>
            </a:r>
            <a:r>
              <a:rPr lang="zh-TW" altLang="en-US" sz="1400" dirty="0">
                <a:solidFill>
                  <a:prstClr val="black"/>
                </a:solidFill>
                <a:latin typeface="Calibri"/>
                <a:ea typeface="新細明體" panose="02020500000000000000" pitchFamily="18" charset="-120"/>
              </a:rPr>
              <a:t> </a:t>
            </a:r>
            <a:r>
              <a:rPr lang="en-US" sz="1400" dirty="0">
                <a:solidFill>
                  <a:prstClr val="black"/>
                </a:solidFill>
                <a:latin typeface="Calibri"/>
              </a:rPr>
              <a:t>↑ </a:t>
            </a:r>
            <a:endParaRPr lang="en-US" sz="1400" dirty="0">
              <a:solidFill>
                <a:prstClr val="black"/>
              </a:solidFill>
              <a:latin typeface="Calibri"/>
            </a:endParaRPr>
          </a:p>
        </p:txBody>
      </p:sp>
      <p:sp>
        <p:nvSpPr>
          <p:cNvPr id="111" name="TextBox 110"/>
          <p:cNvSpPr txBox="1"/>
          <p:nvPr/>
        </p:nvSpPr>
        <p:spPr>
          <a:xfrm>
            <a:off x="9839901" y="1981601"/>
            <a:ext cx="720366" cy="307777"/>
          </a:xfrm>
          <a:prstGeom prst="rect">
            <a:avLst/>
          </a:prstGeom>
          <a:noFill/>
        </p:spPr>
        <p:txBody>
          <a:bodyPr wrap="square" rtlCol="0">
            <a:spAutoFit/>
          </a:bodyPr>
          <a:lstStyle/>
          <a:p>
            <a:r>
              <a:rPr lang="en-US" sz="1400" dirty="0">
                <a:solidFill>
                  <a:prstClr val="black"/>
                </a:solidFill>
                <a:latin typeface="Calibri"/>
              </a:rPr>
              <a:t>1/F </a:t>
            </a:r>
            <a:endParaRPr lang="en-US" sz="1400" dirty="0">
              <a:solidFill>
                <a:prstClr val="black"/>
              </a:solidFill>
              <a:latin typeface="Calibri"/>
            </a:endParaRPr>
          </a:p>
        </p:txBody>
      </p:sp>
      <p:pic>
        <p:nvPicPr>
          <p:cNvPr id="118" name="Picture 117"/>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25" name="Picture 124"/>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31" name="Picture 13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32" name="Picture 13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14" name="TextBox 113"/>
          <p:cNvSpPr txBox="1"/>
          <p:nvPr/>
        </p:nvSpPr>
        <p:spPr>
          <a:xfrm>
            <a:off x="9695009" y="3899148"/>
            <a:ext cx="538819" cy="261610"/>
          </a:xfrm>
          <a:prstGeom prst="rect">
            <a:avLst/>
          </a:prstGeom>
          <a:noFill/>
        </p:spPr>
        <p:txBody>
          <a:bodyPr wrap="square" rtlCol="0">
            <a:spAutoFit/>
          </a:bodyPr>
          <a:lstStyle/>
          <a:p>
            <a:r>
              <a:rPr lang="en-US" sz="1100" dirty="0">
                <a:solidFill>
                  <a:prstClr val="black"/>
                </a:solidFill>
                <a:latin typeface="Calibri"/>
              </a:rPr>
              <a:t>B1</a:t>
            </a:r>
            <a:endParaRPr lang="en-US" sz="1100" dirty="0">
              <a:solidFill>
                <a:prstClr val="black"/>
              </a:solidFill>
              <a:latin typeface="Calibri"/>
            </a:endParaRPr>
          </a:p>
        </p:txBody>
      </p:sp>
      <p:sp>
        <p:nvSpPr>
          <p:cNvPr id="128" name="TextBox 127"/>
          <p:cNvSpPr txBox="1"/>
          <p:nvPr/>
        </p:nvSpPr>
        <p:spPr>
          <a:xfrm>
            <a:off x="10068363" y="3901557"/>
            <a:ext cx="538819" cy="261610"/>
          </a:xfrm>
          <a:prstGeom prst="rect">
            <a:avLst/>
          </a:prstGeom>
          <a:noFill/>
        </p:spPr>
        <p:txBody>
          <a:bodyPr wrap="square" rtlCol="0">
            <a:spAutoFit/>
          </a:bodyPr>
          <a:lstStyle/>
          <a:p>
            <a:r>
              <a:rPr lang="en-US" sz="1100" dirty="0">
                <a:solidFill>
                  <a:prstClr val="black"/>
                </a:solidFill>
                <a:latin typeface="Calibri"/>
              </a:rPr>
              <a:t>G</a:t>
            </a:r>
            <a:endParaRPr lang="en-US" sz="1100" dirty="0">
              <a:solidFill>
                <a:prstClr val="black"/>
              </a:solidFill>
              <a:latin typeface="Calibri"/>
            </a:endParaRPr>
          </a:p>
        </p:txBody>
      </p:sp>
      <p:pic>
        <p:nvPicPr>
          <p:cNvPr id="136" name="Picture 135"/>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37" name="Picture 136"/>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38" name="Picture 137"/>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39" name="Picture 138"/>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40" name="Picture 139"/>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41" name="Picture 14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42" name="TextBox 141"/>
          <p:cNvSpPr txBox="1"/>
          <p:nvPr/>
        </p:nvSpPr>
        <p:spPr>
          <a:xfrm>
            <a:off x="9736915" y="3680074"/>
            <a:ext cx="538819" cy="261610"/>
          </a:xfrm>
          <a:prstGeom prst="rect">
            <a:avLst/>
          </a:prstGeom>
          <a:noFill/>
        </p:spPr>
        <p:txBody>
          <a:bodyPr wrap="square" rtlCol="0">
            <a:spAutoFit/>
          </a:bodyPr>
          <a:lstStyle/>
          <a:p>
            <a:r>
              <a:rPr lang="en-US" sz="1100" dirty="0">
                <a:solidFill>
                  <a:srgbClr val="FFFF00"/>
                </a:solidFill>
                <a:latin typeface="Calibri"/>
              </a:rPr>
              <a:t>1</a:t>
            </a:r>
            <a:endParaRPr lang="en-US" sz="1100" dirty="0">
              <a:solidFill>
                <a:srgbClr val="FFFF00"/>
              </a:solidFill>
              <a:latin typeface="Calibri"/>
            </a:endParaRPr>
          </a:p>
        </p:txBody>
      </p:sp>
      <p:sp>
        <p:nvSpPr>
          <p:cNvPr id="143" name="TextBox 142"/>
          <p:cNvSpPr txBox="1"/>
          <p:nvPr/>
        </p:nvSpPr>
        <p:spPr>
          <a:xfrm>
            <a:off x="10076725" y="36777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2</a:t>
            </a:r>
            <a:endParaRPr lang="en-US" sz="1100" dirty="0">
              <a:solidFill>
                <a:prstClr val="black"/>
              </a:solidFill>
              <a:latin typeface="Calibri"/>
            </a:endParaRPr>
          </a:p>
        </p:txBody>
      </p:sp>
      <p:sp>
        <p:nvSpPr>
          <p:cNvPr id="144" name="TextBox 143"/>
          <p:cNvSpPr txBox="1"/>
          <p:nvPr/>
        </p:nvSpPr>
        <p:spPr>
          <a:xfrm>
            <a:off x="9731780" y="34514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3</a:t>
            </a:r>
            <a:endParaRPr lang="en-US" sz="1100" dirty="0">
              <a:solidFill>
                <a:prstClr val="black"/>
              </a:solidFill>
              <a:latin typeface="Calibri"/>
            </a:endParaRPr>
          </a:p>
        </p:txBody>
      </p:sp>
      <p:sp>
        <p:nvSpPr>
          <p:cNvPr id="148" name="TextBox 147"/>
          <p:cNvSpPr txBox="1"/>
          <p:nvPr/>
        </p:nvSpPr>
        <p:spPr>
          <a:xfrm>
            <a:off x="10071590" y="34491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4</a:t>
            </a:r>
            <a:endParaRPr lang="en-US" sz="1100" dirty="0">
              <a:solidFill>
                <a:prstClr val="black"/>
              </a:solidFill>
              <a:latin typeface="Calibri"/>
            </a:endParaRPr>
          </a:p>
        </p:txBody>
      </p:sp>
      <p:sp>
        <p:nvSpPr>
          <p:cNvPr id="149" name="TextBox 148"/>
          <p:cNvSpPr txBox="1"/>
          <p:nvPr/>
        </p:nvSpPr>
        <p:spPr>
          <a:xfrm>
            <a:off x="9739115" y="3222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5</a:t>
            </a:r>
            <a:endParaRPr lang="en-US" sz="1100" dirty="0">
              <a:solidFill>
                <a:prstClr val="black"/>
              </a:solidFill>
              <a:latin typeface="Calibri"/>
            </a:endParaRPr>
          </a:p>
        </p:txBody>
      </p:sp>
      <p:sp>
        <p:nvSpPr>
          <p:cNvPr id="150" name="TextBox 149"/>
          <p:cNvSpPr txBox="1"/>
          <p:nvPr/>
        </p:nvSpPr>
        <p:spPr>
          <a:xfrm>
            <a:off x="10078925" y="32205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6</a:t>
            </a:r>
            <a:endParaRPr lang="en-US" sz="1100" dirty="0">
              <a:solidFill>
                <a:prstClr val="black"/>
              </a:solidFill>
              <a:latin typeface="Calibri"/>
            </a:endParaRPr>
          </a:p>
        </p:txBody>
      </p:sp>
      <p:pic>
        <p:nvPicPr>
          <p:cNvPr id="151" name="Picture 15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52" name="Picture 15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54" name="Picture 153"/>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58" name="TextBox 157"/>
          <p:cNvSpPr txBox="1"/>
          <p:nvPr/>
        </p:nvSpPr>
        <p:spPr>
          <a:xfrm>
            <a:off x="9732784" y="2989511"/>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7</a:t>
            </a:r>
            <a:endParaRPr lang="en-US" sz="1100" dirty="0">
              <a:solidFill>
                <a:prstClr val="black"/>
              </a:solidFill>
              <a:latin typeface="Calibri"/>
            </a:endParaRPr>
          </a:p>
        </p:txBody>
      </p:sp>
      <p:sp>
        <p:nvSpPr>
          <p:cNvPr id="159" name="TextBox 158"/>
          <p:cNvSpPr txBox="1"/>
          <p:nvPr/>
        </p:nvSpPr>
        <p:spPr>
          <a:xfrm>
            <a:off x="10072594" y="2987157"/>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8</a:t>
            </a:r>
            <a:endParaRPr lang="en-US" sz="1100" dirty="0">
              <a:solidFill>
                <a:prstClr val="black"/>
              </a:solidFill>
              <a:latin typeface="Calibri"/>
            </a:endParaRPr>
          </a:p>
        </p:txBody>
      </p:sp>
      <p:sp>
        <p:nvSpPr>
          <p:cNvPr id="160" name="TextBox 159"/>
          <p:cNvSpPr txBox="1"/>
          <p:nvPr/>
        </p:nvSpPr>
        <p:spPr>
          <a:xfrm>
            <a:off x="9738908" y="2725638"/>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9</a:t>
            </a:r>
            <a:endParaRPr lang="en-US" sz="1100" dirty="0">
              <a:solidFill>
                <a:prstClr val="black"/>
              </a:solidFill>
              <a:latin typeface="Calibri"/>
            </a:endParaRPr>
          </a:p>
        </p:txBody>
      </p:sp>
      <p:sp>
        <p:nvSpPr>
          <p:cNvPr id="161" name="TextBox 160"/>
          <p:cNvSpPr txBox="1"/>
          <p:nvPr/>
        </p:nvSpPr>
        <p:spPr>
          <a:xfrm>
            <a:off x="10040561" y="272248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10</a:t>
            </a:r>
            <a:endParaRPr lang="en-US" sz="1100" dirty="0">
              <a:solidFill>
                <a:prstClr val="black"/>
              </a:solidFill>
              <a:latin typeface="Calibri"/>
            </a:endParaRPr>
          </a:p>
        </p:txBody>
      </p:sp>
      <p:sp>
        <p:nvSpPr>
          <p:cNvPr id="163" name="TextBox 162"/>
          <p:cNvSpPr txBox="1"/>
          <p:nvPr/>
        </p:nvSpPr>
        <p:spPr>
          <a:xfrm>
            <a:off x="9877075" y="2460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11</a:t>
            </a:r>
            <a:endParaRPr lang="en-US" sz="1100" dirty="0">
              <a:solidFill>
                <a:prstClr val="black"/>
              </a:solidFill>
              <a:latin typeface="Calibri"/>
            </a:endParaRPr>
          </a:p>
        </p:txBody>
      </p:sp>
      <p:grpSp>
        <p:nvGrpSpPr>
          <p:cNvPr id="8" name="Group 7"/>
          <p:cNvGrpSpPr/>
          <p:nvPr/>
        </p:nvGrpSpPr>
        <p:grpSpPr>
          <a:xfrm>
            <a:off x="9738908" y="4237302"/>
            <a:ext cx="232389" cy="220362"/>
            <a:chOff x="12789125" y="4767955"/>
            <a:chExt cx="232389" cy="220362"/>
          </a:xfrm>
        </p:grpSpPr>
        <p:pic>
          <p:nvPicPr>
            <p:cNvPr id="7" name="Picture 6"/>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73" name="Isosceles Triangle 172"/>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4" name="Isosceles Triangle 173"/>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9" name="Group 8"/>
          <p:cNvGrpSpPr/>
          <p:nvPr/>
        </p:nvGrpSpPr>
        <p:grpSpPr>
          <a:xfrm>
            <a:off x="10084892" y="4234150"/>
            <a:ext cx="232389" cy="220362"/>
            <a:chOff x="13239585" y="4761947"/>
            <a:chExt cx="232389" cy="220362"/>
          </a:xfrm>
        </p:grpSpPr>
        <p:pic>
          <p:nvPicPr>
            <p:cNvPr id="175" name="Picture 174"/>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176" name="Isosceles Triangle 175"/>
            <p:cNvSpPr/>
            <p:nvPr/>
          </p:nvSpPr>
          <p:spPr>
            <a:xfrm rot="16200000">
              <a:off x="13347558" y="482774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7" name="Isosceles Triangle 176"/>
            <p:cNvSpPr/>
            <p:nvPr/>
          </p:nvSpPr>
          <p:spPr>
            <a:xfrm rot="5400000">
              <a:off x="13274279" y="482998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284127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1000"/>
                                  </p:stCondLst>
                                  <p:childTnLst>
                                    <p:set>
                                      <p:cBhvr>
                                        <p:cTn id="15" dur="1" fill="hold">
                                          <p:stCondLst>
                                            <p:cond delay="0"/>
                                          </p:stCondLst>
                                        </p:cTn>
                                        <p:tgtEl>
                                          <p:spTgt spid="127"/>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11"/>
                                        </p:tgtEl>
                                        <p:attrNameLst>
                                          <p:attrName>style.visibility</p:attrName>
                                        </p:attrNameLst>
                                      </p:cBhvr>
                                      <p:to>
                                        <p:strVal val="visible"/>
                                      </p:to>
                                    </p:set>
                                    <p:animEffect transition="in" filter="fade">
                                      <p:cBhvr>
                                        <p:cTn id="18" dur="125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27" grpId="0"/>
      <p:bldP spid="1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88" y="0"/>
            <a:ext cx="12215812" cy="6858000"/>
            <a:chOff x="0" y="0"/>
            <a:chExt cx="12215812" cy="68580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0539" y="0"/>
              <a:ext cx="9975273" cy="685800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87338"/>
            <a:stretch/>
          </p:blipFill>
          <p:spPr>
            <a:xfrm>
              <a:off x="0" y="0"/>
              <a:ext cx="3503612" cy="6858000"/>
            </a:xfrm>
            <a:prstGeom prst="rect">
              <a:avLst/>
            </a:prstGeom>
          </p:spPr>
        </p:pic>
      </p:grpSp>
      <p:sp>
        <p:nvSpPr>
          <p:cNvPr id="8" name="Rectangle 7"/>
          <p:cNvSpPr/>
          <p:nvPr/>
        </p:nvSpPr>
        <p:spPr>
          <a:xfrm>
            <a:off x="-65258" y="-119062"/>
            <a:ext cx="12282658" cy="7205661"/>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4" name="Group 3"/>
          <p:cNvGrpSpPr/>
          <p:nvPr/>
        </p:nvGrpSpPr>
        <p:grpSpPr>
          <a:xfrm>
            <a:off x="7714774" y="2325613"/>
            <a:ext cx="2508485" cy="1189112"/>
            <a:chOff x="12895157" y="3014752"/>
            <a:chExt cx="2508485" cy="1189112"/>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6319" t="42222" r="56424" b="43333"/>
            <a:stretch/>
          </p:blipFill>
          <p:spPr>
            <a:xfrm>
              <a:off x="12895157" y="3309939"/>
              <a:ext cx="1994140" cy="893925"/>
            </a:xfrm>
            <a:prstGeom prst="rect">
              <a:avLst/>
            </a:prstGeom>
          </p:spPr>
        </p:pic>
        <p:grpSp>
          <p:nvGrpSpPr>
            <p:cNvPr id="16" name="Group 15"/>
            <p:cNvGrpSpPr/>
            <p:nvPr/>
          </p:nvGrpSpPr>
          <p:grpSpPr>
            <a:xfrm>
              <a:off x="12895157" y="3014752"/>
              <a:ext cx="2508485" cy="338557"/>
              <a:chOff x="8450221" y="2211101"/>
              <a:chExt cx="2753615" cy="375171"/>
            </a:xfrm>
          </p:grpSpPr>
          <p:sp>
            <p:nvSpPr>
              <p:cNvPr id="17" name="Rectangle 16"/>
              <p:cNvSpPr/>
              <p:nvPr/>
            </p:nvSpPr>
            <p:spPr>
              <a:xfrm>
                <a:off x="8450221" y="2211101"/>
                <a:ext cx="2189008" cy="369332"/>
              </a:xfrm>
              <a:prstGeom prst="rect">
                <a:avLst/>
              </a:prstGeom>
              <a:solidFill>
                <a:srgbClr val="66B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Calibri"/>
                </a:endParaRPr>
              </a:p>
            </p:txBody>
          </p:sp>
          <p:sp>
            <p:nvSpPr>
              <p:cNvPr id="18" name="TextBox 17"/>
              <p:cNvSpPr txBox="1"/>
              <p:nvPr/>
            </p:nvSpPr>
            <p:spPr>
              <a:xfrm>
                <a:off x="8502907" y="2211104"/>
                <a:ext cx="2700929" cy="375168"/>
              </a:xfrm>
              <a:prstGeom prst="rect">
                <a:avLst/>
              </a:prstGeom>
              <a:noFill/>
            </p:spPr>
            <p:txBody>
              <a:bodyPr wrap="square" rtlCol="0">
                <a:spAutoFit/>
              </a:bodyPr>
              <a:lstStyle/>
              <a:p>
                <a:r>
                  <a:rPr lang="en-US" altLang="zh-TW" sz="1600" b="1" dirty="0">
                    <a:solidFill>
                      <a:prstClr val="white"/>
                    </a:solidFill>
                    <a:latin typeface="Calibri"/>
                    <a:ea typeface="微軟正黑體" panose="020B0604030504040204" pitchFamily="34" charset="-120"/>
                  </a:rPr>
                  <a:t>Loan Application</a:t>
                </a:r>
                <a:endParaRPr lang="en-US" sz="1600" b="1" dirty="0">
                  <a:solidFill>
                    <a:prstClr val="white"/>
                  </a:solidFill>
                  <a:latin typeface="Calibri"/>
                  <a:ea typeface="微軟正黑體" panose="020B0604030504040204" pitchFamily="34" charset="-120"/>
                </a:endParaRPr>
              </a:p>
            </p:txBody>
          </p:sp>
        </p:grpSp>
      </p:grpSp>
      <p:sp>
        <p:nvSpPr>
          <p:cNvPr id="20" name="Rectangle 19"/>
          <p:cNvSpPr/>
          <p:nvPr/>
        </p:nvSpPr>
        <p:spPr>
          <a:xfrm>
            <a:off x="697602" y="2285608"/>
            <a:ext cx="1976948" cy="333287"/>
          </a:xfrm>
          <a:prstGeom prst="rect">
            <a:avLst/>
          </a:prstGeom>
          <a:solidFill>
            <a:srgbClr val="40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Rounded Rectangle 2"/>
          <p:cNvSpPr/>
          <p:nvPr/>
        </p:nvSpPr>
        <p:spPr>
          <a:xfrm>
            <a:off x="800044" y="2316085"/>
            <a:ext cx="6400382" cy="3214630"/>
          </a:xfrm>
          <a:prstGeom prst="roundRect">
            <a:avLst>
              <a:gd name="adj" fmla="val 312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8605" y="4126295"/>
            <a:ext cx="1957382" cy="130254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1" y="4159711"/>
            <a:ext cx="1951135" cy="1235719"/>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1801" y="2809110"/>
            <a:ext cx="1951839" cy="123209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6472" y="4160212"/>
            <a:ext cx="1977503" cy="1254478"/>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2972" y="2816441"/>
            <a:ext cx="1958546" cy="1234292"/>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401" y="2785258"/>
            <a:ext cx="1958899" cy="1232098"/>
          </a:xfrm>
          <a:prstGeom prst="rect">
            <a:avLst/>
          </a:prstGeom>
        </p:spPr>
      </p:pic>
      <p:sp>
        <p:nvSpPr>
          <p:cNvPr id="21" name="TextBox 20"/>
          <p:cNvSpPr txBox="1"/>
          <p:nvPr/>
        </p:nvSpPr>
        <p:spPr>
          <a:xfrm>
            <a:off x="869728" y="2362200"/>
            <a:ext cx="3382595" cy="338554"/>
          </a:xfrm>
          <a:prstGeom prst="rect">
            <a:avLst/>
          </a:prstGeom>
          <a:noFill/>
        </p:spPr>
        <p:txBody>
          <a:bodyPr wrap="square" rtlCol="0">
            <a:spAutoFit/>
          </a:bodyPr>
          <a:lstStyle/>
          <a:p>
            <a:r>
              <a:rPr lang="en-US" altLang="zh-TW" sz="1600" b="1" dirty="0">
                <a:solidFill>
                  <a:srgbClr val="1F497D"/>
                </a:solidFill>
                <a:latin typeface="Calibri"/>
                <a:ea typeface="微軟正黑體" panose="020B0604030504040204" pitchFamily="34" charset="-120"/>
              </a:rPr>
              <a:t>Credit Card Application</a:t>
            </a:r>
            <a:endParaRPr lang="en-US" sz="1600" b="1" dirty="0">
              <a:solidFill>
                <a:srgbClr val="1F497D"/>
              </a:solidFill>
              <a:latin typeface="Calibri"/>
              <a:ea typeface="微軟正黑體" panose="020B0604030504040204" pitchFamily="34" charset="-120"/>
            </a:endParaRPr>
          </a:p>
        </p:txBody>
      </p:sp>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212" y="370274"/>
            <a:ext cx="3474212" cy="671126"/>
          </a:xfrm>
          <a:prstGeom prst="rect">
            <a:avLst/>
          </a:prstGeom>
        </p:spPr>
      </p:pic>
      <p:sp>
        <p:nvSpPr>
          <p:cNvPr id="37" name="TextBox 36"/>
          <p:cNvSpPr txBox="1"/>
          <p:nvPr/>
        </p:nvSpPr>
        <p:spPr>
          <a:xfrm>
            <a:off x="228601" y="416875"/>
            <a:ext cx="2713799" cy="369332"/>
          </a:xfrm>
          <a:prstGeom prst="rect">
            <a:avLst/>
          </a:prstGeom>
          <a:noFill/>
        </p:spPr>
        <p:txBody>
          <a:bodyPr wrap="square" rtlCol="0">
            <a:spAutoFit/>
          </a:bodyPr>
          <a:lstStyle/>
          <a:p>
            <a:pPr algn="ctr"/>
            <a:r>
              <a:rPr lang="en-US" b="1" dirty="0">
                <a:solidFill>
                  <a:prstClr val="white"/>
                </a:solidFill>
                <a:latin typeface="Calibri"/>
                <a:ea typeface="微軟正黑體" panose="020B0604030504040204" pitchFamily="34" charset="-120"/>
              </a:rPr>
              <a:t>1/F Banking Services</a:t>
            </a:r>
          </a:p>
        </p:txBody>
      </p:sp>
    </p:spTree>
    <p:extLst>
      <p:ext uri="{BB962C8B-B14F-4D97-AF65-F5344CB8AC3E}">
        <p14:creationId xmlns:p14="http://schemas.microsoft.com/office/powerpoint/2010/main" val="20008729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88" y="0"/>
            <a:ext cx="12215812" cy="6858000"/>
            <a:chOff x="0" y="0"/>
            <a:chExt cx="12215812" cy="68580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0539" y="0"/>
              <a:ext cx="9975273" cy="685800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87338"/>
            <a:stretch/>
          </p:blipFill>
          <p:spPr>
            <a:xfrm>
              <a:off x="0" y="0"/>
              <a:ext cx="3503612" cy="6858000"/>
            </a:xfrm>
            <a:prstGeom prst="rect">
              <a:avLst/>
            </a:prstGeom>
          </p:spPr>
        </p:pic>
      </p:grpSp>
      <p:sp>
        <p:nvSpPr>
          <p:cNvPr id="43" name="Rectangle 42"/>
          <p:cNvSpPr/>
          <p:nvPr/>
        </p:nvSpPr>
        <p:spPr>
          <a:xfrm>
            <a:off x="1589" y="-484539"/>
            <a:ext cx="12228141" cy="816446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20" name="Rectangle 19"/>
          <p:cNvSpPr/>
          <p:nvPr/>
        </p:nvSpPr>
        <p:spPr>
          <a:xfrm>
            <a:off x="1676400" y="2176093"/>
            <a:ext cx="1976948" cy="333287"/>
          </a:xfrm>
          <a:prstGeom prst="rect">
            <a:avLst/>
          </a:prstGeom>
          <a:solidFill>
            <a:srgbClr val="40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34" name="Group 33"/>
          <p:cNvGrpSpPr/>
          <p:nvPr/>
        </p:nvGrpSpPr>
        <p:grpSpPr>
          <a:xfrm>
            <a:off x="1058531" y="627702"/>
            <a:ext cx="2502694" cy="928041"/>
            <a:chOff x="7556632" y="4260096"/>
            <a:chExt cx="2502694" cy="928041"/>
          </a:xfrm>
        </p:grpSpPr>
        <p:pic>
          <p:nvPicPr>
            <p:cNvPr id="24" name="Picture 23"/>
            <p:cNvPicPr>
              <a:picLocks noChangeAspect="1"/>
            </p:cNvPicPr>
            <p:nvPr/>
          </p:nvPicPr>
          <p:blipFill rotWithShape="1">
            <a:blip r:embed="rId3"/>
            <a:srcRect l="10585" t="12385" r="77737" b="82197"/>
            <a:stretch/>
          </p:blipFill>
          <p:spPr>
            <a:xfrm>
              <a:off x="7556632" y="4260096"/>
              <a:ext cx="2502694" cy="653128"/>
            </a:xfrm>
            <a:prstGeom prst="rect">
              <a:avLst/>
            </a:prstGeom>
          </p:spPr>
        </p:pic>
        <p:grpSp>
          <p:nvGrpSpPr>
            <p:cNvPr id="30" name="Group 29"/>
            <p:cNvGrpSpPr/>
            <p:nvPr/>
          </p:nvGrpSpPr>
          <p:grpSpPr>
            <a:xfrm>
              <a:off x="7556632" y="4790349"/>
              <a:ext cx="2502694" cy="397788"/>
              <a:chOff x="8448479" y="3168033"/>
              <a:chExt cx="2190749" cy="440808"/>
            </a:xfrm>
          </p:grpSpPr>
          <p:sp>
            <p:nvSpPr>
              <p:cNvPr id="31" name="Rectangle 30"/>
              <p:cNvSpPr/>
              <p:nvPr/>
            </p:nvSpPr>
            <p:spPr>
              <a:xfrm>
                <a:off x="8448479" y="3239509"/>
                <a:ext cx="2190749" cy="369332"/>
              </a:xfrm>
              <a:prstGeom prst="rect">
                <a:avLst/>
              </a:prstGeom>
              <a:solidFill>
                <a:srgbClr val="0E2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TextBox 31"/>
              <p:cNvSpPr txBox="1"/>
              <p:nvPr/>
            </p:nvSpPr>
            <p:spPr>
              <a:xfrm>
                <a:off x="8498013" y="3168033"/>
                <a:ext cx="2107944" cy="409275"/>
              </a:xfrm>
              <a:prstGeom prst="rect">
                <a:avLst/>
              </a:prstGeom>
              <a:noFill/>
            </p:spPr>
            <p:txBody>
              <a:bodyPr wrap="square" rtlCol="0">
                <a:spAutoFit/>
              </a:bodyPr>
              <a:lstStyle/>
              <a:p>
                <a:r>
                  <a:rPr lang="en-US" altLang="zh-TW" b="1" dirty="0">
                    <a:solidFill>
                      <a:prstClr val="white"/>
                    </a:solidFill>
                    <a:latin typeface="Calibri"/>
                    <a:ea typeface="微軟正黑體" panose="020B0604030504040204" pitchFamily="34" charset="-120"/>
                  </a:rPr>
                  <a:t>   Banking Services</a:t>
                </a:r>
                <a:endParaRPr lang="en-US" b="1" dirty="0">
                  <a:solidFill>
                    <a:prstClr val="white"/>
                  </a:solidFill>
                  <a:latin typeface="Calibri"/>
                  <a:ea typeface="微軟正黑體" panose="020B0604030504040204" pitchFamily="34" charset="-120"/>
                </a:endParaRPr>
              </a:p>
            </p:txBody>
          </p:sp>
        </p:grpSp>
      </p:grpSp>
      <p:sp>
        <p:nvSpPr>
          <p:cNvPr id="29" name="TextBox 28"/>
          <p:cNvSpPr txBox="1"/>
          <p:nvPr/>
        </p:nvSpPr>
        <p:spPr>
          <a:xfrm>
            <a:off x="890423" y="4647044"/>
            <a:ext cx="4632285" cy="1200098"/>
          </a:xfrm>
          <a:prstGeom prst="rect">
            <a:avLst/>
          </a:prstGeom>
          <a:noFill/>
        </p:spPr>
        <p:txBody>
          <a:bodyPr wrap="square" lIns="89744" tIns="45606" rIns="89744" bIns="45606" rtlCol="0">
            <a:spAutoFit/>
          </a:bodyPr>
          <a:lstStyle/>
          <a:p>
            <a:pPr defTabSz="897762">
              <a:defRPr/>
            </a:pPr>
            <a:r>
              <a:rPr lang="en-US" sz="7200" dirty="0">
                <a:solidFill>
                  <a:srgbClr val="FFFFFF"/>
                </a:solidFill>
                <a:latin typeface="Raleway" panose="020B0503030101060003" pitchFamily="34" charset="0"/>
              </a:rPr>
              <a:t>3</a:t>
            </a:r>
            <a:r>
              <a:rPr lang="en-US" altLang="zh-TW" sz="7200" dirty="0">
                <a:solidFill>
                  <a:srgbClr val="FFFFFF"/>
                </a:solidFill>
                <a:latin typeface="Raleway" panose="020B0503030101060003" pitchFamily="34" charset="0"/>
                <a:ea typeface="新細明體" panose="02020500000000000000" pitchFamily="18" charset="-120"/>
              </a:rPr>
              <a:t>5</a:t>
            </a:r>
            <a:r>
              <a:rPr lang="zh-TW" altLang="en-US" sz="7200" dirty="0">
                <a:solidFill>
                  <a:srgbClr val="FFFFFF"/>
                </a:solidFill>
                <a:latin typeface="Raleway" panose="020B0503030101060003" pitchFamily="34" charset="0"/>
                <a:ea typeface="新細明體" panose="02020500000000000000" pitchFamily="18" charset="-120"/>
              </a:rPr>
              <a:t> </a:t>
            </a:r>
            <a:r>
              <a:rPr lang="en-US" altLang="zh-TW" sz="7200" dirty="0">
                <a:solidFill>
                  <a:srgbClr val="FFFFFF"/>
                </a:solidFill>
                <a:latin typeface="Raleway" panose="020B0503030101060003" pitchFamily="34" charset="0"/>
                <a:ea typeface="新細明體" panose="02020500000000000000" pitchFamily="18" charset="-120"/>
              </a:rPr>
              <a:t>IBV</a:t>
            </a:r>
            <a:endParaRPr lang="en-US" sz="7200" dirty="0">
              <a:solidFill>
                <a:srgbClr val="FFFFFF"/>
              </a:solidFill>
              <a:latin typeface="Raleway" panose="020B0503030101060003" pitchFamily="34" charset="0"/>
            </a:endParaRPr>
          </a:p>
        </p:txBody>
      </p:sp>
      <p:sp>
        <p:nvSpPr>
          <p:cNvPr id="19" name="TextBox 18"/>
          <p:cNvSpPr txBox="1"/>
          <p:nvPr/>
        </p:nvSpPr>
        <p:spPr>
          <a:xfrm>
            <a:off x="828242" y="3846494"/>
            <a:ext cx="7020358" cy="954107"/>
          </a:xfrm>
          <a:prstGeom prst="rect">
            <a:avLst/>
          </a:prstGeom>
          <a:noFill/>
        </p:spPr>
        <p:txBody>
          <a:bodyPr wrap="square" rtlCol="0">
            <a:spAutoFit/>
          </a:bodyPr>
          <a:lstStyle/>
          <a:p>
            <a:r>
              <a:rPr lang="en-US" altLang="zh-TW" sz="2800" dirty="0">
                <a:solidFill>
                  <a:prstClr val="white"/>
                </a:solidFill>
                <a:latin typeface="Calibri"/>
                <a:ea typeface="微軟正黑體" panose="020B0604030504040204" pitchFamily="34" charset="-120"/>
              </a:rPr>
              <a:t>Complete</a:t>
            </a:r>
            <a:r>
              <a:rPr lang="zh-TW" altLang="en-US" sz="2800" dirty="0">
                <a:solidFill>
                  <a:prstClr val="white"/>
                </a:solidFill>
                <a:latin typeface="Calibri"/>
                <a:ea typeface="微軟正黑體" panose="020B0604030504040204" pitchFamily="34" charset="-120"/>
              </a:rPr>
              <a:t> </a:t>
            </a:r>
            <a:r>
              <a:rPr lang="en-US" altLang="zh-TW" sz="2800" dirty="0">
                <a:solidFill>
                  <a:prstClr val="white"/>
                </a:solidFill>
                <a:latin typeface="Calibri"/>
                <a:ea typeface="微軟正黑體" panose="020B0604030504040204" pitchFamily="34" charset="-120"/>
              </a:rPr>
              <a:t>Online Application Successfully</a:t>
            </a:r>
            <a:r>
              <a:rPr lang="zh-TW" altLang="en-US" sz="2800" dirty="0">
                <a:solidFill>
                  <a:prstClr val="white"/>
                </a:solidFill>
                <a:latin typeface="Calibri"/>
                <a:ea typeface="微軟正黑體" panose="020B0604030504040204" pitchFamily="34" charset="-120"/>
              </a:rPr>
              <a:t> </a:t>
            </a:r>
            <a:r>
              <a:rPr lang="en-US" altLang="zh-TW" sz="2800" dirty="0">
                <a:solidFill>
                  <a:prstClr val="white"/>
                </a:solidFill>
                <a:latin typeface="Calibri"/>
                <a:ea typeface="微軟正黑體" panose="020B0604030504040204" pitchFamily="34" charset="-120"/>
              </a:rPr>
              <a:t>and </a:t>
            </a:r>
          </a:p>
          <a:p>
            <a:r>
              <a:rPr lang="en-US" altLang="zh-TW" sz="2800" dirty="0">
                <a:solidFill>
                  <a:prstClr val="white"/>
                </a:solidFill>
                <a:latin typeface="Calibri"/>
                <a:ea typeface="微軟正黑體" panose="020B0604030504040204" pitchFamily="34" charset="-120"/>
              </a:rPr>
              <a:t>Register the </a:t>
            </a:r>
            <a:r>
              <a:rPr lang="en-US" sz="2800" dirty="0">
                <a:solidFill>
                  <a:prstClr val="white"/>
                </a:solidFill>
                <a:latin typeface="Calibri"/>
                <a:ea typeface="微軟正黑體" panose="020B0604030504040204" pitchFamily="34" charset="-120"/>
              </a:rPr>
              <a:t>Citi Priority</a:t>
            </a:r>
            <a:r>
              <a:rPr lang="zh-TW" altLang="en-US" sz="2800" dirty="0">
                <a:solidFill>
                  <a:prstClr val="white"/>
                </a:solidFill>
                <a:latin typeface="Calibri"/>
                <a:ea typeface="微軟正黑體" panose="020B0604030504040204" pitchFamily="34" charset="-120"/>
              </a:rPr>
              <a:t> </a:t>
            </a:r>
            <a:r>
              <a:rPr lang="en-US" altLang="zh-TW" sz="2800" dirty="0">
                <a:solidFill>
                  <a:prstClr val="white"/>
                </a:solidFill>
                <a:latin typeface="Calibri"/>
                <a:ea typeface="微軟正黑體" panose="020B0604030504040204" pitchFamily="34" charset="-120"/>
              </a:rPr>
              <a:t>Banking Account</a:t>
            </a:r>
            <a:endParaRPr lang="en-US" sz="2800" dirty="0">
              <a:solidFill>
                <a:prstClr val="white"/>
              </a:solidFill>
              <a:latin typeface="Calibri"/>
              <a:ea typeface="微軟正黑體" panose="020B0604030504040204" pitchFamily="34" charset="-120"/>
            </a:endParaRPr>
          </a:p>
        </p:txBody>
      </p:sp>
      <p:sp>
        <p:nvSpPr>
          <p:cNvPr id="36" name="TextBox 35"/>
          <p:cNvSpPr txBox="1"/>
          <p:nvPr/>
        </p:nvSpPr>
        <p:spPr>
          <a:xfrm>
            <a:off x="828244" y="2004970"/>
            <a:ext cx="7858557" cy="1754326"/>
          </a:xfrm>
          <a:prstGeom prst="rect">
            <a:avLst/>
          </a:prstGeom>
          <a:noFill/>
        </p:spPr>
        <p:txBody>
          <a:bodyPr wrap="square" rtlCol="0">
            <a:spAutoFit/>
          </a:bodyPr>
          <a:lstStyle/>
          <a:p>
            <a:r>
              <a:rPr lang="en-US" altLang="zh-TW" dirty="0">
                <a:solidFill>
                  <a:prstClr val="white"/>
                </a:solidFill>
                <a:latin typeface="Calibri"/>
                <a:ea typeface="微軟正黑體" panose="020B0604030504040204" pitchFamily="34" charset="-120"/>
              </a:rPr>
              <a:t>Citi </a:t>
            </a:r>
            <a:r>
              <a:rPr lang="en-US" altLang="zh-TW" dirty="0">
                <a:solidFill>
                  <a:prstClr val="white"/>
                </a:solidFill>
                <a:latin typeface="Calibri"/>
                <a:ea typeface="微軟正黑體" panose="020B0604030504040204" pitchFamily="34" charset="-120"/>
              </a:rPr>
              <a:t>Priority® is not just a name. It's a suite of services and product offerings tailored to bring you closer to your wealth goals. </a:t>
            </a:r>
          </a:p>
          <a:p>
            <a:endParaRPr lang="en-US" altLang="zh-TW" dirty="0">
              <a:solidFill>
                <a:prstClr val="white"/>
              </a:solidFill>
              <a:latin typeface="Calibri"/>
              <a:ea typeface="微軟正黑體" panose="020B0604030504040204" pitchFamily="34" charset="-120"/>
            </a:endParaRPr>
          </a:p>
          <a:p>
            <a:r>
              <a:rPr lang="en-US" altLang="zh-TW" dirty="0">
                <a:solidFill>
                  <a:prstClr val="white"/>
                </a:solidFill>
                <a:latin typeface="Calibri"/>
                <a:ea typeface="微軟正黑體" panose="020B0604030504040204" pitchFamily="34" charset="-120"/>
              </a:rPr>
              <a:t>To </a:t>
            </a:r>
            <a:r>
              <a:rPr lang="en-US" altLang="zh-TW" dirty="0">
                <a:solidFill>
                  <a:prstClr val="white"/>
                </a:solidFill>
                <a:latin typeface="Calibri"/>
                <a:ea typeface="微軟正黑體" panose="020B0604030504040204" pitchFamily="34" charset="-120"/>
              </a:rPr>
              <a:t>make your investment </a:t>
            </a:r>
            <a:r>
              <a:rPr lang="en-US" altLang="zh-TW" dirty="0">
                <a:solidFill>
                  <a:prstClr val="white"/>
                </a:solidFill>
                <a:latin typeface="Calibri"/>
                <a:ea typeface="微軟正黑體" panose="020B0604030504040204" pitchFamily="34" charset="-120"/>
              </a:rPr>
              <a:t>worthwhile, from personalized </a:t>
            </a:r>
            <a:r>
              <a:rPr lang="en-US" altLang="zh-TW" dirty="0">
                <a:solidFill>
                  <a:prstClr val="white"/>
                </a:solidFill>
                <a:latin typeface="Calibri"/>
                <a:ea typeface="微軟正黑體" panose="020B0604030504040204" pitchFamily="34" charset="-120"/>
              </a:rPr>
              <a:t>rates and services </a:t>
            </a:r>
          </a:p>
          <a:p>
            <a:r>
              <a:rPr lang="en-US" altLang="zh-TW" dirty="0">
                <a:solidFill>
                  <a:prstClr val="white"/>
                </a:solidFill>
                <a:latin typeface="Calibri"/>
                <a:ea typeface="微軟正黑體" panose="020B0604030504040204" pitchFamily="34" charset="-120"/>
              </a:rPr>
              <a:t>to long-term investments and financial planning, to free global bank transfers and withdrawals - we've made your banking our priority.</a:t>
            </a:r>
            <a:endParaRPr lang="en-US" altLang="zh-TW" dirty="0">
              <a:solidFill>
                <a:prstClr val="white"/>
              </a:solidFill>
              <a:latin typeface="Calibri"/>
              <a:ea typeface="微軟正黑體" panose="020B0604030504040204" pitchFamily="34" charset="-120"/>
            </a:endParaRPr>
          </a:p>
        </p:txBody>
      </p:sp>
      <p:grpSp>
        <p:nvGrpSpPr>
          <p:cNvPr id="39" name="Group 38"/>
          <p:cNvGrpSpPr/>
          <p:nvPr/>
        </p:nvGrpSpPr>
        <p:grpSpPr>
          <a:xfrm>
            <a:off x="9982200" y="177380"/>
            <a:ext cx="2382576" cy="532612"/>
            <a:chOff x="10313324" y="457200"/>
            <a:chExt cx="2382576" cy="532612"/>
          </a:xfrm>
        </p:grpSpPr>
        <p:sp>
          <p:nvSpPr>
            <p:cNvPr id="40" name="Snip Single Corner Rectangle 39"/>
            <p:cNvSpPr/>
            <p:nvPr/>
          </p:nvSpPr>
          <p:spPr>
            <a:xfrm flipH="1">
              <a:off x="10313324" y="457200"/>
              <a:ext cx="2382576"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TextBox 40"/>
            <p:cNvSpPr txBox="1"/>
            <p:nvPr/>
          </p:nvSpPr>
          <p:spPr>
            <a:xfrm>
              <a:off x="10551303" y="553955"/>
              <a:ext cx="2029500" cy="369332"/>
            </a:xfrm>
            <a:prstGeom prst="rect">
              <a:avLst/>
            </a:prstGeom>
            <a:noFill/>
          </p:spPr>
          <p:txBody>
            <a:bodyPr wrap="square" rtlCol="0">
              <a:spAutoFit/>
            </a:bodyPr>
            <a:lstStyle/>
            <a:p>
              <a:r>
                <a:rPr lang="en-US" altLang="zh-TW" b="1" dirty="0">
                  <a:solidFill>
                    <a:prstClr val="white"/>
                  </a:solidFill>
                  <a:latin typeface="Calibri"/>
                  <a:ea typeface="微軟正黑體" panose="020B0604030504040204" pitchFamily="34" charset="-120"/>
                </a:rPr>
                <a:t>Online Store</a:t>
              </a:r>
              <a:endParaRPr lang="en-US" b="1" dirty="0">
                <a:solidFill>
                  <a:prstClr val="white"/>
                </a:solidFill>
                <a:latin typeface="Calibri"/>
                <a:ea typeface="微軟正黑體" panose="020B0604030504040204" pitchFamily="34" charset="-120"/>
              </a:endParaRPr>
            </a:p>
          </p:txBody>
        </p:sp>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Tree>
    <p:extLst>
      <p:ext uri="{BB962C8B-B14F-4D97-AF65-F5344CB8AC3E}">
        <p14:creationId xmlns:p14="http://schemas.microsoft.com/office/powerpoint/2010/main" val="91841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4" t="10310" r="-27" b="5333"/>
          <a:stretch/>
        </p:blipFill>
        <p:spPr>
          <a:xfrm>
            <a:off x="1588" y="0"/>
            <a:ext cx="12190413" cy="6858000"/>
          </a:xfrm>
          <a:prstGeom prst="rect">
            <a:avLst/>
          </a:prstGeom>
        </p:spPr>
      </p:pic>
      <p:sp>
        <p:nvSpPr>
          <p:cNvPr id="6" name="Rectangle 5"/>
          <p:cNvSpPr/>
          <p:nvPr/>
        </p:nvSpPr>
        <p:spPr>
          <a:xfrm>
            <a:off x="-152400" y="-76200"/>
            <a:ext cx="13106400" cy="72390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21" name="Rectangle 20"/>
          <p:cNvSpPr/>
          <p:nvPr/>
        </p:nvSpPr>
        <p:spPr>
          <a:xfrm>
            <a:off x="-6031" y="1955090"/>
            <a:ext cx="7321231" cy="401483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p:cNvSpPr/>
          <p:nvPr/>
        </p:nvSpPr>
        <p:spPr>
          <a:xfrm>
            <a:off x="1676400" y="2176093"/>
            <a:ext cx="1976948" cy="333287"/>
          </a:xfrm>
          <a:prstGeom prst="rect">
            <a:avLst/>
          </a:prstGeom>
          <a:solidFill>
            <a:srgbClr val="40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TextBox 17"/>
          <p:cNvSpPr txBox="1"/>
          <p:nvPr/>
        </p:nvSpPr>
        <p:spPr>
          <a:xfrm>
            <a:off x="828244" y="4653092"/>
            <a:ext cx="4632285" cy="1200098"/>
          </a:xfrm>
          <a:prstGeom prst="rect">
            <a:avLst/>
          </a:prstGeom>
          <a:noFill/>
        </p:spPr>
        <p:txBody>
          <a:bodyPr wrap="square" lIns="89744" tIns="45606" rIns="89744" bIns="45606" rtlCol="0">
            <a:spAutoFit/>
          </a:bodyPr>
          <a:lstStyle/>
          <a:p>
            <a:pPr defTabSz="897762">
              <a:defRPr/>
            </a:pPr>
            <a:r>
              <a:rPr lang="en-US" altLang="zh-TW" sz="7200" dirty="0">
                <a:solidFill>
                  <a:srgbClr val="FFFFFF"/>
                </a:solidFill>
                <a:latin typeface="Raleway" panose="020B0503030101060003" pitchFamily="34" charset="0"/>
                <a:ea typeface="新細明體" panose="02020500000000000000" pitchFamily="18" charset="-120"/>
              </a:rPr>
              <a:t>25</a:t>
            </a:r>
            <a:r>
              <a:rPr lang="zh-TW" altLang="en-US" sz="7200" dirty="0">
                <a:solidFill>
                  <a:srgbClr val="FFFFFF"/>
                </a:solidFill>
                <a:latin typeface="Raleway" panose="020B0503030101060003" pitchFamily="34" charset="0"/>
                <a:ea typeface="新細明體" panose="02020500000000000000" pitchFamily="18" charset="-120"/>
              </a:rPr>
              <a:t> </a:t>
            </a:r>
            <a:r>
              <a:rPr lang="en-US" altLang="zh-TW" sz="7200" dirty="0">
                <a:solidFill>
                  <a:srgbClr val="FFFFFF"/>
                </a:solidFill>
                <a:latin typeface="Raleway" panose="020B0503030101060003" pitchFamily="34" charset="0"/>
                <a:ea typeface="新細明體" panose="02020500000000000000" pitchFamily="18" charset="-120"/>
              </a:rPr>
              <a:t>IBV</a:t>
            </a:r>
            <a:endParaRPr lang="en-US" sz="7200" dirty="0">
              <a:solidFill>
                <a:srgbClr val="FFFFFF"/>
              </a:solidFill>
              <a:latin typeface="Raleway" panose="020B0503030101060003" pitchFamily="34" charset="0"/>
            </a:endParaRPr>
          </a:p>
        </p:txBody>
      </p:sp>
      <p:sp>
        <p:nvSpPr>
          <p:cNvPr id="24" name="Rectangle 23"/>
          <p:cNvSpPr/>
          <p:nvPr/>
        </p:nvSpPr>
        <p:spPr>
          <a:xfrm>
            <a:off x="4319115" y="4216056"/>
            <a:ext cx="2590800" cy="1579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TextBox 18"/>
          <p:cNvSpPr txBox="1"/>
          <p:nvPr/>
        </p:nvSpPr>
        <p:spPr>
          <a:xfrm>
            <a:off x="656564" y="3582256"/>
            <a:ext cx="4200957" cy="954107"/>
          </a:xfrm>
          <a:prstGeom prst="rect">
            <a:avLst/>
          </a:prstGeom>
          <a:noFill/>
        </p:spPr>
        <p:txBody>
          <a:bodyPr wrap="square" rtlCol="0">
            <a:spAutoFit/>
          </a:bodyPr>
          <a:lstStyle/>
          <a:p>
            <a:r>
              <a:rPr lang="en-US" altLang="zh-TW" sz="2800" dirty="0">
                <a:solidFill>
                  <a:prstClr val="white"/>
                </a:solidFill>
                <a:latin typeface="Calibri"/>
                <a:ea typeface="微軟正黑體" panose="020B0604030504040204" pitchFamily="34" charset="-120"/>
              </a:rPr>
              <a:t>Apply Online and </a:t>
            </a:r>
          </a:p>
          <a:p>
            <a:r>
              <a:rPr lang="en-US" altLang="zh-TW" sz="2800" dirty="0">
                <a:solidFill>
                  <a:prstClr val="white"/>
                </a:solidFill>
                <a:latin typeface="Calibri"/>
                <a:ea typeface="微軟正黑體" panose="020B0604030504040204" pitchFamily="34" charset="-120"/>
              </a:rPr>
              <a:t>Register the Credit Card</a:t>
            </a:r>
            <a:endParaRPr lang="en-US" sz="2800" dirty="0">
              <a:solidFill>
                <a:prstClr val="white"/>
              </a:solidFill>
              <a:latin typeface="Calibri"/>
              <a:ea typeface="微軟正黑體" panose="020B0604030504040204" pitchFamily="34" charset="-120"/>
            </a:endParaRPr>
          </a:p>
        </p:txBody>
      </p:sp>
      <p:sp>
        <p:nvSpPr>
          <p:cNvPr id="20" name="TextBox 19"/>
          <p:cNvSpPr txBox="1"/>
          <p:nvPr/>
        </p:nvSpPr>
        <p:spPr>
          <a:xfrm>
            <a:off x="828244" y="2004971"/>
            <a:ext cx="6206083" cy="1323439"/>
          </a:xfrm>
          <a:prstGeom prst="rect">
            <a:avLst/>
          </a:prstGeom>
          <a:noFill/>
        </p:spPr>
        <p:txBody>
          <a:bodyPr wrap="square" rtlCol="0">
            <a:spAutoFit/>
          </a:bodyPr>
          <a:lstStyle/>
          <a:p>
            <a:r>
              <a:rPr lang="en-US" altLang="zh-TW" sz="2000" dirty="0">
                <a:solidFill>
                  <a:prstClr val="white"/>
                </a:solidFill>
                <a:latin typeface="Calibri"/>
                <a:ea typeface="微軟正黑體" panose="020B0604030504040204" pitchFamily="34" charset="-120"/>
              </a:rPr>
              <a:t>Here </a:t>
            </a:r>
            <a:r>
              <a:rPr lang="en-US" altLang="zh-TW" sz="2000" dirty="0">
                <a:solidFill>
                  <a:prstClr val="white"/>
                </a:solidFill>
                <a:latin typeface="Calibri"/>
                <a:ea typeface="微軟正黑體" panose="020B0604030504040204" pitchFamily="34" charset="-120"/>
              </a:rPr>
              <a:t>at </a:t>
            </a:r>
            <a:r>
              <a:rPr lang="en-US" altLang="zh-TW" sz="2000" dirty="0" err="1">
                <a:solidFill>
                  <a:prstClr val="white"/>
                </a:solidFill>
                <a:latin typeface="Calibri"/>
                <a:ea typeface="微軟正黑體" panose="020B0604030504040204" pitchFamily="34" charset="-120"/>
              </a:rPr>
              <a:t>PrimeCredit</a:t>
            </a:r>
            <a:r>
              <a:rPr lang="en-US" altLang="zh-TW" sz="2000" dirty="0">
                <a:solidFill>
                  <a:prstClr val="white"/>
                </a:solidFill>
                <a:latin typeface="Calibri"/>
                <a:ea typeface="微軟正黑體" panose="020B0604030504040204" pitchFamily="34" charset="-120"/>
              </a:rPr>
              <a:t>, aside from the low interest </a:t>
            </a:r>
            <a:r>
              <a:rPr lang="en-US" altLang="zh-TW" sz="2000" dirty="0">
                <a:solidFill>
                  <a:prstClr val="white"/>
                </a:solidFill>
                <a:latin typeface="Calibri"/>
                <a:ea typeface="微軟正黑體" panose="020B0604030504040204" pitchFamily="34" charset="-120"/>
              </a:rPr>
              <a:t>offer </a:t>
            </a:r>
            <a:r>
              <a:rPr lang="en-US" altLang="zh-TW" sz="2000" dirty="0">
                <a:solidFill>
                  <a:prstClr val="white"/>
                </a:solidFill>
                <a:latin typeface="Calibri"/>
                <a:ea typeface="微軟正黑體" panose="020B0604030504040204" pitchFamily="34" charset="-120"/>
              </a:rPr>
              <a:t>to all, you can also enjoy the following benefits: – Fast and caring service – Wide branch network – Convenient payment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128" y="284063"/>
            <a:ext cx="1472910" cy="147291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901" t="3632" r="3546" b="6145"/>
          <a:stretch/>
        </p:blipFill>
        <p:spPr>
          <a:xfrm>
            <a:off x="4404146" y="4256857"/>
            <a:ext cx="2420738" cy="1497890"/>
          </a:xfrm>
          <a:prstGeom prst="roundRect">
            <a:avLst>
              <a:gd name="adj" fmla="val 4749"/>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grpSp>
        <p:nvGrpSpPr>
          <p:cNvPr id="22" name="Group 21"/>
          <p:cNvGrpSpPr/>
          <p:nvPr/>
        </p:nvGrpSpPr>
        <p:grpSpPr>
          <a:xfrm>
            <a:off x="9982200" y="177380"/>
            <a:ext cx="2382576" cy="532612"/>
            <a:chOff x="10313324" y="457200"/>
            <a:chExt cx="2382576" cy="532612"/>
          </a:xfrm>
        </p:grpSpPr>
        <p:sp>
          <p:nvSpPr>
            <p:cNvPr id="23" name="Snip Single Corner Rectangle 22"/>
            <p:cNvSpPr/>
            <p:nvPr/>
          </p:nvSpPr>
          <p:spPr>
            <a:xfrm flipH="1">
              <a:off x="10313324" y="457200"/>
              <a:ext cx="2382576"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TextBox 24"/>
            <p:cNvSpPr txBox="1"/>
            <p:nvPr/>
          </p:nvSpPr>
          <p:spPr>
            <a:xfrm>
              <a:off x="10551303" y="553955"/>
              <a:ext cx="2029500" cy="369332"/>
            </a:xfrm>
            <a:prstGeom prst="rect">
              <a:avLst/>
            </a:prstGeom>
            <a:noFill/>
          </p:spPr>
          <p:txBody>
            <a:bodyPr wrap="square" rtlCol="0">
              <a:spAutoFit/>
            </a:bodyPr>
            <a:lstStyle/>
            <a:p>
              <a:r>
                <a:rPr lang="en-US" altLang="zh-TW" b="1" dirty="0">
                  <a:solidFill>
                    <a:prstClr val="white"/>
                  </a:solidFill>
                  <a:latin typeface="Calibri"/>
                  <a:ea typeface="微軟正黑體" panose="020B0604030504040204" pitchFamily="34" charset="-120"/>
                </a:rPr>
                <a:t>Online Store</a:t>
              </a:r>
              <a:endParaRPr lang="en-US" b="1" dirty="0">
                <a:solidFill>
                  <a:prstClr val="white"/>
                </a:solidFill>
                <a:latin typeface="Calibri"/>
                <a:ea typeface="微軟正黑體" panose="020B0604030504040204" pitchFamily="34" charset="-120"/>
              </a:endParaRPr>
            </a:p>
          </p:txBody>
        </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Tree>
    <p:extLst>
      <p:ext uri="{BB962C8B-B14F-4D97-AF65-F5344CB8AC3E}">
        <p14:creationId xmlns:p14="http://schemas.microsoft.com/office/powerpoint/2010/main" val="248218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05400" y="-228600"/>
            <a:ext cx="12188825" cy="6856214"/>
            <a:chOff x="903811" y="-134746"/>
            <a:chExt cx="12188825" cy="6856214"/>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3811" y="-134746"/>
              <a:ext cx="12188825" cy="6856214"/>
            </a:xfrm>
            <a:prstGeom prst="rect">
              <a:avLst/>
            </a:prstGeom>
          </p:spPr>
        </p:pic>
        <p:pic>
          <p:nvPicPr>
            <p:cNvPr id="131" name="Picture 13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87901" y="3781874"/>
              <a:ext cx="2349074" cy="342804"/>
            </a:xfrm>
            <a:prstGeom prst="rect">
              <a:avLst/>
            </a:prstGeom>
          </p:spPr>
        </p:pic>
        <p:sp>
          <p:nvSpPr>
            <p:cNvPr id="6" name="Rectangle 5"/>
            <p:cNvSpPr/>
            <p:nvPr/>
          </p:nvSpPr>
          <p:spPr>
            <a:xfrm>
              <a:off x="6323914" y="5022593"/>
              <a:ext cx="381000" cy="121186"/>
            </a:xfrm>
            <a:prstGeom prst="rect">
              <a:avLst/>
            </a:prstGeom>
            <a:solidFill>
              <a:srgbClr val="B6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36" name="Picture 13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24037" y="4361901"/>
              <a:ext cx="304800" cy="152400"/>
            </a:xfrm>
            <a:prstGeom prst="rect">
              <a:avLst/>
            </a:prstGeom>
          </p:spPr>
        </p:pic>
      </p:grpSp>
      <p:pic>
        <p:nvPicPr>
          <p:cNvPr id="129" name="Picture 128"/>
          <p:cNvPicPr>
            <a:picLocks noChangeAspect="1"/>
          </p:cNvPicPr>
          <p:nvPr/>
        </p:nvPicPr>
        <p:blipFill rotWithShape="1">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115" name="Picture 114"/>
          <p:cNvPicPr>
            <a:picLocks noChangeAspect="1"/>
          </p:cNvPicPr>
          <p:nvPr/>
        </p:nvPicPr>
        <p:blipFill rotWithShape="1">
          <a:blip r:embed="rId8">
            <a:extLst>
              <a:ext uri="{28A0092B-C50C-407E-A947-70E740481C1C}">
                <a14:useLocalDpi xmlns:a14="http://schemas.microsoft.com/office/drawing/2010/main" val="0"/>
              </a:ext>
            </a:extLst>
          </a:blip>
          <a:srcRect l="29229" t="11531" r="10928" b="69646"/>
          <a:stretch/>
        </p:blipFill>
        <p:spPr>
          <a:xfrm>
            <a:off x="5377533" y="496575"/>
            <a:ext cx="2200984" cy="379902"/>
          </a:xfrm>
          <a:prstGeom prst="roundRect">
            <a:avLst/>
          </a:prstGeom>
        </p:spPr>
      </p:pic>
      <p:sp>
        <p:nvSpPr>
          <p:cNvPr id="134" name="TextBox 133"/>
          <p:cNvSpPr txBox="1"/>
          <p:nvPr/>
        </p:nvSpPr>
        <p:spPr>
          <a:xfrm>
            <a:off x="5364975" y="533400"/>
            <a:ext cx="2241031" cy="338554"/>
          </a:xfrm>
          <a:prstGeom prst="rect">
            <a:avLst/>
          </a:prstGeom>
          <a:noFill/>
        </p:spPr>
        <p:txBody>
          <a:bodyPr wrap="square" rtlCol="0">
            <a:spAutoFit/>
          </a:bodyPr>
          <a:lstStyle/>
          <a:p>
            <a:pPr algn="ctr"/>
            <a:r>
              <a:rPr lang="en-US" sz="1600" b="1" dirty="0">
                <a:solidFill>
                  <a:prstClr val="white"/>
                </a:solidFill>
                <a:latin typeface="Calibri"/>
              </a:rPr>
              <a:t>2/F </a:t>
            </a:r>
            <a:r>
              <a:rPr lang="en-US" altLang="zh-TW" sz="1600" b="1" dirty="0">
                <a:solidFill>
                  <a:prstClr val="white"/>
                </a:solidFill>
                <a:latin typeface="Calibri"/>
                <a:ea typeface="新細明體" panose="02020500000000000000" pitchFamily="18" charset="-120"/>
              </a:rPr>
              <a:t>Fashion and Jewelry</a:t>
            </a:r>
            <a:endParaRPr lang="zh-TW" altLang="en-US" sz="1600" b="1" dirty="0">
              <a:solidFill>
                <a:prstClr val="white"/>
              </a:solidFill>
              <a:latin typeface="Calibri"/>
              <a:ea typeface="新細明體" panose="02020500000000000000" pitchFamily="18" charset="-120"/>
            </a:endParaRPr>
          </a:p>
        </p:txBody>
      </p:sp>
      <p:pic>
        <p:nvPicPr>
          <p:cNvPr id="58" name="Picture 57"/>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20"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21"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8"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9"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2"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3"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2"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grpSp>
        <p:nvGrpSpPr>
          <p:cNvPr id="128" name="Group 127"/>
          <p:cNvGrpSpPr/>
          <p:nvPr/>
        </p:nvGrpSpPr>
        <p:grpSpPr>
          <a:xfrm>
            <a:off x="14883437" y="1669245"/>
            <a:ext cx="1149145" cy="3429000"/>
            <a:chOff x="-2059985" y="2209800"/>
            <a:chExt cx="1149145" cy="3429000"/>
          </a:xfrm>
        </p:grpSpPr>
        <p:sp>
          <p:nvSpPr>
            <p:cNvPr id="65" name="Rectangle 64"/>
            <p:cNvSpPr/>
            <p:nvPr/>
          </p:nvSpPr>
          <p:spPr>
            <a:xfrm>
              <a:off x="-2059985" y="2209800"/>
              <a:ext cx="1086547" cy="3429000"/>
            </a:xfrm>
            <a:prstGeom prst="rect">
              <a:avLst/>
            </a:prstGeom>
            <a:solidFill>
              <a:srgbClr val="FFFFEF"/>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69" name="Group 68"/>
            <p:cNvGrpSpPr/>
            <p:nvPr/>
          </p:nvGrpSpPr>
          <p:grpSpPr>
            <a:xfrm>
              <a:off x="-1498349" y="4826651"/>
              <a:ext cx="538819" cy="278749"/>
              <a:chOff x="-2849444" y="-476357"/>
              <a:chExt cx="538819" cy="278749"/>
            </a:xfrm>
          </p:grpSpPr>
          <p:sp>
            <p:nvSpPr>
              <p:cNvPr id="68" name="Oval 67"/>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7" name="TextBox 66"/>
              <p:cNvSpPr txBox="1"/>
              <p:nvPr/>
            </p:nvSpPr>
            <p:spPr>
              <a:xfrm>
                <a:off x="-2849444" y="-476357"/>
                <a:ext cx="538819" cy="261610"/>
              </a:xfrm>
              <a:prstGeom prst="rect">
                <a:avLst/>
              </a:prstGeom>
              <a:noFill/>
            </p:spPr>
            <p:txBody>
              <a:bodyPr wrap="square" rtlCol="0">
                <a:spAutoFit/>
              </a:bodyPr>
              <a:lstStyle/>
              <a:p>
                <a:r>
                  <a:rPr lang="en-US" sz="1100" dirty="0">
                    <a:solidFill>
                      <a:prstClr val="white"/>
                    </a:solidFill>
                    <a:latin typeface="Calibri"/>
                  </a:rPr>
                  <a:t>B</a:t>
                </a:r>
                <a:r>
                  <a:rPr lang="en-US" altLang="zh-TW" sz="1100" dirty="0">
                    <a:solidFill>
                      <a:prstClr val="white"/>
                    </a:solidFill>
                    <a:latin typeface="Calibri"/>
                    <a:ea typeface="新細明體" panose="02020500000000000000" pitchFamily="18" charset="-120"/>
                  </a:rPr>
                  <a:t>1</a:t>
                </a:r>
                <a:endParaRPr lang="en-US" sz="1100" dirty="0">
                  <a:solidFill>
                    <a:prstClr val="white"/>
                  </a:solidFill>
                  <a:latin typeface="Calibri"/>
                </a:endParaRPr>
              </a:p>
            </p:txBody>
          </p:sp>
        </p:grpSp>
        <p:grpSp>
          <p:nvGrpSpPr>
            <p:cNvPr id="73" name="Group 72"/>
            <p:cNvGrpSpPr/>
            <p:nvPr/>
          </p:nvGrpSpPr>
          <p:grpSpPr>
            <a:xfrm>
              <a:off x="-1853951" y="4828865"/>
              <a:ext cx="538819" cy="278749"/>
              <a:chOff x="-2827532" y="-476357"/>
              <a:chExt cx="538819" cy="278749"/>
            </a:xfrm>
          </p:grpSpPr>
          <p:sp>
            <p:nvSpPr>
              <p:cNvPr id="74" name="Oval 73"/>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5" name="TextBox 74"/>
              <p:cNvSpPr txBox="1"/>
              <p:nvPr/>
            </p:nvSpPr>
            <p:spPr>
              <a:xfrm>
                <a:off x="-2827532" y="-476357"/>
                <a:ext cx="538819" cy="261610"/>
              </a:xfrm>
              <a:prstGeom prst="rect">
                <a:avLst/>
              </a:prstGeom>
              <a:noFill/>
            </p:spPr>
            <p:txBody>
              <a:bodyPr wrap="square" rtlCol="0">
                <a:spAutoFit/>
              </a:bodyPr>
              <a:lstStyle/>
              <a:p>
                <a:r>
                  <a:rPr lang="en-US" sz="1100" dirty="0">
                    <a:solidFill>
                      <a:prstClr val="white"/>
                    </a:solidFill>
                    <a:latin typeface="Calibri"/>
                  </a:rPr>
                  <a:t>G</a:t>
                </a:r>
                <a:endParaRPr lang="en-US" sz="1100" dirty="0">
                  <a:solidFill>
                    <a:prstClr val="white"/>
                  </a:solidFill>
                  <a:latin typeface="Calibri"/>
                </a:endParaRPr>
              </a:p>
            </p:txBody>
          </p:sp>
        </p:grpSp>
        <p:grpSp>
          <p:nvGrpSpPr>
            <p:cNvPr id="76" name="Group 75"/>
            <p:cNvGrpSpPr/>
            <p:nvPr/>
          </p:nvGrpSpPr>
          <p:grpSpPr>
            <a:xfrm>
              <a:off x="-1848886" y="4502271"/>
              <a:ext cx="548268" cy="278749"/>
              <a:chOff x="-2822467" y="-476357"/>
              <a:chExt cx="548268" cy="278749"/>
            </a:xfrm>
          </p:grpSpPr>
          <p:sp>
            <p:nvSpPr>
              <p:cNvPr id="77" name="Oval 76"/>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8" name="TextBox 77"/>
              <p:cNvSpPr txBox="1"/>
              <p:nvPr/>
            </p:nvSpPr>
            <p:spPr>
              <a:xfrm>
                <a:off x="-2813018" y="-476357"/>
                <a:ext cx="538819" cy="261610"/>
              </a:xfrm>
              <a:prstGeom prst="rect">
                <a:avLst/>
              </a:prstGeom>
              <a:noFill/>
            </p:spPr>
            <p:txBody>
              <a:bodyPr wrap="square" rtlCol="0">
                <a:spAutoFit/>
              </a:bodyPr>
              <a:lstStyle/>
              <a:p>
                <a:r>
                  <a:rPr lang="en-US" sz="1100" dirty="0">
                    <a:solidFill>
                      <a:prstClr val="white"/>
                    </a:solidFill>
                    <a:latin typeface="Calibri"/>
                  </a:rPr>
                  <a:t>1</a:t>
                </a:r>
                <a:endParaRPr lang="en-US" sz="1100" dirty="0">
                  <a:solidFill>
                    <a:prstClr val="white"/>
                  </a:solidFill>
                  <a:latin typeface="Calibri"/>
                </a:endParaRPr>
              </a:p>
            </p:txBody>
          </p:sp>
        </p:grpSp>
        <p:grpSp>
          <p:nvGrpSpPr>
            <p:cNvPr id="79" name="Group 78"/>
            <p:cNvGrpSpPr/>
            <p:nvPr/>
          </p:nvGrpSpPr>
          <p:grpSpPr>
            <a:xfrm>
              <a:off x="-1468832" y="4506700"/>
              <a:ext cx="548268" cy="278749"/>
              <a:chOff x="-2822467" y="-476357"/>
              <a:chExt cx="548268" cy="278749"/>
            </a:xfrm>
          </p:grpSpPr>
          <p:sp>
            <p:nvSpPr>
              <p:cNvPr id="80" name="Oval 79"/>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1" name="TextBox 80"/>
              <p:cNvSpPr txBox="1"/>
              <p:nvPr/>
            </p:nvSpPr>
            <p:spPr>
              <a:xfrm>
                <a:off x="-2813018" y="-476357"/>
                <a:ext cx="538819" cy="261610"/>
              </a:xfrm>
              <a:prstGeom prst="rect">
                <a:avLst/>
              </a:prstGeom>
              <a:noFill/>
            </p:spPr>
            <p:txBody>
              <a:bodyPr wrap="square" rtlCol="0">
                <a:spAutoFit/>
              </a:bodyPr>
              <a:lstStyle/>
              <a:p>
                <a:r>
                  <a:rPr lang="en-US" sz="1100" dirty="0">
                    <a:solidFill>
                      <a:srgbClr val="FFFF00"/>
                    </a:solidFill>
                    <a:latin typeface="Calibri"/>
                  </a:rPr>
                  <a:t>2</a:t>
                </a:r>
                <a:endParaRPr lang="en-US" sz="1100" dirty="0">
                  <a:solidFill>
                    <a:srgbClr val="FFFF00"/>
                  </a:solidFill>
                  <a:latin typeface="Calibri"/>
                </a:endParaRPr>
              </a:p>
            </p:txBody>
          </p:sp>
        </p:grpSp>
        <p:grpSp>
          <p:nvGrpSpPr>
            <p:cNvPr id="82" name="Group 81"/>
            <p:cNvGrpSpPr/>
            <p:nvPr/>
          </p:nvGrpSpPr>
          <p:grpSpPr>
            <a:xfrm>
              <a:off x="-1844902" y="4183594"/>
              <a:ext cx="548268" cy="278749"/>
              <a:chOff x="-2822467" y="-476357"/>
              <a:chExt cx="548268" cy="278749"/>
            </a:xfrm>
          </p:grpSpPr>
          <p:sp>
            <p:nvSpPr>
              <p:cNvPr id="83" name="Oval 82"/>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4" name="TextBox 83"/>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3</a:t>
                </a:r>
                <a:endParaRPr lang="en-US" sz="1100" dirty="0">
                  <a:solidFill>
                    <a:prstClr val="white"/>
                  </a:solidFill>
                  <a:latin typeface="Calibri"/>
                </a:endParaRPr>
              </a:p>
            </p:txBody>
          </p:sp>
        </p:grpSp>
        <p:grpSp>
          <p:nvGrpSpPr>
            <p:cNvPr id="85" name="Group 84"/>
            <p:cNvGrpSpPr/>
            <p:nvPr/>
          </p:nvGrpSpPr>
          <p:grpSpPr>
            <a:xfrm>
              <a:off x="-1464848" y="4188023"/>
              <a:ext cx="548268" cy="278749"/>
              <a:chOff x="-2822467" y="-476357"/>
              <a:chExt cx="548268" cy="278749"/>
            </a:xfrm>
          </p:grpSpPr>
          <p:sp>
            <p:nvSpPr>
              <p:cNvPr id="86" name="Oval 85"/>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7" name="TextBox 86"/>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4</a:t>
                </a:r>
                <a:endParaRPr lang="en-US" sz="1100" dirty="0">
                  <a:solidFill>
                    <a:prstClr val="white"/>
                  </a:solidFill>
                  <a:latin typeface="Calibri"/>
                </a:endParaRPr>
              </a:p>
            </p:txBody>
          </p:sp>
        </p:grpSp>
        <p:grpSp>
          <p:nvGrpSpPr>
            <p:cNvPr id="88" name="Group 87"/>
            <p:cNvGrpSpPr/>
            <p:nvPr/>
          </p:nvGrpSpPr>
          <p:grpSpPr>
            <a:xfrm>
              <a:off x="-1839162" y="3842075"/>
              <a:ext cx="548268" cy="278749"/>
              <a:chOff x="-2822467" y="-476357"/>
              <a:chExt cx="548268" cy="278749"/>
            </a:xfrm>
          </p:grpSpPr>
          <p:sp>
            <p:nvSpPr>
              <p:cNvPr id="89" name="Oval 88"/>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0" name="TextBox 89"/>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5</a:t>
                </a:r>
                <a:endParaRPr lang="en-US" sz="1100" dirty="0">
                  <a:solidFill>
                    <a:prstClr val="white"/>
                  </a:solidFill>
                  <a:latin typeface="Calibri"/>
                </a:endParaRPr>
              </a:p>
            </p:txBody>
          </p:sp>
        </p:grpSp>
        <p:grpSp>
          <p:nvGrpSpPr>
            <p:cNvPr id="91" name="Group 90"/>
            <p:cNvGrpSpPr/>
            <p:nvPr/>
          </p:nvGrpSpPr>
          <p:grpSpPr>
            <a:xfrm>
              <a:off x="-1459108" y="3846504"/>
              <a:ext cx="548268" cy="278749"/>
              <a:chOff x="-2822467" y="-476357"/>
              <a:chExt cx="548268" cy="278749"/>
            </a:xfrm>
          </p:grpSpPr>
          <p:sp>
            <p:nvSpPr>
              <p:cNvPr id="92" name="Oval 91"/>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3" name="TextBox 92"/>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6</a:t>
                </a:r>
                <a:endParaRPr lang="en-US" sz="1100" dirty="0">
                  <a:solidFill>
                    <a:prstClr val="white"/>
                  </a:solidFill>
                  <a:latin typeface="Calibri"/>
                </a:endParaRPr>
              </a:p>
            </p:txBody>
          </p:sp>
        </p:grpSp>
        <p:grpSp>
          <p:nvGrpSpPr>
            <p:cNvPr id="94" name="Group 93"/>
            <p:cNvGrpSpPr/>
            <p:nvPr/>
          </p:nvGrpSpPr>
          <p:grpSpPr>
            <a:xfrm>
              <a:off x="-1853564" y="3523323"/>
              <a:ext cx="548268" cy="278749"/>
              <a:chOff x="-2822467" y="-476357"/>
              <a:chExt cx="548268" cy="278749"/>
            </a:xfrm>
          </p:grpSpPr>
          <p:sp>
            <p:nvSpPr>
              <p:cNvPr id="95" name="Oval 94"/>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6" name="TextBox 95"/>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7</a:t>
                </a:r>
                <a:endParaRPr lang="en-US" sz="1100" dirty="0">
                  <a:solidFill>
                    <a:prstClr val="white"/>
                  </a:solidFill>
                  <a:latin typeface="Calibri"/>
                </a:endParaRPr>
              </a:p>
            </p:txBody>
          </p:sp>
        </p:grpSp>
        <p:grpSp>
          <p:nvGrpSpPr>
            <p:cNvPr id="97" name="Group 96"/>
            <p:cNvGrpSpPr/>
            <p:nvPr/>
          </p:nvGrpSpPr>
          <p:grpSpPr>
            <a:xfrm>
              <a:off x="-1473510" y="3527752"/>
              <a:ext cx="548268" cy="278749"/>
              <a:chOff x="-2822467" y="-476357"/>
              <a:chExt cx="548268" cy="278749"/>
            </a:xfrm>
          </p:grpSpPr>
          <p:sp>
            <p:nvSpPr>
              <p:cNvPr id="98" name="Oval 97"/>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9" name="TextBox 98"/>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8</a:t>
                </a:r>
                <a:endParaRPr lang="en-US" sz="1100" dirty="0">
                  <a:solidFill>
                    <a:prstClr val="white"/>
                  </a:solidFill>
                  <a:latin typeface="Calibri"/>
                </a:endParaRPr>
              </a:p>
            </p:txBody>
          </p:sp>
        </p:grpSp>
        <p:grpSp>
          <p:nvGrpSpPr>
            <p:cNvPr id="100" name="Group 99"/>
            <p:cNvGrpSpPr/>
            <p:nvPr/>
          </p:nvGrpSpPr>
          <p:grpSpPr>
            <a:xfrm>
              <a:off x="-1847824" y="3181804"/>
              <a:ext cx="548268" cy="278749"/>
              <a:chOff x="-2822467" y="-476357"/>
              <a:chExt cx="548268" cy="278749"/>
            </a:xfrm>
          </p:grpSpPr>
          <p:sp>
            <p:nvSpPr>
              <p:cNvPr id="101" name="Oval 100"/>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2" name="TextBox 101"/>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9</a:t>
                </a:r>
                <a:endParaRPr lang="en-US" sz="1100" dirty="0">
                  <a:solidFill>
                    <a:prstClr val="white"/>
                  </a:solidFill>
                  <a:latin typeface="Calibri"/>
                </a:endParaRPr>
              </a:p>
            </p:txBody>
          </p:sp>
        </p:grpSp>
        <p:grpSp>
          <p:nvGrpSpPr>
            <p:cNvPr id="103" name="Group 102"/>
            <p:cNvGrpSpPr/>
            <p:nvPr/>
          </p:nvGrpSpPr>
          <p:grpSpPr>
            <a:xfrm>
              <a:off x="-1501863" y="3186233"/>
              <a:ext cx="538819" cy="278749"/>
              <a:chOff x="-2856560" y="-476357"/>
              <a:chExt cx="538819" cy="278749"/>
            </a:xfrm>
          </p:grpSpPr>
          <p:sp>
            <p:nvSpPr>
              <p:cNvPr id="104" name="Oval 103"/>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5" name="TextBox 104"/>
              <p:cNvSpPr txBox="1"/>
              <p:nvPr/>
            </p:nvSpPr>
            <p:spPr>
              <a:xfrm>
                <a:off x="-2856560"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10</a:t>
                </a:r>
                <a:endParaRPr lang="en-US" sz="1100" dirty="0">
                  <a:solidFill>
                    <a:prstClr val="white"/>
                  </a:solidFill>
                  <a:latin typeface="Calibri"/>
                </a:endParaRPr>
              </a:p>
            </p:txBody>
          </p:sp>
        </p:grpSp>
        <p:grpSp>
          <p:nvGrpSpPr>
            <p:cNvPr id="106" name="Group 105"/>
            <p:cNvGrpSpPr/>
            <p:nvPr/>
          </p:nvGrpSpPr>
          <p:grpSpPr>
            <a:xfrm>
              <a:off x="-1682488" y="2859313"/>
              <a:ext cx="538819" cy="278749"/>
              <a:chOff x="-2856560" y="-476357"/>
              <a:chExt cx="538819" cy="278749"/>
            </a:xfrm>
          </p:grpSpPr>
          <p:sp>
            <p:nvSpPr>
              <p:cNvPr id="107" name="Oval 106"/>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8" name="TextBox 107"/>
              <p:cNvSpPr txBox="1"/>
              <p:nvPr/>
            </p:nvSpPr>
            <p:spPr>
              <a:xfrm>
                <a:off x="-2856560"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11</a:t>
                </a:r>
                <a:endParaRPr lang="en-US" sz="1100" dirty="0">
                  <a:solidFill>
                    <a:prstClr val="white"/>
                  </a:solidFill>
                  <a:latin typeface="Calibri"/>
                </a:endParaRPr>
              </a:p>
            </p:txBody>
          </p:sp>
        </p:grpSp>
        <p:grpSp>
          <p:nvGrpSpPr>
            <p:cNvPr id="124" name="Group 123"/>
            <p:cNvGrpSpPr/>
            <p:nvPr/>
          </p:nvGrpSpPr>
          <p:grpSpPr>
            <a:xfrm>
              <a:off x="-1859767" y="5165184"/>
              <a:ext cx="274320" cy="274320"/>
              <a:chOff x="-3160219" y="4800600"/>
              <a:chExt cx="274320" cy="274320"/>
            </a:xfrm>
          </p:grpSpPr>
          <p:sp>
            <p:nvSpPr>
              <p:cNvPr id="117" name="Oval 116"/>
              <p:cNvSpPr/>
              <p:nvPr/>
            </p:nvSpPr>
            <p:spPr>
              <a:xfrm>
                <a:off x="-3160219" y="4800600"/>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2" name="Isosceles Triangle 111"/>
              <p:cNvSpPr/>
              <p:nvPr/>
            </p:nvSpPr>
            <p:spPr>
              <a:xfrm rot="16200000">
                <a:off x="-3133652" y="4896459"/>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1" name="Isosceles Triangle 120"/>
              <p:cNvSpPr/>
              <p:nvPr/>
            </p:nvSpPr>
            <p:spPr>
              <a:xfrm rot="5400000">
                <a:off x="-3030412" y="4895088"/>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23" name="Group 122"/>
            <p:cNvGrpSpPr/>
            <p:nvPr/>
          </p:nvGrpSpPr>
          <p:grpSpPr>
            <a:xfrm>
              <a:off x="-1473510" y="5173879"/>
              <a:ext cx="274320" cy="274320"/>
              <a:chOff x="-3027483" y="5262229"/>
              <a:chExt cx="274320" cy="274320"/>
            </a:xfrm>
          </p:grpSpPr>
          <p:sp>
            <p:nvSpPr>
              <p:cNvPr id="119" name="Oval 118"/>
              <p:cNvSpPr/>
              <p:nvPr/>
            </p:nvSpPr>
            <p:spPr>
              <a:xfrm>
                <a:off x="-3027483" y="5262229"/>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0" name="Isosceles Triangle 119"/>
              <p:cNvSpPr/>
              <p:nvPr/>
            </p:nvSpPr>
            <p:spPr>
              <a:xfrm rot="16200000">
                <a:off x="-2904986" y="5362813"/>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2" name="Isosceles Triangle 121"/>
              <p:cNvSpPr/>
              <p:nvPr/>
            </p:nvSpPr>
            <p:spPr>
              <a:xfrm rot="5400000">
                <a:off x="-2991676" y="5365464"/>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pic>
        <p:nvPicPr>
          <p:cNvPr id="24" name="Picture 23"/>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52063" y="539344"/>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5"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sp>
        <p:nvSpPr>
          <p:cNvPr id="109" name="TextBox 108"/>
          <p:cNvSpPr txBox="1"/>
          <p:nvPr/>
        </p:nvSpPr>
        <p:spPr>
          <a:xfrm>
            <a:off x="-1765840" y="341412"/>
            <a:ext cx="763670" cy="307777"/>
          </a:xfrm>
          <a:prstGeom prst="rect">
            <a:avLst/>
          </a:prstGeom>
          <a:noFill/>
        </p:spPr>
        <p:txBody>
          <a:bodyPr wrap="square" rtlCol="0">
            <a:spAutoFit/>
          </a:bodyPr>
          <a:lstStyle/>
          <a:p>
            <a:r>
              <a:rPr lang="en-US" sz="1400" dirty="0">
                <a:solidFill>
                  <a:srgbClr val="ACE545"/>
                </a:solidFill>
                <a:latin typeface="Calibri"/>
              </a:rPr>
              <a:t>G/F</a:t>
            </a:r>
            <a:r>
              <a:rPr lang="en-US" sz="1400" dirty="0">
                <a:solidFill>
                  <a:srgbClr val="ACE545"/>
                </a:solidFill>
                <a:latin typeface="Calibri"/>
              </a:rPr>
              <a:t>↑ </a:t>
            </a:r>
          </a:p>
        </p:txBody>
      </p:sp>
      <p:sp>
        <p:nvSpPr>
          <p:cNvPr id="110" name="TextBox 109"/>
          <p:cNvSpPr txBox="1"/>
          <p:nvPr/>
        </p:nvSpPr>
        <p:spPr>
          <a:xfrm>
            <a:off x="-1840128" y="670123"/>
            <a:ext cx="763670" cy="307777"/>
          </a:xfrm>
          <a:prstGeom prst="rect">
            <a:avLst/>
          </a:prstGeom>
          <a:noFill/>
        </p:spPr>
        <p:txBody>
          <a:bodyPr wrap="square" rtlCol="0">
            <a:spAutoFit/>
          </a:bodyPr>
          <a:lstStyle/>
          <a:p>
            <a:r>
              <a:rPr lang="en-US" sz="1400" dirty="0">
                <a:solidFill>
                  <a:srgbClr val="ACE545"/>
                </a:solidFill>
                <a:latin typeface="Calibri"/>
              </a:rPr>
              <a:t>G/F↓ </a:t>
            </a:r>
          </a:p>
        </p:txBody>
      </p:sp>
      <p:sp>
        <p:nvSpPr>
          <p:cNvPr id="111" name="Rounded Rectangle 110"/>
          <p:cNvSpPr/>
          <p:nvPr/>
        </p:nvSpPr>
        <p:spPr>
          <a:xfrm>
            <a:off x="15088205" y="1868403"/>
            <a:ext cx="657511" cy="328755"/>
          </a:xfrm>
          <a:prstGeom prst="roundRect">
            <a:avLst/>
          </a:prstGeom>
          <a:solidFill>
            <a:srgbClr val="586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3" name="TextBox 112"/>
          <p:cNvSpPr txBox="1"/>
          <p:nvPr/>
        </p:nvSpPr>
        <p:spPr>
          <a:xfrm>
            <a:off x="15113712" y="1884874"/>
            <a:ext cx="720365" cy="307777"/>
          </a:xfrm>
          <a:prstGeom prst="rect">
            <a:avLst/>
          </a:prstGeom>
          <a:noFill/>
        </p:spPr>
        <p:txBody>
          <a:bodyPr wrap="square" rtlCol="0">
            <a:spAutoFit/>
          </a:bodyPr>
          <a:lstStyle/>
          <a:p>
            <a:r>
              <a:rPr lang="en-US" altLang="zh-TW" sz="1400" dirty="0">
                <a:solidFill>
                  <a:srgbClr val="ACE545"/>
                </a:solidFill>
                <a:latin typeface="Calibri"/>
                <a:ea typeface="新細明體" panose="02020500000000000000" pitchFamily="18" charset="-120"/>
              </a:rPr>
              <a:t>1/F</a:t>
            </a:r>
            <a:r>
              <a:rPr lang="zh-TW" altLang="en-US" sz="1400" dirty="0">
                <a:solidFill>
                  <a:srgbClr val="ACE545"/>
                </a:solidFill>
                <a:latin typeface="Calibri"/>
                <a:ea typeface="新細明體" panose="02020500000000000000" pitchFamily="18" charset="-120"/>
              </a:rPr>
              <a:t> </a:t>
            </a:r>
            <a:r>
              <a:rPr lang="en-US" sz="1400" dirty="0">
                <a:solidFill>
                  <a:srgbClr val="ACE545"/>
                </a:solidFill>
                <a:latin typeface="Calibri"/>
              </a:rPr>
              <a:t>↑ </a:t>
            </a:r>
            <a:endParaRPr lang="en-US" sz="1400" dirty="0">
              <a:solidFill>
                <a:srgbClr val="ACE545"/>
              </a:solidFill>
              <a:latin typeface="Calibri"/>
            </a:endParaRPr>
          </a:p>
        </p:txBody>
      </p:sp>
      <p:sp>
        <p:nvSpPr>
          <p:cNvPr id="114" name="TextBox 113"/>
          <p:cNvSpPr txBox="1"/>
          <p:nvPr/>
        </p:nvSpPr>
        <p:spPr>
          <a:xfrm>
            <a:off x="15094536" y="1604877"/>
            <a:ext cx="720366" cy="307777"/>
          </a:xfrm>
          <a:prstGeom prst="rect">
            <a:avLst/>
          </a:prstGeom>
          <a:noFill/>
        </p:spPr>
        <p:txBody>
          <a:bodyPr wrap="square" rtlCol="0">
            <a:spAutoFit/>
          </a:bodyPr>
          <a:lstStyle/>
          <a:p>
            <a:r>
              <a:rPr lang="en-US" altLang="zh-TW" sz="1400" dirty="0">
                <a:solidFill>
                  <a:srgbClr val="ACE545"/>
                </a:solidFill>
                <a:latin typeface="Calibri"/>
                <a:ea typeface="新細明體" panose="02020500000000000000" pitchFamily="18" charset="-120"/>
              </a:rPr>
              <a:t>2</a:t>
            </a:r>
            <a:r>
              <a:rPr lang="en-US" sz="1400" dirty="0">
                <a:solidFill>
                  <a:srgbClr val="ACE545"/>
                </a:solidFill>
                <a:latin typeface="Calibri"/>
              </a:rPr>
              <a:t>/F </a:t>
            </a:r>
            <a:endParaRPr lang="en-US" sz="1400" dirty="0">
              <a:solidFill>
                <a:srgbClr val="ACE545"/>
              </a:solidFill>
              <a:latin typeface="Calibri"/>
            </a:endParaRPr>
          </a:p>
        </p:txBody>
      </p:sp>
      <p:pic>
        <p:nvPicPr>
          <p:cNvPr id="116" name="Picture 115"/>
          <p:cNvPicPr>
            <a:picLocks noChangeAspect="1"/>
          </p:cNvPicPr>
          <p:nvPr/>
        </p:nvPicPr>
        <p:blipFill rotWithShape="1">
          <a:blip r:embed="rId36">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18" name="Rounded Rectangle 117"/>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5" name="TextBox 124"/>
          <p:cNvSpPr txBox="1"/>
          <p:nvPr/>
        </p:nvSpPr>
        <p:spPr>
          <a:xfrm>
            <a:off x="9743127" y="1988267"/>
            <a:ext cx="720365" cy="307777"/>
          </a:xfrm>
          <a:prstGeom prst="rect">
            <a:avLst/>
          </a:prstGeom>
          <a:noFill/>
        </p:spPr>
        <p:txBody>
          <a:bodyPr wrap="square" rtlCol="0">
            <a:spAutoFit/>
          </a:bodyPr>
          <a:lstStyle/>
          <a:p>
            <a:r>
              <a:rPr lang="en-US" sz="1400" dirty="0">
                <a:solidFill>
                  <a:prstClr val="black"/>
                </a:solidFill>
                <a:latin typeface="Calibri"/>
              </a:rPr>
              <a:t>1/F↑ </a:t>
            </a:r>
            <a:endParaRPr lang="en-US" sz="1400" dirty="0">
              <a:solidFill>
                <a:prstClr val="black"/>
              </a:solidFill>
              <a:latin typeface="Calibri"/>
            </a:endParaRPr>
          </a:p>
        </p:txBody>
      </p:sp>
      <p:sp>
        <p:nvSpPr>
          <p:cNvPr id="126" name="TextBox 125"/>
          <p:cNvSpPr txBox="1"/>
          <p:nvPr/>
        </p:nvSpPr>
        <p:spPr>
          <a:xfrm>
            <a:off x="9839901" y="1997274"/>
            <a:ext cx="720366" cy="307777"/>
          </a:xfrm>
          <a:prstGeom prst="rect">
            <a:avLst/>
          </a:prstGeom>
          <a:noFill/>
        </p:spPr>
        <p:txBody>
          <a:bodyPr wrap="square" rtlCol="0">
            <a:spAutoFit/>
          </a:bodyPr>
          <a:lstStyle/>
          <a:p>
            <a:r>
              <a:rPr lang="en-US" sz="1400" dirty="0">
                <a:solidFill>
                  <a:prstClr val="black"/>
                </a:solidFill>
                <a:latin typeface="Calibri"/>
              </a:rPr>
              <a:t>2/F </a:t>
            </a:r>
            <a:endParaRPr lang="en-US" sz="1400" dirty="0">
              <a:solidFill>
                <a:prstClr val="black"/>
              </a:solidFill>
              <a:latin typeface="Calibri"/>
            </a:endParaRPr>
          </a:p>
        </p:txBody>
      </p:sp>
      <p:pic>
        <p:nvPicPr>
          <p:cNvPr id="127" name="Picture 126"/>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32" name="Picture 131"/>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37" name="Picture 136"/>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38" name="Picture 137"/>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39" name="TextBox 138"/>
          <p:cNvSpPr txBox="1"/>
          <p:nvPr/>
        </p:nvSpPr>
        <p:spPr>
          <a:xfrm>
            <a:off x="9695009" y="3899148"/>
            <a:ext cx="538819" cy="261610"/>
          </a:xfrm>
          <a:prstGeom prst="rect">
            <a:avLst/>
          </a:prstGeom>
          <a:noFill/>
        </p:spPr>
        <p:txBody>
          <a:bodyPr wrap="square" rtlCol="0">
            <a:spAutoFit/>
          </a:bodyPr>
          <a:lstStyle/>
          <a:p>
            <a:r>
              <a:rPr lang="en-US" sz="1100" dirty="0">
                <a:solidFill>
                  <a:prstClr val="black"/>
                </a:solidFill>
                <a:latin typeface="Calibri"/>
              </a:rPr>
              <a:t>B1</a:t>
            </a:r>
            <a:endParaRPr lang="en-US" sz="1100" dirty="0">
              <a:solidFill>
                <a:prstClr val="black"/>
              </a:solidFill>
              <a:latin typeface="Calibri"/>
            </a:endParaRPr>
          </a:p>
        </p:txBody>
      </p:sp>
      <p:sp>
        <p:nvSpPr>
          <p:cNvPr id="140" name="TextBox 139"/>
          <p:cNvSpPr txBox="1"/>
          <p:nvPr/>
        </p:nvSpPr>
        <p:spPr>
          <a:xfrm>
            <a:off x="10068363" y="3901557"/>
            <a:ext cx="538819" cy="261610"/>
          </a:xfrm>
          <a:prstGeom prst="rect">
            <a:avLst/>
          </a:prstGeom>
          <a:noFill/>
        </p:spPr>
        <p:txBody>
          <a:bodyPr wrap="square" rtlCol="0">
            <a:spAutoFit/>
          </a:bodyPr>
          <a:lstStyle/>
          <a:p>
            <a:r>
              <a:rPr lang="en-US" sz="1100" dirty="0">
                <a:solidFill>
                  <a:prstClr val="black"/>
                </a:solidFill>
                <a:latin typeface="Calibri"/>
              </a:rPr>
              <a:t>G</a:t>
            </a:r>
            <a:endParaRPr lang="en-US" sz="1100" dirty="0">
              <a:solidFill>
                <a:prstClr val="black"/>
              </a:solidFill>
              <a:latin typeface="Calibri"/>
            </a:endParaRPr>
          </a:p>
        </p:txBody>
      </p:sp>
      <p:pic>
        <p:nvPicPr>
          <p:cNvPr id="141" name="Picture 140"/>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42" name="Picture 141"/>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43" name="Picture 142"/>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44" name="Picture 143"/>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45" name="Picture 144"/>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46" name="Picture 145"/>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47" name="TextBox 146"/>
          <p:cNvSpPr txBox="1"/>
          <p:nvPr/>
        </p:nvSpPr>
        <p:spPr>
          <a:xfrm>
            <a:off x="9736915" y="3680074"/>
            <a:ext cx="538819" cy="261610"/>
          </a:xfrm>
          <a:prstGeom prst="rect">
            <a:avLst/>
          </a:prstGeom>
          <a:noFill/>
        </p:spPr>
        <p:txBody>
          <a:bodyPr wrap="square" rtlCol="0">
            <a:spAutoFit/>
          </a:bodyPr>
          <a:lstStyle/>
          <a:p>
            <a:r>
              <a:rPr lang="en-US" sz="1100" dirty="0">
                <a:solidFill>
                  <a:prstClr val="black"/>
                </a:solidFill>
                <a:latin typeface="Calibri"/>
              </a:rPr>
              <a:t>1</a:t>
            </a:r>
            <a:endParaRPr lang="en-US" sz="1100" dirty="0">
              <a:solidFill>
                <a:prstClr val="black"/>
              </a:solidFill>
              <a:latin typeface="Calibri"/>
            </a:endParaRPr>
          </a:p>
        </p:txBody>
      </p:sp>
      <p:sp>
        <p:nvSpPr>
          <p:cNvPr id="148" name="TextBox 147"/>
          <p:cNvSpPr txBox="1"/>
          <p:nvPr/>
        </p:nvSpPr>
        <p:spPr>
          <a:xfrm>
            <a:off x="10076725" y="3677720"/>
            <a:ext cx="538819" cy="261610"/>
          </a:xfrm>
          <a:prstGeom prst="rect">
            <a:avLst/>
          </a:prstGeom>
          <a:noFill/>
        </p:spPr>
        <p:txBody>
          <a:bodyPr wrap="square" rtlCol="0">
            <a:spAutoFit/>
          </a:bodyPr>
          <a:lstStyle/>
          <a:p>
            <a:r>
              <a:rPr lang="en-US" altLang="zh-TW" sz="1100" dirty="0">
                <a:solidFill>
                  <a:srgbClr val="FFFF00"/>
                </a:solidFill>
                <a:latin typeface="Calibri"/>
                <a:ea typeface="新細明體" panose="02020500000000000000" pitchFamily="18" charset="-120"/>
              </a:rPr>
              <a:t>2</a:t>
            </a:r>
            <a:endParaRPr lang="en-US" sz="1100" dirty="0">
              <a:solidFill>
                <a:srgbClr val="FFFF00"/>
              </a:solidFill>
              <a:latin typeface="Calibri"/>
            </a:endParaRPr>
          </a:p>
        </p:txBody>
      </p:sp>
      <p:sp>
        <p:nvSpPr>
          <p:cNvPr id="149" name="TextBox 148"/>
          <p:cNvSpPr txBox="1"/>
          <p:nvPr/>
        </p:nvSpPr>
        <p:spPr>
          <a:xfrm>
            <a:off x="9731780" y="34514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3</a:t>
            </a:r>
            <a:endParaRPr lang="en-US" sz="1100" dirty="0">
              <a:solidFill>
                <a:prstClr val="black"/>
              </a:solidFill>
              <a:latin typeface="Calibri"/>
            </a:endParaRPr>
          </a:p>
        </p:txBody>
      </p:sp>
      <p:sp>
        <p:nvSpPr>
          <p:cNvPr id="150" name="TextBox 149"/>
          <p:cNvSpPr txBox="1"/>
          <p:nvPr/>
        </p:nvSpPr>
        <p:spPr>
          <a:xfrm>
            <a:off x="10071590" y="34491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4</a:t>
            </a:r>
            <a:endParaRPr lang="en-US" sz="1100" dirty="0">
              <a:solidFill>
                <a:prstClr val="black"/>
              </a:solidFill>
              <a:latin typeface="Calibri"/>
            </a:endParaRPr>
          </a:p>
        </p:txBody>
      </p:sp>
      <p:sp>
        <p:nvSpPr>
          <p:cNvPr id="151" name="TextBox 150"/>
          <p:cNvSpPr txBox="1"/>
          <p:nvPr/>
        </p:nvSpPr>
        <p:spPr>
          <a:xfrm>
            <a:off x="9739115" y="3222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5</a:t>
            </a:r>
            <a:endParaRPr lang="en-US" sz="1100" dirty="0">
              <a:solidFill>
                <a:prstClr val="black"/>
              </a:solidFill>
              <a:latin typeface="Calibri"/>
            </a:endParaRPr>
          </a:p>
        </p:txBody>
      </p:sp>
      <p:sp>
        <p:nvSpPr>
          <p:cNvPr id="152" name="TextBox 151"/>
          <p:cNvSpPr txBox="1"/>
          <p:nvPr/>
        </p:nvSpPr>
        <p:spPr>
          <a:xfrm>
            <a:off x="10078925" y="32205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6</a:t>
            </a:r>
            <a:endParaRPr lang="en-US" sz="1100" dirty="0">
              <a:solidFill>
                <a:prstClr val="black"/>
              </a:solidFill>
              <a:latin typeface="Calibri"/>
            </a:endParaRPr>
          </a:p>
        </p:txBody>
      </p:sp>
      <p:pic>
        <p:nvPicPr>
          <p:cNvPr id="153" name="Picture 152"/>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54" name="Picture 153"/>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55" name="Picture 154"/>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56" name="TextBox 155"/>
          <p:cNvSpPr txBox="1"/>
          <p:nvPr/>
        </p:nvSpPr>
        <p:spPr>
          <a:xfrm>
            <a:off x="9732784" y="2989511"/>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7</a:t>
            </a:r>
            <a:endParaRPr lang="en-US" sz="1100" dirty="0">
              <a:solidFill>
                <a:prstClr val="black"/>
              </a:solidFill>
              <a:latin typeface="Calibri"/>
            </a:endParaRPr>
          </a:p>
        </p:txBody>
      </p:sp>
      <p:sp>
        <p:nvSpPr>
          <p:cNvPr id="157" name="TextBox 156"/>
          <p:cNvSpPr txBox="1"/>
          <p:nvPr/>
        </p:nvSpPr>
        <p:spPr>
          <a:xfrm>
            <a:off x="10072594" y="2987157"/>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8</a:t>
            </a:r>
            <a:endParaRPr lang="en-US" sz="1100" dirty="0">
              <a:solidFill>
                <a:prstClr val="black"/>
              </a:solidFill>
              <a:latin typeface="Calibri"/>
            </a:endParaRPr>
          </a:p>
        </p:txBody>
      </p:sp>
      <p:sp>
        <p:nvSpPr>
          <p:cNvPr id="158" name="TextBox 157"/>
          <p:cNvSpPr txBox="1"/>
          <p:nvPr/>
        </p:nvSpPr>
        <p:spPr>
          <a:xfrm>
            <a:off x="9738908" y="2725638"/>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9</a:t>
            </a:r>
            <a:endParaRPr lang="en-US" sz="1100" dirty="0">
              <a:solidFill>
                <a:prstClr val="black"/>
              </a:solidFill>
              <a:latin typeface="Calibri"/>
            </a:endParaRPr>
          </a:p>
        </p:txBody>
      </p:sp>
      <p:sp>
        <p:nvSpPr>
          <p:cNvPr id="159" name="TextBox 158"/>
          <p:cNvSpPr txBox="1"/>
          <p:nvPr/>
        </p:nvSpPr>
        <p:spPr>
          <a:xfrm>
            <a:off x="10040561" y="272248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10</a:t>
            </a:r>
            <a:endParaRPr lang="en-US" sz="1100" dirty="0">
              <a:solidFill>
                <a:prstClr val="black"/>
              </a:solidFill>
              <a:latin typeface="Calibri"/>
            </a:endParaRPr>
          </a:p>
        </p:txBody>
      </p:sp>
      <p:sp>
        <p:nvSpPr>
          <p:cNvPr id="160" name="TextBox 159"/>
          <p:cNvSpPr txBox="1"/>
          <p:nvPr/>
        </p:nvSpPr>
        <p:spPr>
          <a:xfrm>
            <a:off x="9877075" y="2460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11</a:t>
            </a:r>
            <a:endParaRPr lang="en-US" sz="1100" dirty="0">
              <a:solidFill>
                <a:prstClr val="black"/>
              </a:solidFill>
              <a:latin typeface="Calibri"/>
            </a:endParaRPr>
          </a:p>
        </p:txBody>
      </p:sp>
      <p:grpSp>
        <p:nvGrpSpPr>
          <p:cNvPr id="161" name="Group 160"/>
          <p:cNvGrpSpPr/>
          <p:nvPr/>
        </p:nvGrpSpPr>
        <p:grpSpPr>
          <a:xfrm>
            <a:off x="9738908" y="4237302"/>
            <a:ext cx="232389" cy="220362"/>
            <a:chOff x="12789125" y="4767955"/>
            <a:chExt cx="232389" cy="220362"/>
          </a:xfrm>
        </p:grpSpPr>
        <p:pic>
          <p:nvPicPr>
            <p:cNvPr id="162" name="Picture 161"/>
            <p:cNvPicPr>
              <a:picLocks noChangeAspect="1"/>
            </p:cNvPicPr>
            <p:nvPr/>
          </p:nvPicPr>
          <p:blipFill rotWithShape="1">
            <a:blip r:embed="rId37">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63" name="Isosceles Triangle 162"/>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4" name="Isosceles Triangle 163"/>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65" name="Group 164"/>
          <p:cNvGrpSpPr/>
          <p:nvPr/>
        </p:nvGrpSpPr>
        <p:grpSpPr>
          <a:xfrm>
            <a:off x="10084892" y="4234150"/>
            <a:ext cx="232389" cy="220362"/>
            <a:chOff x="13239585" y="4761947"/>
            <a:chExt cx="232389" cy="220362"/>
          </a:xfrm>
        </p:grpSpPr>
        <p:pic>
          <p:nvPicPr>
            <p:cNvPr id="166" name="Picture 165"/>
            <p:cNvPicPr>
              <a:picLocks noChangeAspect="1"/>
            </p:cNvPicPr>
            <p:nvPr/>
          </p:nvPicPr>
          <p:blipFill rotWithShape="1">
            <a:blip r:embed="rId37">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167" name="Isosceles Triangle 166"/>
            <p:cNvSpPr/>
            <p:nvPr/>
          </p:nvSpPr>
          <p:spPr>
            <a:xfrm rot="16200000">
              <a:off x="13347558" y="482774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8" name="Isosceles Triangle 167"/>
            <p:cNvSpPr/>
            <p:nvPr/>
          </p:nvSpPr>
          <p:spPr>
            <a:xfrm rot="5400000">
              <a:off x="13274279" y="482998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184345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1000"/>
                                  </p:stCondLst>
                                  <p:childTnLst>
                                    <p:set>
                                      <p:cBhvr>
                                        <p:cTn id="15" dur="1" fill="hold">
                                          <p:stCondLst>
                                            <p:cond delay="0"/>
                                          </p:stCondLst>
                                        </p:cTn>
                                        <p:tgtEl>
                                          <p:spTgt spid="113"/>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14"/>
                                        </p:tgtEl>
                                        <p:attrNameLst>
                                          <p:attrName>style.visibility</p:attrName>
                                        </p:attrNameLst>
                                      </p:cBhvr>
                                      <p:to>
                                        <p:strVal val="visible"/>
                                      </p:to>
                                    </p:set>
                                    <p:animEffect transition="in" filter="fade">
                                      <p:cBhvr>
                                        <p:cTn id="18" dur="1250"/>
                                        <p:tgtEl>
                                          <p:spTgt spid="114"/>
                                        </p:tgtEl>
                                      </p:cBhvr>
                                    </p:animEffect>
                                  </p:childTnLst>
                                </p:cTn>
                              </p:par>
                              <p:par>
                                <p:cTn id="19" presetID="1" presetClass="exit" presetSubtype="0" fill="hold" grpId="0" nodeType="withEffect">
                                  <p:stCondLst>
                                    <p:cond delay="1000"/>
                                  </p:stCondLst>
                                  <p:childTnLst>
                                    <p:set>
                                      <p:cBhvr>
                                        <p:cTn id="20" dur="1" fill="hold">
                                          <p:stCondLst>
                                            <p:cond delay="0"/>
                                          </p:stCondLst>
                                        </p:cTn>
                                        <p:tgtEl>
                                          <p:spTgt spid="125"/>
                                        </p:tgtEl>
                                        <p:attrNameLst>
                                          <p:attrName>style.visibility</p:attrName>
                                        </p:attrNameLst>
                                      </p:cBhvr>
                                      <p:to>
                                        <p:strVal val="hidden"/>
                                      </p:to>
                                    </p:set>
                                  </p:childTnLst>
                                </p:cTn>
                              </p:par>
                              <p:par>
                                <p:cTn id="21" presetID="10" presetClass="entr" presetSubtype="0" fill="hold" grpId="0" nodeType="withEffect">
                                  <p:stCondLst>
                                    <p:cond delay="1000"/>
                                  </p:stCondLst>
                                  <p:childTnLst>
                                    <p:set>
                                      <p:cBhvr>
                                        <p:cTn id="22" dur="1" fill="hold">
                                          <p:stCondLst>
                                            <p:cond delay="0"/>
                                          </p:stCondLst>
                                        </p:cTn>
                                        <p:tgtEl>
                                          <p:spTgt spid="126"/>
                                        </p:tgtEl>
                                        <p:attrNameLst>
                                          <p:attrName>style.visibility</p:attrName>
                                        </p:attrNameLst>
                                      </p:cBhvr>
                                      <p:to>
                                        <p:strVal val="visible"/>
                                      </p:to>
                                    </p:set>
                                    <p:animEffect transition="in" filter="fade">
                                      <p:cBhvr>
                                        <p:cTn id="23" dur="1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13" grpId="0"/>
      <p:bldP spid="114" grpId="0"/>
      <p:bldP spid="125" grpId="0"/>
      <p:bldP spid="1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176" y="0"/>
            <a:ext cx="12188825" cy="6934200"/>
            <a:chOff x="-77788" y="0"/>
            <a:chExt cx="12188825" cy="693420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671" b="8322"/>
            <a:stretch/>
          </p:blipFill>
          <p:spPr>
            <a:xfrm>
              <a:off x="-77788" y="0"/>
              <a:ext cx="12188825" cy="6934200"/>
            </a:xfrm>
            <a:prstGeom prst="rect">
              <a:avLst/>
            </a:prstGeom>
          </p:spPr>
        </p:pic>
        <p:sp>
          <p:nvSpPr>
            <p:cNvPr id="5" name="Rectangle 4"/>
            <p:cNvSpPr/>
            <p:nvPr/>
          </p:nvSpPr>
          <p:spPr>
            <a:xfrm rot="962099">
              <a:off x="1657631" y="2687407"/>
              <a:ext cx="789452" cy="538516"/>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p:nvSpPr>
          <p:spPr>
            <a:xfrm>
              <a:off x="6519117" y="3186958"/>
              <a:ext cx="789452" cy="275044"/>
            </a:xfrm>
            <a:prstGeom prst="rect">
              <a:avLst/>
            </a:prstGeom>
            <a:solidFill>
              <a:srgbClr val="2A2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ectangle 6"/>
            <p:cNvSpPr/>
            <p:nvPr/>
          </p:nvSpPr>
          <p:spPr>
            <a:xfrm>
              <a:off x="8337367" y="3186958"/>
              <a:ext cx="789452" cy="137522"/>
            </a:xfrm>
            <a:prstGeom prst="rect">
              <a:avLst/>
            </a:prstGeom>
            <a:solidFill>
              <a:srgbClr val="2A2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p:cNvSpPr/>
            <p:nvPr/>
          </p:nvSpPr>
          <p:spPr>
            <a:xfrm>
              <a:off x="11123611" y="2971801"/>
              <a:ext cx="987425" cy="215158"/>
            </a:xfrm>
            <a:prstGeom prst="rect">
              <a:avLst/>
            </a:prstGeom>
            <a:solidFill>
              <a:srgbClr val="2A2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3" name="Rectangle 2"/>
          <p:cNvSpPr/>
          <p:nvPr/>
        </p:nvSpPr>
        <p:spPr>
          <a:xfrm>
            <a:off x="1589" y="-484539"/>
            <a:ext cx="12228141" cy="816446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19" name="Rectangle 18"/>
          <p:cNvSpPr/>
          <p:nvPr/>
        </p:nvSpPr>
        <p:spPr>
          <a:xfrm>
            <a:off x="1819827" y="1142545"/>
            <a:ext cx="8670084" cy="4355226"/>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1236" y="2988184"/>
            <a:ext cx="1337096" cy="713117"/>
          </a:xfrm>
          <a:prstGeom prst="rect">
            <a:avLst/>
          </a:prstGeom>
        </p:spPr>
      </p:pic>
      <p:pic>
        <p:nvPicPr>
          <p:cNvPr id="11" name="Picture 18" descr="Image result for macy logo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0890" y="1619678"/>
            <a:ext cx="1475560" cy="4064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8544" y="2164769"/>
            <a:ext cx="2279325" cy="84335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2854" y="2438380"/>
            <a:ext cx="2034588" cy="285859"/>
          </a:xfrm>
          <a:prstGeom prst="rect">
            <a:avLst/>
          </a:prstGeom>
        </p:spPr>
      </p:pic>
      <p:pic>
        <p:nvPicPr>
          <p:cNvPr id="14" name="Picture 5" descr="O:\BD_SC\Partner store logo\Logo_etc_PS\Bossini\Bossini logo.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6580" y="3979346"/>
            <a:ext cx="673569" cy="735882"/>
          </a:xfrm>
          <a:prstGeom prst="rect">
            <a:avLst/>
          </a:prstGeom>
          <a:solidFill>
            <a:srgbClr val="FFFFFF"/>
          </a:solidFill>
          <a:extLst/>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7453" y="3129234"/>
            <a:ext cx="1518364" cy="438779"/>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2718" y="1619678"/>
            <a:ext cx="1957268" cy="368315"/>
          </a:xfrm>
          <a:prstGeom prst="rect">
            <a:avLst/>
          </a:prstGeom>
        </p:spPr>
      </p:pic>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t="23377" b="27273"/>
          <a:stretch/>
        </p:blipFill>
        <p:spPr>
          <a:xfrm>
            <a:off x="8340890" y="2331190"/>
            <a:ext cx="1565110" cy="396495"/>
          </a:xfrm>
          <a:prstGeom prst="rect">
            <a:avLst/>
          </a:prstGeom>
        </p:spPr>
      </p:pic>
      <p:pic>
        <p:nvPicPr>
          <p:cNvPr id="18" name="Picture 2" descr="Image result for carter's logo png"/>
          <p:cNvPicPr>
            <a:picLocks noChangeAspect="1" noChangeArrowheads="1"/>
          </p:cNvPicPr>
          <p:nvPr/>
        </p:nvPicPr>
        <p:blipFill rotWithShape="1">
          <a:blip r:embed="rId11">
            <a:extLst>
              <a:ext uri="{28A0092B-C50C-407E-A947-70E740481C1C}">
                <a14:useLocalDpi xmlns:a14="http://schemas.microsoft.com/office/drawing/2010/main" val="0"/>
              </a:ext>
            </a:extLst>
          </a:blip>
          <a:srcRect t="25935" r="52306" b="42851"/>
          <a:stretch/>
        </p:blipFill>
        <p:spPr bwMode="auto">
          <a:xfrm>
            <a:off x="2354563" y="2972510"/>
            <a:ext cx="1846593" cy="5681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40891" y="3091793"/>
            <a:ext cx="1491587" cy="505898"/>
          </a:xfrm>
          <a:prstGeom prst="rect">
            <a:avLst/>
          </a:prstGeom>
        </p:spPr>
      </p:pic>
      <p:pic>
        <p:nvPicPr>
          <p:cNvPr id="23"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45895" y="1557105"/>
            <a:ext cx="1969086" cy="488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p:cNvPicPr>
          <p:nvPr/>
        </p:nvPicPr>
        <p:blipFill rotWithShape="1">
          <a:blip r:embed="rId14">
            <a:extLst>
              <a:ext uri="{28A0092B-C50C-407E-A947-70E740481C1C}">
                <a14:useLocalDpi xmlns:a14="http://schemas.microsoft.com/office/drawing/2010/main" val="0"/>
              </a:ext>
            </a:extLst>
          </a:blip>
          <a:srcRect l="21104" t="21096" r="18459" b="23081"/>
          <a:stretch/>
        </p:blipFill>
        <p:spPr>
          <a:xfrm>
            <a:off x="6574575" y="3946542"/>
            <a:ext cx="862219" cy="796401"/>
          </a:xfrm>
          <a:prstGeom prst="rect">
            <a:avLst/>
          </a:prstGeom>
        </p:spPr>
      </p:pic>
      <p:pic>
        <p:nvPicPr>
          <p:cNvPr id="31" name="Picture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40890" y="4015125"/>
            <a:ext cx="1425614" cy="601560"/>
          </a:xfrm>
          <a:prstGeom prst="rect">
            <a:avLst/>
          </a:prstGeom>
        </p:spPr>
      </p:pic>
      <p:pic>
        <p:nvPicPr>
          <p:cNvPr id="41" name="Picture 4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211" y="370274"/>
            <a:ext cx="4330176" cy="671126"/>
          </a:xfrm>
          <a:prstGeom prst="rect">
            <a:avLst/>
          </a:prstGeom>
        </p:spPr>
      </p:pic>
      <p:sp>
        <p:nvSpPr>
          <p:cNvPr id="42" name="TextBox 41"/>
          <p:cNvSpPr txBox="1"/>
          <p:nvPr/>
        </p:nvSpPr>
        <p:spPr>
          <a:xfrm>
            <a:off x="228600" y="416875"/>
            <a:ext cx="3352800" cy="369332"/>
          </a:xfrm>
          <a:prstGeom prst="rect">
            <a:avLst/>
          </a:prstGeom>
          <a:noFill/>
        </p:spPr>
        <p:txBody>
          <a:bodyPr wrap="square" rtlCol="0">
            <a:spAutoFit/>
          </a:bodyPr>
          <a:lstStyle/>
          <a:p>
            <a:pPr algn="ctr"/>
            <a:r>
              <a:rPr lang="en-US" b="1" dirty="0">
                <a:solidFill>
                  <a:prstClr val="white"/>
                </a:solidFill>
                <a:latin typeface="Calibri"/>
                <a:ea typeface="微軟正黑體" panose="020B0604030504040204" pitchFamily="34" charset="-120"/>
              </a:rPr>
              <a:t>2/F Fashion and Jewelry</a:t>
            </a:r>
          </a:p>
        </p:txBody>
      </p:sp>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84965" y="3967926"/>
            <a:ext cx="960931" cy="800776"/>
          </a:xfrm>
          <a:prstGeom prst="rect">
            <a:avLst/>
          </a:prstGeom>
        </p:spPr>
      </p:pic>
    </p:spTree>
    <p:extLst>
      <p:ext uri="{BB962C8B-B14F-4D97-AF65-F5344CB8AC3E}">
        <p14:creationId xmlns:p14="http://schemas.microsoft.com/office/powerpoint/2010/main" val="330674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45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5000"/>
                            </p:stCondLst>
                            <p:childTnLst>
                              <p:par>
                                <p:cTn id="41" presetID="10"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par>
                          <p:cTn id="44" fill="hold">
                            <p:stCondLst>
                              <p:cond delay="55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6000"/>
                            </p:stCondLst>
                            <p:childTnLst>
                              <p:par>
                                <p:cTn id="49" presetID="10" presetClass="entr" presetSubtype="0" fill="hold"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childTnLst>
                          </p:cTn>
                        </p:par>
                        <p:par>
                          <p:cTn id="52" fill="hold">
                            <p:stCondLst>
                              <p:cond delay="6500"/>
                            </p:stCondLst>
                            <p:childTnLst>
                              <p:par>
                                <p:cTn id="53" presetID="10" presetClass="entr" presetSubtype="0"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par>
                          <p:cTn id="56" fill="hold">
                            <p:stCondLst>
                              <p:cond delay="7000"/>
                            </p:stCondLst>
                            <p:childTnLst>
                              <p:par>
                                <p:cTn id="57" presetID="10" presetClass="entr" presetSubtype="0" fill="hold"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167" t="22592" r="52083" b="20370"/>
          <a:stretch/>
        </p:blipFill>
        <p:spPr>
          <a:xfrm>
            <a:off x="0" y="1600200"/>
            <a:ext cx="5614060" cy="4648200"/>
          </a:xfrm>
          <a:prstGeom prst="rect">
            <a:avLst/>
          </a:prstGeom>
        </p:spPr>
      </p:pic>
      <p:pic>
        <p:nvPicPr>
          <p:cNvPr id="12" name="Picture 11"/>
          <p:cNvPicPr>
            <a:picLocks noChangeAspect="1"/>
          </p:cNvPicPr>
          <p:nvPr/>
        </p:nvPicPr>
        <p:blipFill rotWithShape="1">
          <a:blip r:embed="rId2"/>
          <a:srcRect l="51385" t="22592" r="9865" b="20370"/>
          <a:stretch/>
        </p:blipFill>
        <p:spPr>
          <a:xfrm>
            <a:off x="6576353" y="1582904"/>
            <a:ext cx="5614060" cy="4648200"/>
          </a:xfrm>
          <a:prstGeom prst="rect">
            <a:avLst/>
          </a:prstGeom>
        </p:spPr>
      </p:pic>
      <p:sp>
        <p:nvSpPr>
          <p:cNvPr id="6" name="Rectangle 5"/>
          <p:cNvSpPr/>
          <p:nvPr/>
        </p:nvSpPr>
        <p:spPr>
          <a:xfrm>
            <a:off x="-16969" y="-38100"/>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5" name="Rectangle 4"/>
          <p:cNvSpPr/>
          <p:nvPr/>
        </p:nvSpPr>
        <p:spPr>
          <a:xfrm>
            <a:off x="-16969" y="2906746"/>
            <a:ext cx="9160969" cy="2427254"/>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Rectangle 2"/>
          <p:cNvSpPr/>
          <p:nvPr/>
        </p:nvSpPr>
        <p:spPr>
          <a:xfrm>
            <a:off x="1015184" y="534146"/>
            <a:ext cx="3060309" cy="734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281258" y="3150877"/>
            <a:ext cx="8658617" cy="1754326"/>
          </a:xfrm>
          <a:prstGeom prst="rect">
            <a:avLst/>
          </a:prstGeom>
        </p:spPr>
        <p:txBody>
          <a:bodyPr wrap="square">
            <a:spAutoFit/>
          </a:bodyPr>
          <a:lstStyle/>
          <a:p>
            <a:r>
              <a:rPr lang="en-US" altLang="zh-TW" dirty="0">
                <a:solidFill>
                  <a:prstClr val="white"/>
                </a:solidFill>
                <a:latin typeface="Calibri"/>
                <a:ea typeface="微軟正黑體" panose="020B0604030504040204" pitchFamily="34" charset="-120"/>
              </a:rPr>
              <a:t>From what started as a small group of passionate fashion loving individuals in North Brunswick, New Jersey, to a multinational team, SHEIN has grown immensely to what it is today. </a:t>
            </a:r>
          </a:p>
          <a:p>
            <a:endParaRPr lang="en-US" altLang="zh-TW" dirty="0">
              <a:solidFill>
                <a:prstClr val="white"/>
              </a:solidFill>
              <a:latin typeface="Calibri"/>
              <a:ea typeface="微軟正黑體" panose="020B0604030504040204" pitchFamily="34" charset="-120"/>
            </a:endParaRPr>
          </a:p>
          <a:p>
            <a:r>
              <a:rPr lang="en-US" altLang="zh-TW" dirty="0">
                <a:solidFill>
                  <a:prstClr val="white"/>
                </a:solidFill>
                <a:latin typeface="Calibri"/>
                <a:ea typeface="微軟正黑體" panose="020B0604030504040204" pitchFamily="34" charset="-120"/>
              </a:rPr>
              <a:t>The SHEIN girl is fashion forward yet classy, effortlessly cool and unafraid to venture into different styles. </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537" y="661718"/>
            <a:ext cx="2895600" cy="551015"/>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grpSp>
        <p:nvGrpSpPr>
          <p:cNvPr id="19" name="Group 18"/>
          <p:cNvGrpSpPr/>
          <p:nvPr/>
        </p:nvGrpSpPr>
        <p:grpSpPr>
          <a:xfrm>
            <a:off x="9982200" y="177380"/>
            <a:ext cx="2382576" cy="532612"/>
            <a:chOff x="10313324" y="457200"/>
            <a:chExt cx="2382576" cy="532612"/>
          </a:xfrm>
        </p:grpSpPr>
        <p:sp>
          <p:nvSpPr>
            <p:cNvPr id="20" name="Snip Single Corner Rectangle 19"/>
            <p:cNvSpPr/>
            <p:nvPr/>
          </p:nvSpPr>
          <p:spPr>
            <a:xfrm flipH="1">
              <a:off x="10313324" y="457200"/>
              <a:ext cx="2382576"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TextBox 20"/>
            <p:cNvSpPr txBox="1"/>
            <p:nvPr/>
          </p:nvSpPr>
          <p:spPr>
            <a:xfrm>
              <a:off x="10551303" y="553955"/>
              <a:ext cx="2029500" cy="369332"/>
            </a:xfrm>
            <a:prstGeom prst="rect">
              <a:avLst/>
            </a:prstGeom>
            <a:noFill/>
          </p:spPr>
          <p:txBody>
            <a:bodyPr wrap="square" rtlCol="0">
              <a:spAutoFit/>
            </a:bodyPr>
            <a:lstStyle/>
            <a:p>
              <a:r>
                <a:rPr lang="en-US" altLang="zh-TW" b="1" dirty="0">
                  <a:solidFill>
                    <a:prstClr val="white"/>
                  </a:solidFill>
                  <a:latin typeface="Calibri"/>
                  <a:ea typeface="微軟正黑體" panose="020B0604030504040204" pitchFamily="34" charset="-120"/>
                </a:rPr>
                <a:t>Online Store</a:t>
              </a:r>
              <a:endParaRPr lang="en-US" b="1" dirty="0">
                <a:solidFill>
                  <a:prstClr val="white"/>
                </a:solidFill>
                <a:latin typeface="Calibri"/>
                <a:ea typeface="微軟正黑體" panose="020B0604030504040204" pitchFamily="34" charset="-120"/>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Tree>
    <p:extLst>
      <p:ext uri="{BB962C8B-B14F-4D97-AF65-F5344CB8AC3E}">
        <p14:creationId xmlns:p14="http://schemas.microsoft.com/office/powerpoint/2010/main" val="41537715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32597" t="15926" r="736" b="10000"/>
          <a:stretch/>
        </p:blipFill>
        <p:spPr>
          <a:xfrm>
            <a:off x="-16969" y="0"/>
            <a:ext cx="12192000" cy="7620000"/>
          </a:xfrm>
          <a:prstGeom prst="rect">
            <a:avLst/>
          </a:prstGeom>
        </p:spPr>
      </p:pic>
      <p:sp>
        <p:nvSpPr>
          <p:cNvPr id="6" name="Rectangle 5"/>
          <p:cNvSpPr/>
          <p:nvPr/>
        </p:nvSpPr>
        <p:spPr>
          <a:xfrm>
            <a:off x="-65258" y="1"/>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5" name="Rectangle 4"/>
          <p:cNvSpPr/>
          <p:nvPr/>
        </p:nvSpPr>
        <p:spPr>
          <a:xfrm>
            <a:off x="-65258" y="2362200"/>
            <a:ext cx="9313369" cy="2786708"/>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332712" y="2655738"/>
            <a:ext cx="8658617" cy="2308324"/>
          </a:xfrm>
          <a:prstGeom prst="rect">
            <a:avLst/>
          </a:prstGeom>
        </p:spPr>
        <p:txBody>
          <a:bodyPr wrap="square">
            <a:spAutoFit/>
          </a:bodyPr>
          <a:lstStyle/>
          <a:p>
            <a:r>
              <a:rPr lang="en-US" altLang="zh-TW" dirty="0">
                <a:solidFill>
                  <a:prstClr val="white"/>
                </a:solidFill>
                <a:latin typeface="Calibri"/>
                <a:ea typeface="微軟正黑體" panose="020B0604030504040204" pitchFamily="34" charset="-120"/>
              </a:rPr>
              <a:t>Kent &amp; Curwen was established in 1926 by Eric Kent and Dorothy Curwen. The company first began as a manufacturer of military, club, and college </a:t>
            </a:r>
            <a:r>
              <a:rPr lang="en-US" altLang="zh-TW" dirty="0" err="1">
                <a:solidFill>
                  <a:prstClr val="white"/>
                </a:solidFill>
                <a:latin typeface="Calibri"/>
                <a:ea typeface="微軟正黑體" panose="020B0604030504040204" pitchFamily="34" charset="-120"/>
              </a:rPr>
              <a:t>repp</a:t>
            </a:r>
            <a:r>
              <a:rPr lang="en-US" altLang="zh-TW" dirty="0">
                <a:solidFill>
                  <a:prstClr val="white"/>
                </a:solidFill>
                <a:latin typeface="Calibri"/>
                <a:ea typeface="微軟正黑體" panose="020B0604030504040204" pitchFamily="34" charset="-120"/>
              </a:rPr>
              <a:t> ties that helped define 20th century British style. </a:t>
            </a:r>
          </a:p>
          <a:p>
            <a:endParaRPr lang="en-US" altLang="zh-TW" dirty="0">
              <a:solidFill>
                <a:prstClr val="white"/>
              </a:solidFill>
              <a:latin typeface="Calibri"/>
              <a:ea typeface="微軟正黑體" panose="020B0604030504040204" pitchFamily="34" charset="-120"/>
            </a:endParaRPr>
          </a:p>
          <a:p>
            <a:r>
              <a:rPr lang="en-US" altLang="zh-TW" dirty="0">
                <a:solidFill>
                  <a:prstClr val="white"/>
                </a:solidFill>
                <a:latin typeface="Calibri"/>
                <a:ea typeface="微軟正黑體" panose="020B0604030504040204" pitchFamily="34" charset="-120"/>
              </a:rPr>
              <a:t>In the 1930s, Kent &amp; Curwen introduced the iconic cricket sweater and went on to be the supplier to major sporting events and clubs even finding its way across </a:t>
            </a:r>
            <a:r>
              <a:rPr lang="en-US" altLang="zh-TW" dirty="0">
                <a:solidFill>
                  <a:prstClr val="white"/>
                </a:solidFill>
                <a:latin typeface="Calibri"/>
                <a:ea typeface="微軟正黑體" panose="020B0604030504040204" pitchFamily="34" charset="-120"/>
              </a:rPr>
              <a:t>the Atlantic </a:t>
            </a:r>
            <a:r>
              <a:rPr lang="en-US" altLang="zh-TW" dirty="0">
                <a:solidFill>
                  <a:prstClr val="white"/>
                </a:solidFill>
                <a:latin typeface="Calibri"/>
                <a:ea typeface="微軟正黑體" panose="020B0604030504040204" pitchFamily="34" charset="-120"/>
              </a:rPr>
              <a:t>to outfit the Hollywood Cricket Club and Palm Springs Racquet Club. It wasn’t long before such royals as the Prince of Wales and the Duke of Kent were seen sporting Kent &amp; Curwen.</a:t>
            </a:r>
          </a:p>
        </p:txBody>
      </p:sp>
      <p:grpSp>
        <p:nvGrpSpPr>
          <p:cNvPr id="8" name="Group 7"/>
          <p:cNvGrpSpPr/>
          <p:nvPr/>
        </p:nvGrpSpPr>
        <p:grpSpPr>
          <a:xfrm>
            <a:off x="1066800" y="555992"/>
            <a:ext cx="1447800" cy="1435956"/>
            <a:chOff x="1903412" y="-1519271"/>
            <a:chExt cx="1685010" cy="1671226"/>
          </a:xfrm>
        </p:grpSpPr>
        <p:sp>
          <p:nvSpPr>
            <p:cNvPr id="7" name="Rectangle 6"/>
            <p:cNvSpPr/>
            <p:nvPr/>
          </p:nvSpPr>
          <p:spPr>
            <a:xfrm>
              <a:off x="1903412" y="-1519271"/>
              <a:ext cx="1676400" cy="160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2456" y="-1495728"/>
              <a:ext cx="1645966" cy="1647683"/>
            </a:xfrm>
            <a:prstGeom prst="rect">
              <a:avLst/>
            </a:prstGeom>
          </p:spPr>
        </p:pic>
      </p:gr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grpSp>
        <p:nvGrpSpPr>
          <p:cNvPr id="19" name="Group 18"/>
          <p:cNvGrpSpPr/>
          <p:nvPr/>
        </p:nvGrpSpPr>
        <p:grpSpPr>
          <a:xfrm>
            <a:off x="9982200" y="177380"/>
            <a:ext cx="2382576" cy="532612"/>
            <a:chOff x="10313324" y="457200"/>
            <a:chExt cx="2382576" cy="532612"/>
          </a:xfrm>
        </p:grpSpPr>
        <p:sp>
          <p:nvSpPr>
            <p:cNvPr id="20" name="Snip Single Corner Rectangle 19"/>
            <p:cNvSpPr/>
            <p:nvPr/>
          </p:nvSpPr>
          <p:spPr>
            <a:xfrm flipH="1">
              <a:off x="10313324" y="457200"/>
              <a:ext cx="2382576"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TextBox 20"/>
            <p:cNvSpPr txBox="1"/>
            <p:nvPr/>
          </p:nvSpPr>
          <p:spPr>
            <a:xfrm>
              <a:off x="10551303" y="553955"/>
              <a:ext cx="2029500" cy="369332"/>
            </a:xfrm>
            <a:prstGeom prst="rect">
              <a:avLst/>
            </a:prstGeom>
            <a:noFill/>
          </p:spPr>
          <p:txBody>
            <a:bodyPr wrap="square" rtlCol="0">
              <a:spAutoFit/>
            </a:bodyPr>
            <a:lstStyle/>
            <a:p>
              <a:r>
                <a:rPr lang="en-US" altLang="zh-TW" b="1" dirty="0">
                  <a:solidFill>
                    <a:prstClr val="white"/>
                  </a:solidFill>
                  <a:latin typeface="Calibri"/>
                  <a:ea typeface="微軟正黑體" panose="020B0604030504040204" pitchFamily="34" charset="-120"/>
                </a:rPr>
                <a:t>Online Store</a:t>
              </a:r>
              <a:endParaRPr lang="en-US" b="1" dirty="0">
                <a:solidFill>
                  <a:prstClr val="white"/>
                </a:solidFill>
                <a:latin typeface="Calibri"/>
                <a:ea typeface="微軟正黑體" panose="020B0604030504040204" pitchFamily="34" charset="-120"/>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Tree>
    <p:extLst>
      <p:ext uri="{BB962C8B-B14F-4D97-AF65-F5344CB8AC3E}">
        <p14:creationId xmlns:p14="http://schemas.microsoft.com/office/powerpoint/2010/main" val="14136890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 y="893"/>
            <a:ext cx="12188825" cy="6856214"/>
          </a:xfrm>
          <a:prstGeom prst="rect">
            <a:avLst/>
          </a:prstGeom>
        </p:spPr>
      </p:pic>
    </p:spTree>
    <p:extLst>
      <p:ext uri="{BB962C8B-B14F-4D97-AF65-F5344CB8AC3E}">
        <p14:creationId xmlns:p14="http://schemas.microsoft.com/office/powerpoint/2010/main" val="5809823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artisticBlur radius="3"/>
                    </a14:imgEffect>
                  </a14:imgLayer>
                </a14:imgProps>
              </a:ext>
              <a:ext uri="{28A0092B-C50C-407E-A947-70E740481C1C}">
                <a14:useLocalDpi xmlns:a14="http://schemas.microsoft.com/office/drawing/2010/main" val="0"/>
              </a:ext>
            </a:extLst>
          </a:blip>
          <a:srcRect b="13928"/>
          <a:stretch/>
        </p:blipFill>
        <p:spPr>
          <a:xfrm>
            <a:off x="-8485" y="0"/>
            <a:ext cx="12198898" cy="6934200"/>
          </a:xfrm>
          <a:prstGeom prst="rect">
            <a:avLst/>
          </a:prstGeom>
        </p:spPr>
      </p:pic>
      <p:sp>
        <p:nvSpPr>
          <p:cNvPr id="6" name="Rectangle 5"/>
          <p:cNvSpPr/>
          <p:nvPr/>
        </p:nvSpPr>
        <p:spPr>
          <a:xfrm>
            <a:off x="-8485" y="-135731"/>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5" name="Rectangle 4"/>
          <p:cNvSpPr/>
          <p:nvPr/>
        </p:nvSpPr>
        <p:spPr>
          <a:xfrm>
            <a:off x="-8485" y="1840972"/>
            <a:ext cx="11595327" cy="42672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399954" y="2163964"/>
            <a:ext cx="10778449" cy="3262432"/>
          </a:xfrm>
          <a:prstGeom prst="rect">
            <a:avLst/>
          </a:prstGeom>
        </p:spPr>
        <p:txBody>
          <a:bodyPr wrap="square">
            <a:spAutoFit/>
          </a:bodyPr>
          <a:lstStyle/>
          <a:p>
            <a:r>
              <a:rPr lang="en-US" altLang="zh-TW" dirty="0">
                <a:solidFill>
                  <a:prstClr val="white"/>
                </a:solidFill>
                <a:latin typeface="Calibri"/>
                <a:ea typeface="微軟正黑體" panose="020B0604030504040204" pitchFamily="34" charset="-120"/>
              </a:rPr>
              <a:t>Since the opening of the celebrity station in 2000, all goods have been imported directly from Europe and Japan. All of the franchised stores have the </a:t>
            </a:r>
            <a:r>
              <a:rPr lang="en-US" altLang="zh-TW" dirty="0">
                <a:solidFill>
                  <a:prstClr val="white"/>
                </a:solidFill>
                <a:latin typeface="Calibri"/>
                <a:ea typeface="微軟正黑體" panose="020B0604030504040204" pitchFamily="34" charset="-120"/>
              </a:rPr>
              <a:t>"good" </a:t>
            </a:r>
            <a:r>
              <a:rPr lang="en-US" altLang="zh-TW" dirty="0">
                <a:solidFill>
                  <a:prstClr val="white"/>
                </a:solidFill>
                <a:latin typeface="Calibri"/>
                <a:ea typeface="微軟正黑體" panose="020B0604030504040204" pitchFamily="34" charset="-120"/>
              </a:rPr>
              <a:t>guarantee issued by the Hong Kong government and customs. </a:t>
            </a:r>
          </a:p>
          <a:p>
            <a:endParaRPr lang="en-US" altLang="zh-TW" dirty="0">
              <a:solidFill>
                <a:prstClr val="white"/>
              </a:solidFill>
              <a:latin typeface="Calibri"/>
              <a:ea typeface="微軟正黑體" panose="020B0604030504040204" pitchFamily="34" charset="-120"/>
            </a:endParaRPr>
          </a:p>
          <a:p>
            <a:r>
              <a:rPr lang="en-US" altLang="zh-TW" dirty="0">
                <a:solidFill>
                  <a:prstClr val="white"/>
                </a:solidFill>
                <a:latin typeface="Calibri"/>
                <a:ea typeface="微軟正黑體" panose="020B0604030504040204" pitchFamily="34" charset="-120"/>
              </a:rPr>
              <a:t>We are committed to </a:t>
            </a:r>
            <a:r>
              <a:rPr lang="en-US" altLang="zh-TW" dirty="0">
                <a:solidFill>
                  <a:prstClr val="white"/>
                </a:solidFill>
                <a:latin typeface="Calibri"/>
                <a:ea typeface="微軟正黑體" panose="020B0604030504040204" pitchFamily="34" charset="-120"/>
              </a:rPr>
              <a:t>provide </a:t>
            </a:r>
            <a:r>
              <a:rPr lang="en-US" altLang="zh-TW" dirty="0">
                <a:solidFill>
                  <a:prstClr val="white"/>
                </a:solidFill>
                <a:latin typeface="Calibri"/>
                <a:ea typeface="微軟正黑體" panose="020B0604030504040204" pitchFamily="34" charset="-120"/>
              </a:rPr>
              <a:t>priority subscription rights for all major brands of limited products to our valued customers, shortening the waiting time for customers, directly with Europe. The product was released during the same period. Enjoy VIP honor in the first place.</a:t>
            </a:r>
          </a:p>
          <a:p>
            <a:endParaRPr lang="en-US" altLang="zh-TW" dirty="0">
              <a:solidFill>
                <a:prstClr val="white"/>
              </a:solidFill>
              <a:latin typeface="Calibri"/>
              <a:ea typeface="微軟正黑體" panose="020B0604030504040204" pitchFamily="34" charset="-120"/>
            </a:endParaRPr>
          </a:p>
          <a:p>
            <a:endParaRPr lang="en-US" altLang="zh-TW" dirty="0">
              <a:solidFill>
                <a:prstClr val="white"/>
              </a:solidFill>
              <a:latin typeface="Calibri"/>
              <a:ea typeface="微軟正黑體" panose="020B0604030504040204" pitchFamily="34" charset="-120"/>
            </a:endParaRPr>
          </a:p>
          <a:p>
            <a:r>
              <a:rPr lang="en-US" altLang="zh-TW" dirty="0">
                <a:solidFill>
                  <a:prstClr val="white"/>
                </a:solidFill>
                <a:latin typeface="Calibri"/>
                <a:ea typeface="微軟正黑體" panose="020B0604030504040204" pitchFamily="34" charset="-120"/>
              </a:rPr>
              <a:t>Now selling the following luxury brand </a:t>
            </a:r>
            <a:r>
              <a:rPr lang="en-US" altLang="zh-TW" dirty="0">
                <a:solidFill>
                  <a:prstClr val="white"/>
                </a:solidFill>
                <a:latin typeface="Calibri"/>
                <a:ea typeface="微軟正黑體" panose="020B0604030504040204" pitchFamily="34" charset="-120"/>
              </a:rPr>
              <a:t>goods : </a:t>
            </a:r>
          </a:p>
          <a:p>
            <a:r>
              <a:rPr lang="en-US" altLang="zh-TW" dirty="0">
                <a:solidFill>
                  <a:prstClr val="white"/>
                </a:solidFill>
                <a:latin typeface="Calibri"/>
                <a:ea typeface="微軟正黑體" panose="020B0604030504040204" pitchFamily="34" charset="-120"/>
              </a:rPr>
              <a:t>HERMES</a:t>
            </a:r>
            <a:r>
              <a:rPr lang="en-US" altLang="zh-TW" dirty="0">
                <a:solidFill>
                  <a:prstClr val="white"/>
                </a:solidFill>
                <a:latin typeface="Calibri"/>
                <a:ea typeface="微軟正黑體" panose="020B0604030504040204" pitchFamily="34" charset="-120"/>
              </a:rPr>
              <a:t>, CHANEL, LV, GUCCI, PRADA, FENDI, BALENCIAGA, DSQUARED, DIOR, MIU </a:t>
            </a:r>
            <a:r>
              <a:rPr lang="en-US" altLang="zh-TW" dirty="0" err="1">
                <a:solidFill>
                  <a:prstClr val="white"/>
                </a:solidFill>
                <a:latin typeface="Calibri"/>
                <a:ea typeface="微軟正黑體" panose="020B0604030504040204" pitchFamily="34" charset="-120"/>
              </a:rPr>
              <a:t>MIU</a:t>
            </a:r>
            <a:r>
              <a:rPr lang="en-US" altLang="zh-TW" dirty="0">
                <a:solidFill>
                  <a:prstClr val="white"/>
                </a:solidFill>
                <a:latin typeface="Calibri"/>
                <a:ea typeface="微軟正黑體" panose="020B0604030504040204" pitchFamily="34" charset="-120"/>
              </a:rPr>
              <a:t>, CHLOE, BOTTEGA VENETA, DOLCE &amp; GABBANA, PATEK PHILIPPE, ROLEX, CARTIER, OMEGA, </a:t>
            </a:r>
            <a:r>
              <a:rPr lang="en-US" altLang="zh-TW" dirty="0">
                <a:solidFill>
                  <a:prstClr val="white"/>
                </a:solidFill>
                <a:latin typeface="Calibri"/>
                <a:ea typeface="微軟正黑體" panose="020B0604030504040204" pitchFamily="34" charset="-120"/>
              </a:rPr>
              <a:t>PANERAI…. and etc. </a:t>
            </a:r>
            <a:endParaRPr lang="en-US" altLang="zh-TW" dirty="0">
              <a:solidFill>
                <a:prstClr val="white"/>
              </a:solidFill>
              <a:latin typeface="Calibri"/>
              <a:ea typeface="微軟正黑體" panose="020B0604030504040204" pitchFamily="34" charset="-120"/>
            </a:endParaRPr>
          </a:p>
        </p:txBody>
      </p:sp>
      <p:grpSp>
        <p:nvGrpSpPr>
          <p:cNvPr id="2" name="Group 1"/>
          <p:cNvGrpSpPr/>
          <p:nvPr/>
        </p:nvGrpSpPr>
        <p:grpSpPr>
          <a:xfrm>
            <a:off x="1270783" y="326856"/>
            <a:ext cx="1371600" cy="1378334"/>
            <a:chOff x="608013" y="298332"/>
            <a:chExt cx="1371600" cy="1378334"/>
          </a:xfrm>
        </p:grpSpPr>
        <p:sp>
          <p:nvSpPr>
            <p:cNvPr id="8" name="Rectangle 7"/>
            <p:cNvSpPr/>
            <p:nvPr/>
          </p:nvSpPr>
          <p:spPr>
            <a:xfrm>
              <a:off x="608013" y="298332"/>
              <a:ext cx="1371600" cy="1378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403" y="399957"/>
              <a:ext cx="1138267" cy="1138267"/>
            </a:xfrm>
            <a:prstGeom prst="rect">
              <a:avLst/>
            </a:prstGeom>
          </p:spPr>
        </p:pic>
      </p:grpSp>
      <p:grpSp>
        <p:nvGrpSpPr>
          <p:cNvPr id="9" name="Group 8"/>
          <p:cNvGrpSpPr/>
          <p:nvPr/>
        </p:nvGrpSpPr>
        <p:grpSpPr>
          <a:xfrm>
            <a:off x="7133473" y="5162222"/>
            <a:ext cx="4901725" cy="945951"/>
            <a:chOff x="7196992" y="-1576008"/>
            <a:chExt cx="4901725" cy="945951"/>
          </a:xfrm>
        </p:grpSpPr>
        <p:pic>
          <p:nvPicPr>
            <p:cNvPr id="22" name="Picture 21"/>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196992" y="-1576008"/>
              <a:ext cx="4901725" cy="945951"/>
            </a:xfrm>
            <a:prstGeom prst="rect">
              <a:avLst/>
            </a:prstGeom>
          </p:spPr>
        </p:pic>
        <p:pic>
          <p:nvPicPr>
            <p:cNvPr id="21" name="Picture 20"/>
            <p:cNvPicPr>
              <a:picLocks noChangeAspect="1"/>
            </p:cNvPicPr>
            <p:nvPr/>
          </p:nvPicPr>
          <p:blipFill rotWithShape="1">
            <a:blip r:embed="rId6" cstate="print">
              <a:biLevel thresh="25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t="37803" b="39606"/>
            <a:stretch/>
          </p:blipFill>
          <p:spPr>
            <a:xfrm>
              <a:off x="7273192" y="-1526416"/>
              <a:ext cx="4648200" cy="581024"/>
            </a:xfrm>
            <a:prstGeom prst="rect">
              <a:avLst/>
            </a:prstGeom>
          </p:spPr>
        </p:pic>
      </p:grpSp>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grpSp>
        <p:nvGrpSpPr>
          <p:cNvPr id="18" name="Group 17"/>
          <p:cNvGrpSpPr/>
          <p:nvPr/>
        </p:nvGrpSpPr>
        <p:grpSpPr>
          <a:xfrm>
            <a:off x="9982200" y="177380"/>
            <a:ext cx="2382576" cy="532612"/>
            <a:chOff x="10313324" y="457200"/>
            <a:chExt cx="2382576" cy="532612"/>
          </a:xfrm>
        </p:grpSpPr>
        <p:sp>
          <p:nvSpPr>
            <p:cNvPr id="20" name="Snip Single Corner Rectangle 19"/>
            <p:cNvSpPr/>
            <p:nvPr/>
          </p:nvSpPr>
          <p:spPr>
            <a:xfrm flipH="1">
              <a:off x="10313324" y="457200"/>
              <a:ext cx="2382576"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TextBox 22"/>
            <p:cNvSpPr txBox="1"/>
            <p:nvPr/>
          </p:nvSpPr>
          <p:spPr>
            <a:xfrm>
              <a:off x="10551303" y="553955"/>
              <a:ext cx="2029500" cy="369332"/>
            </a:xfrm>
            <a:prstGeom prst="rect">
              <a:avLst/>
            </a:prstGeom>
            <a:noFill/>
          </p:spPr>
          <p:txBody>
            <a:bodyPr wrap="square" rtlCol="0">
              <a:spAutoFit/>
            </a:bodyPr>
            <a:lstStyle/>
            <a:p>
              <a:r>
                <a:rPr lang="en-US" altLang="zh-TW" b="1" dirty="0">
                  <a:solidFill>
                    <a:prstClr val="white"/>
                  </a:solidFill>
                  <a:latin typeface="Calibri"/>
                  <a:ea typeface="微軟正黑體" panose="020B0604030504040204" pitchFamily="34" charset="-120"/>
                </a:rPr>
                <a:t>Online Store</a:t>
              </a:r>
              <a:endParaRPr lang="en-US" b="1" dirty="0">
                <a:solidFill>
                  <a:prstClr val="white"/>
                </a:solidFill>
                <a:latin typeface="Calibri"/>
                <a:ea typeface="微軟正黑體" panose="020B0604030504040204" pitchFamily="34" charset="-120"/>
              </a:endParaRPr>
            </a:p>
          </p:txBody>
        </p:sp>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Tree>
    <p:extLst>
      <p:ext uri="{BB962C8B-B14F-4D97-AF65-F5344CB8AC3E}">
        <p14:creationId xmlns:p14="http://schemas.microsoft.com/office/powerpoint/2010/main" val="18566133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8443" y="-13305"/>
            <a:ext cx="9144000" cy="6858000"/>
          </a:xfrm>
          <a:prstGeom prst="rect">
            <a:avLst/>
          </a:prstGeom>
        </p:spPr>
      </p:pic>
      <p:pic>
        <p:nvPicPr>
          <p:cNvPr id="129" name="Picture 128"/>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115" name="Picture 114"/>
          <p:cNvPicPr>
            <a:picLocks noChangeAspect="1"/>
          </p:cNvPicPr>
          <p:nvPr/>
        </p:nvPicPr>
        <p:blipFill rotWithShape="1">
          <a:blip r:embed="rId6">
            <a:extLst>
              <a:ext uri="{28A0092B-C50C-407E-A947-70E740481C1C}">
                <a14:useLocalDpi xmlns:a14="http://schemas.microsoft.com/office/drawing/2010/main" val="0"/>
              </a:ext>
            </a:extLst>
          </a:blip>
          <a:srcRect l="29229" t="11531" r="10928" b="69646"/>
          <a:stretch/>
        </p:blipFill>
        <p:spPr>
          <a:xfrm>
            <a:off x="5440826" y="534498"/>
            <a:ext cx="1969373" cy="379902"/>
          </a:xfrm>
          <a:prstGeom prst="roundRect">
            <a:avLst/>
          </a:prstGeom>
        </p:spPr>
      </p:pic>
      <p:sp>
        <p:nvSpPr>
          <p:cNvPr id="134" name="TextBox 133"/>
          <p:cNvSpPr txBox="1"/>
          <p:nvPr/>
        </p:nvSpPr>
        <p:spPr>
          <a:xfrm>
            <a:off x="5364975" y="548138"/>
            <a:ext cx="2046253" cy="338554"/>
          </a:xfrm>
          <a:prstGeom prst="rect">
            <a:avLst/>
          </a:prstGeom>
          <a:noFill/>
        </p:spPr>
        <p:txBody>
          <a:bodyPr wrap="square" rtlCol="0">
            <a:spAutoFit/>
          </a:bodyPr>
          <a:lstStyle/>
          <a:p>
            <a:pPr algn="ctr"/>
            <a:r>
              <a:rPr lang="en-US" sz="1600" b="1" dirty="0">
                <a:solidFill>
                  <a:prstClr val="white"/>
                </a:solidFill>
                <a:latin typeface="Calibri"/>
              </a:rPr>
              <a:t>3/F Home Decor</a:t>
            </a:r>
          </a:p>
        </p:txBody>
      </p:sp>
      <p:pic>
        <p:nvPicPr>
          <p:cNvPr id="58" name="Picture 5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18"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19"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6"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7"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grpSp>
        <p:nvGrpSpPr>
          <p:cNvPr id="128" name="Group 127"/>
          <p:cNvGrpSpPr/>
          <p:nvPr/>
        </p:nvGrpSpPr>
        <p:grpSpPr>
          <a:xfrm>
            <a:off x="14815069" y="1791302"/>
            <a:ext cx="1149145" cy="3429000"/>
            <a:chOff x="-2059985" y="2209800"/>
            <a:chExt cx="1149145" cy="3429000"/>
          </a:xfrm>
        </p:grpSpPr>
        <p:sp>
          <p:nvSpPr>
            <p:cNvPr id="65" name="Rectangle 64"/>
            <p:cNvSpPr/>
            <p:nvPr/>
          </p:nvSpPr>
          <p:spPr>
            <a:xfrm>
              <a:off x="-2059985" y="2209800"/>
              <a:ext cx="1086547" cy="3429000"/>
            </a:xfrm>
            <a:prstGeom prst="rect">
              <a:avLst/>
            </a:prstGeom>
            <a:solidFill>
              <a:srgbClr val="FFFFEF"/>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69" name="Group 68"/>
            <p:cNvGrpSpPr/>
            <p:nvPr/>
          </p:nvGrpSpPr>
          <p:grpSpPr>
            <a:xfrm>
              <a:off x="-1498349" y="4826651"/>
              <a:ext cx="538819" cy="278749"/>
              <a:chOff x="-2849444" y="-476357"/>
              <a:chExt cx="538819" cy="278749"/>
            </a:xfrm>
          </p:grpSpPr>
          <p:sp>
            <p:nvSpPr>
              <p:cNvPr id="68" name="Oval 67"/>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7" name="TextBox 66"/>
              <p:cNvSpPr txBox="1"/>
              <p:nvPr/>
            </p:nvSpPr>
            <p:spPr>
              <a:xfrm>
                <a:off x="-2849444" y="-476357"/>
                <a:ext cx="538819" cy="261610"/>
              </a:xfrm>
              <a:prstGeom prst="rect">
                <a:avLst/>
              </a:prstGeom>
              <a:noFill/>
            </p:spPr>
            <p:txBody>
              <a:bodyPr wrap="square" rtlCol="0">
                <a:spAutoFit/>
              </a:bodyPr>
              <a:lstStyle/>
              <a:p>
                <a:r>
                  <a:rPr lang="en-US" sz="1100" dirty="0">
                    <a:solidFill>
                      <a:prstClr val="white"/>
                    </a:solidFill>
                    <a:latin typeface="Calibri"/>
                  </a:rPr>
                  <a:t>B</a:t>
                </a:r>
                <a:r>
                  <a:rPr lang="en-US" altLang="zh-TW" sz="1100" dirty="0">
                    <a:solidFill>
                      <a:prstClr val="white"/>
                    </a:solidFill>
                    <a:latin typeface="Calibri"/>
                    <a:ea typeface="新細明體" panose="02020500000000000000" pitchFamily="18" charset="-120"/>
                  </a:rPr>
                  <a:t>1</a:t>
                </a:r>
                <a:endParaRPr lang="en-US" sz="1100" dirty="0">
                  <a:solidFill>
                    <a:prstClr val="white"/>
                  </a:solidFill>
                  <a:latin typeface="Calibri"/>
                </a:endParaRPr>
              </a:p>
            </p:txBody>
          </p:sp>
        </p:grpSp>
        <p:grpSp>
          <p:nvGrpSpPr>
            <p:cNvPr id="73" name="Group 72"/>
            <p:cNvGrpSpPr/>
            <p:nvPr/>
          </p:nvGrpSpPr>
          <p:grpSpPr>
            <a:xfrm>
              <a:off x="-1853951" y="4828865"/>
              <a:ext cx="538819" cy="278749"/>
              <a:chOff x="-2827532" y="-476357"/>
              <a:chExt cx="538819" cy="278749"/>
            </a:xfrm>
          </p:grpSpPr>
          <p:sp>
            <p:nvSpPr>
              <p:cNvPr id="74" name="Oval 73"/>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5" name="TextBox 74"/>
              <p:cNvSpPr txBox="1"/>
              <p:nvPr/>
            </p:nvSpPr>
            <p:spPr>
              <a:xfrm>
                <a:off x="-2827532" y="-476357"/>
                <a:ext cx="538819" cy="261610"/>
              </a:xfrm>
              <a:prstGeom prst="rect">
                <a:avLst/>
              </a:prstGeom>
              <a:noFill/>
            </p:spPr>
            <p:txBody>
              <a:bodyPr wrap="square" rtlCol="0">
                <a:spAutoFit/>
              </a:bodyPr>
              <a:lstStyle/>
              <a:p>
                <a:r>
                  <a:rPr lang="en-US" sz="1100" dirty="0">
                    <a:solidFill>
                      <a:prstClr val="white"/>
                    </a:solidFill>
                    <a:latin typeface="Calibri"/>
                  </a:rPr>
                  <a:t>G</a:t>
                </a:r>
                <a:endParaRPr lang="en-US" sz="1100" dirty="0">
                  <a:solidFill>
                    <a:prstClr val="white"/>
                  </a:solidFill>
                  <a:latin typeface="Calibri"/>
                </a:endParaRPr>
              </a:p>
            </p:txBody>
          </p:sp>
        </p:grpSp>
        <p:grpSp>
          <p:nvGrpSpPr>
            <p:cNvPr id="76" name="Group 75"/>
            <p:cNvGrpSpPr/>
            <p:nvPr/>
          </p:nvGrpSpPr>
          <p:grpSpPr>
            <a:xfrm>
              <a:off x="-1848886" y="4502271"/>
              <a:ext cx="548268" cy="278749"/>
              <a:chOff x="-2822467" y="-476357"/>
              <a:chExt cx="548268" cy="278749"/>
            </a:xfrm>
          </p:grpSpPr>
          <p:sp>
            <p:nvSpPr>
              <p:cNvPr id="77" name="Oval 76"/>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8" name="TextBox 77"/>
              <p:cNvSpPr txBox="1"/>
              <p:nvPr/>
            </p:nvSpPr>
            <p:spPr>
              <a:xfrm>
                <a:off x="-2813018" y="-476357"/>
                <a:ext cx="538819" cy="261610"/>
              </a:xfrm>
              <a:prstGeom prst="rect">
                <a:avLst/>
              </a:prstGeom>
              <a:noFill/>
            </p:spPr>
            <p:txBody>
              <a:bodyPr wrap="square" rtlCol="0">
                <a:spAutoFit/>
              </a:bodyPr>
              <a:lstStyle/>
              <a:p>
                <a:r>
                  <a:rPr lang="en-US" sz="1100" dirty="0">
                    <a:solidFill>
                      <a:prstClr val="white"/>
                    </a:solidFill>
                    <a:latin typeface="Calibri"/>
                  </a:rPr>
                  <a:t>1</a:t>
                </a:r>
                <a:endParaRPr lang="en-US" sz="1100" dirty="0">
                  <a:solidFill>
                    <a:prstClr val="white"/>
                  </a:solidFill>
                  <a:latin typeface="Calibri"/>
                </a:endParaRPr>
              </a:p>
            </p:txBody>
          </p:sp>
        </p:grpSp>
        <p:grpSp>
          <p:nvGrpSpPr>
            <p:cNvPr id="79" name="Group 78"/>
            <p:cNvGrpSpPr/>
            <p:nvPr/>
          </p:nvGrpSpPr>
          <p:grpSpPr>
            <a:xfrm>
              <a:off x="-1468832" y="4506700"/>
              <a:ext cx="548268" cy="278749"/>
              <a:chOff x="-2822467" y="-476357"/>
              <a:chExt cx="548268" cy="278749"/>
            </a:xfrm>
          </p:grpSpPr>
          <p:sp>
            <p:nvSpPr>
              <p:cNvPr id="80" name="Oval 79"/>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1" name="TextBox 80"/>
              <p:cNvSpPr txBox="1"/>
              <p:nvPr/>
            </p:nvSpPr>
            <p:spPr>
              <a:xfrm>
                <a:off x="-2813018" y="-476357"/>
                <a:ext cx="538819" cy="261610"/>
              </a:xfrm>
              <a:prstGeom prst="rect">
                <a:avLst/>
              </a:prstGeom>
              <a:noFill/>
            </p:spPr>
            <p:txBody>
              <a:bodyPr wrap="square" rtlCol="0">
                <a:spAutoFit/>
              </a:bodyPr>
              <a:lstStyle/>
              <a:p>
                <a:r>
                  <a:rPr lang="en-US" sz="1100" dirty="0">
                    <a:solidFill>
                      <a:prstClr val="white"/>
                    </a:solidFill>
                    <a:latin typeface="Calibri"/>
                  </a:rPr>
                  <a:t>2</a:t>
                </a:r>
                <a:endParaRPr lang="en-US" sz="1100" dirty="0">
                  <a:solidFill>
                    <a:prstClr val="white"/>
                  </a:solidFill>
                  <a:latin typeface="Calibri"/>
                </a:endParaRPr>
              </a:p>
            </p:txBody>
          </p:sp>
        </p:grpSp>
        <p:grpSp>
          <p:nvGrpSpPr>
            <p:cNvPr id="82" name="Group 81"/>
            <p:cNvGrpSpPr/>
            <p:nvPr/>
          </p:nvGrpSpPr>
          <p:grpSpPr>
            <a:xfrm>
              <a:off x="-1844902" y="4183594"/>
              <a:ext cx="548268" cy="278749"/>
              <a:chOff x="-2822467" y="-476357"/>
              <a:chExt cx="548268" cy="278749"/>
            </a:xfrm>
          </p:grpSpPr>
          <p:sp>
            <p:nvSpPr>
              <p:cNvPr id="83" name="Oval 82"/>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4" name="TextBox 83"/>
              <p:cNvSpPr txBox="1"/>
              <p:nvPr/>
            </p:nvSpPr>
            <p:spPr>
              <a:xfrm>
                <a:off x="-2813018" y="-476357"/>
                <a:ext cx="538819" cy="261610"/>
              </a:xfrm>
              <a:prstGeom prst="rect">
                <a:avLst/>
              </a:prstGeom>
              <a:noFill/>
            </p:spPr>
            <p:txBody>
              <a:bodyPr wrap="square" rtlCol="0">
                <a:spAutoFit/>
              </a:bodyPr>
              <a:lstStyle/>
              <a:p>
                <a:r>
                  <a:rPr lang="en-US" altLang="zh-TW" sz="1100" dirty="0">
                    <a:solidFill>
                      <a:srgbClr val="FFFF00"/>
                    </a:solidFill>
                    <a:latin typeface="Calibri"/>
                    <a:ea typeface="新細明體" panose="02020500000000000000" pitchFamily="18" charset="-120"/>
                  </a:rPr>
                  <a:t>3</a:t>
                </a:r>
                <a:endParaRPr lang="en-US" sz="1100" dirty="0">
                  <a:solidFill>
                    <a:srgbClr val="FFFF00"/>
                  </a:solidFill>
                  <a:latin typeface="Calibri"/>
                </a:endParaRPr>
              </a:p>
            </p:txBody>
          </p:sp>
        </p:grpSp>
        <p:grpSp>
          <p:nvGrpSpPr>
            <p:cNvPr id="85" name="Group 84"/>
            <p:cNvGrpSpPr/>
            <p:nvPr/>
          </p:nvGrpSpPr>
          <p:grpSpPr>
            <a:xfrm>
              <a:off x="-1464848" y="4188023"/>
              <a:ext cx="548268" cy="278749"/>
              <a:chOff x="-2822467" y="-476357"/>
              <a:chExt cx="548268" cy="278749"/>
            </a:xfrm>
          </p:grpSpPr>
          <p:sp>
            <p:nvSpPr>
              <p:cNvPr id="86" name="Oval 85"/>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7" name="TextBox 86"/>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4</a:t>
                </a:r>
                <a:endParaRPr lang="en-US" sz="1100" dirty="0">
                  <a:solidFill>
                    <a:prstClr val="white"/>
                  </a:solidFill>
                  <a:latin typeface="Calibri"/>
                </a:endParaRPr>
              </a:p>
            </p:txBody>
          </p:sp>
        </p:grpSp>
        <p:grpSp>
          <p:nvGrpSpPr>
            <p:cNvPr id="88" name="Group 87"/>
            <p:cNvGrpSpPr/>
            <p:nvPr/>
          </p:nvGrpSpPr>
          <p:grpSpPr>
            <a:xfrm>
              <a:off x="-1839162" y="3842075"/>
              <a:ext cx="548268" cy="278749"/>
              <a:chOff x="-2822467" y="-476357"/>
              <a:chExt cx="548268" cy="278749"/>
            </a:xfrm>
          </p:grpSpPr>
          <p:sp>
            <p:nvSpPr>
              <p:cNvPr id="89" name="Oval 88"/>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0" name="TextBox 89"/>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5</a:t>
                </a:r>
                <a:endParaRPr lang="en-US" sz="1100" dirty="0">
                  <a:solidFill>
                    <a:prstClr val="white"/>
                  </a:solidFill>
                  <a:latin typeface="Calibri"/>
                </a:endParaRPr>
              </a:p>
            </p:txBody>
          </p:sp>
        </p:grpSp>
        <p:grpSp>
          <p:nvGrpSpPr>
            <p:cNvPr id="91" name="Group 90"/>
            <p:cNvGrpSpPr/>
            <p:nvPr/>
          </p:nvGrpSpPr>
          <p:grpSpPr>
            <a:xfrm>
              <a:off x="-1459108" y="3846504"/>
              <a:ext cx="548268" cy="278749"/>
              <a:chOff x="-2822467" y="-476357"/>
              <a:chExt cx="548268" cy="278749"/>
            </a:xfrm>
          </p:grpSpPr>
          <p:sp>
            <p:nvSpPr>
              <p:cNvPr id="92" name="Oval 91"/>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3" name="TextBox 92"/>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6</a:t>
                </a:r>
                <a:endParaRPr lang="en-US" sz="1100" dirty="0">
                  <a:solidFill>
                    <a:prstClr val="white"/>
                  </a:solidFill>
                  <a:latin typeface="Calibri"/>
                </a:endParaRPr>
              </a:p>
            </p:txBody>
          </p:sp>
        </p:grpSp>
        <p:grpSp>
          <p:nvGrpSpPr>
            <p:cNvPr id="94" name="Group 93"/>
            <p:cNvGrpSpPr/>
            <p:nvPr/>
          </p:nvGrpSpPr>
          <p:grpSpPr>
            <a:xfrm>
              <a:off x="-1853564" y="3523323"/>
              <a:ext cx="548268" cy="278749"/>
              <a:chOff x="-2822467" y="-476357"/>
              <a:chExt cx="548268" cy="278749"/>
            </a:xfrm>
          </p:grpSpPr>
          <p:sp>
            <p:nvSpPr>
              <p:cNvPr id="95" name="Oval 94"/>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6" name="TextBox 95"/>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7</a:t>
                </a:r>
                <a:endParaRPr lang="en-US" sz="1100" dirty="0">
                  <a:solidFill>
                    <a:prstClr val="white"/>
                  </a:solidFill>
                  <a:latin typeface="Calibri"/>
                </a:endParaRPr>
              </a:p>
            </p:txBody>
          </p:sp>
        </p:grpSp>
        <p:grpSp>
          <p:nvGrpSpPr>
            <p:cNvPr id="97" name="Group 96"/>
            <p:cNvGrpSpPr/>
            <p:nvPr/>
          </p:nvGrpSpPr>
          <p:grpSpPr>
            <a:xfrm>
              <a:off x="-1473510" y="3527752"/>
              <a:ext cx="548268" cy="278749"/>
              <a:chOff x="-2822467" y="-476357"/>
              <a:chExt cx="548268" cy="278749"/>
            </a:xfrm>
          </p:grpSpPr>
          <p:sp>
            <p:nvSpPr>
              <p:cNvPr id="98" name="Oval 97"/>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9" name="TextBox 98"/>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8</a:t>
                </a:r>
                <a:endParaRPr lang="en-US" sz="1100" dirty="0">
                  <a:solidFill>
                    <a:prstClr val="white"/>
                  </a:solidFill>
                  <a:latin typeface="Calibri"/>
                </a:endParaRPr>
              </a:p>
            </p:txBody>
          </p:sp>
        </p:grpSp>
        <p:grpSp>
          <p:nvGrpSpPr>
            <p:cNvPr id="100" name="Group 99"/>
            <p:cNvGrpSpPr/>
            <p:nvPr/>
          </p:nvGrpSpPr>
          <p:grpSpPr>
            <a:xfrm>
              <a:off x="-1847824" y="3181804"/>
              <a:ext cx="548268" cy="278749"/>
              <a:chOff x="-2822467" y="-476357"/>
              <a:chExt cx="548268" cy="278749"/>
            </a:xfrm>
          </p:grpSpPr>
          <p:sp>
            <p:nvSpPr>
              <p:cNvPr id="101" name="Oval 100"/>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2" name="TextBox 101"/>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9</a:t>
                </a:r>
                <a:endParaRPr lang="en-US" sz="1100" dirty="0">
                  <a:solidFill>
                    <a:prstClr val="white"/>
                  </a:solidFill>
                  <a:latin typeface="Calibri"/>
                </a:endParaRPr>
              </a:p>
            </p:txBody>
          </p:sp>
        </p:grpSp>
        <p:grpSp>
          <p:nvGrpSpPr>
            <p:cNvPr id="103" name="Group 102"/>
            <p:cNvGrpSpPr/>
            <p:nvPr/>
          </p:nvGrpSpPr>
          <p:grpSpPr>
            <a:xfrm>
              <a:off x="-1501863" y="3186233"/>
              <a:ext cx="538819" cy="278749"/>
              <a:chOff x="-2856560" y="-476357"/>
              <a:chExt cx="538819" cy="278749"/>
            </a:xfrm>
          </p:grpSpPr>
          <p:sp>
            <p:nvSpPr>
              <p:cNvPr id="104" name="Oval 103"/>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5" name="TextBox 104"/>
              <p:cNvSpPr txBox="1"/>
              <p:nvPr/>
            </p:nvSpPr>
            <p:spPr>
              <a:xfrm>
                <a:off x="-2856560"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10</a:t>
                </a:r>
                <a:endParaRPr lang="en-US" sz="1100" dirty="0">
                  <a:solidFill>
                    <a:prstClr val="white"/>
                  </a:solidFill>
                  <a:latin typeface="Calibri"/>
                </a:endParaRPr>
              </a:p>
            </p:txBody>
          </p:sp>
        </p:grpSp>
        <p:grpSp>
          <p:nvGrpSpPr>
            <p:cNvPr id="106" name="Group 105"/>
            <p:cNvGrpSpPr/>
            <p:nvPr/>
          </p:nvGrpSpPr>
          <p:grpSpPr>
            <a:xfrm>
              <a:off x="-1682488" y="2859313"/>
              <a:ext cx="538819" cy="278749"/>
              <a:chOff x="-2856560" y="-476357"/>
              <a:chExt cx="538819" cy="278749"/>
            </a:xfrm>
          </p:grpSpPr>
          <p:sp>
            <p:nvSpPr>
              <p:cNvPr id="107" name="Oval 106"/>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8" name="TextBox 107"/>
              <p:cNvSpPr txBox="1"/>
              <p:nvPr/>
            </p:nvSpPr>
            <p:spPr>
              <a:xfrm>
                <a:off x="-2856560"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11</a:t>
                </a:r>
                <a:endParaRPr lang="en-US" sz="1100" dirty="0">
                  <a:solidFill>
                    <a:prstClr val="white"/>
                  </a:solidFill>
                  <a:latin typeface="Calibri"/>
                </a:endParaRPr>
              </a:p>
            </p:txBody>
          </p:sp>
        </p:grpSp>
        <p:grpSp>
          <p:nvGrpSpPr>
            <p:cNvPr id="124" name="Group 123"/>
            <p:cNvGrpSpPr/>
            <p:nvPr/>
          </p:nvGrpSpPr>
          <p:grpSpPr>
            <a:xfrm>
              <a:off x="-1859767" y="5165184"/>
              <a:ext cx="274320" cy="274320"/>
              <a:chOff x="-3160219" y="4800600"/>
              <a:chExt cx="274320" cy="274320"/>
            </a:xfrm>
          </p:grpSpPr>
          <p:sp>
            <p:nvSpPr>
              <p:cNvPr id="117" name="Oval 116"/>
              <p:cNvSpPr/>
              <p:nvPr/>
            </p:nvSpPr>
            <p:spPr>
              <a:xfrm>
                <a:off x="-3160219" y="4800600"/>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2" name="Isosceles Triangle 111"/>
              <p:cNvSpPr/>
              <p:nvPr/>
            </p:nvSpPr>
            <p:spPr>
              <a:xfrm rot="16200000">
                <a:off x="-3133652" y="4896459"/>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1" name="Isosceles Triangle 120"/>
              <p:cNvSpPr/>
              <p:nvPr/>
            </p:nvSpPr>
            <p:spPr>
              <a:xfrm rot="5400000">
                <a:off x="-3030412" y="4895088"/>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23" name="Group 122"/>
            <p:cNvGrpSpPr/>
            <p:nvPr/>
          </p:nvGrpSpPr>
          <p:grpSpPr>
            <a:xfrm>
              <a:off x="-1473510" y="5173879"/>
              <a:ext cx="274320" cy="274320"/>
              <a:chOff x="-3027483" y="5262229"/>
              <a:chExt cx="274320" cy="274320"/>
            </a:xfrm>
          </p:grpSpPr>
          <p:sp>
            <p:nvSpPr>
              <p:cNvPr id="119" name="Oval 118"/>
              <p:cNvSpPr/>
              <p:nvPr/>
            </p:nvSpPr>
            <p:spPr>
              <a:xfrm>
                <a:off x="-3027483" y="5262229"/>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0" name="Isosceles Triangle 119"/>
              <p:cNvSpPr/>
              <p:nvPr/>
            </p:nvSpPr>
            <p:spPr>
              <a:xfrm rot="16200000">
                <a:off x="-2904986" y="5362813"/>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2" name="Isosceles Triangle 121"/>
              <p:cNvSpPr/>
              <p:nvPr/>
            </p:nvSpPr>
            <p:spPr>
              <a:xfrm rot="5400000">
                <a:off x="-2991676" y="5365464"/>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pic>
        <p:nvPicPr>
          <p:cNvPr id="24" name="Picture 2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41725" y="528643"/>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3"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sp>
        <p:nvSpPr>
          <p:cNvPr id="109" name="TextBox 108"/>
          <p:cNvSpPr txBox="1"/>
          <p:nvPr/>
        </p:nvSpPr>
        <p:spPr>
          <a:xfrm>
            <a:off x="-1765840" y="341412"/>
            <a:ext cx="763670" cy="307777"/>
          </a:xfrm>
          <a:prstGeom prst="rect">
            <a:avLst/>
          </a:prstGeom>
          <a:noFill/>
        </p:spPr>
        <p:txBody>
          <a:bodyPr wrap="square" rtlCol="0">
            <a:spAutoFit/>
          </a:bodyPr>
          <a:lstStyle/>
          <a:p>
            <a:r>
              <a:rPr lang="en-US" sz="1400" dirty="0">
                <a:solidFill>
                  <a:srgbClr val="ACE545"/>
                </a:solidFill>
                <a:latin typeface="Calibri"/>
              </a:rPr>
              <a:t>G/F</a:t>
            </a:r>
            <a:r>
              <a:rPr lang="en-US" sz="1400" dirty="0">
                <a:solidFill>
                  <a:srgbClr val="ACE545"/>
                </a:solidFill>
                <a:latin typeface="Calibri"/>
              </a:rPr>
              <a:t>↑ </a:t>
            </a:r>
          </a:p>
        </p:txBody>
      </p:sp>
      <p:sp>
        <p:nvSpPr>
          <p:cNvPr id="110" name="TextBox 109"/>
          <p:cNvSpPr txBox="1"/>
          <p:nvPr/>
        </p:nvSpPr>
        <p:spPr>
          <a:xfrm>
            <a:off x="-1840128" y="670123"/>
            <a:ext cx="763670" cy="307777"/>
          </a:xfrm>
          <a:prstGeom prst="rect">
            <a:avLst/>
          </a:prstGeom>
          <a:noFill/>
        </p:spPr>
        <p:txBody>
          <a:bodyPr wrap="square" rtlCol="0">
            <a:spAutoFit/>
          </a:bodyPr>
          <a:lstStyle/>
          <a:p>
            <a:r>
              <a:rPr lang="en-US" sz="1400" dirty="0">
                <a:solidFill>
                  <a:srgbClr val="ACE545"/>
                </a:solidFill>
                <a:latin typeface="Calibri"/>
              </a:rPr>
              <a:t>G/F↓ </a:t>
            </a:r>
          </a:p>
        </p:txBody>
      </p:sp>
      <p:sp>
        <p:nvSpPr>
          <p:cNvPr id="111" name="Rounded Rectangle 110"/>
          <p:cNvSpPr/>
          <p:nvPr/>
        </p:nvSpPr>
        <p:spPr>
          <a:xfrm>
            <a:off x="15019837" y="1990460"/>
            <a:ext cx="657511" cy="328755"/>
          </a:xfrm>
          <a:prstGeom prst="roundRect">
            <a:avLst/>
          </a:prstGeom>
          <a:solidFill>
            <a:srgbClr val="586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3" name="TextBox 112"/>
          <p:cNvSpPr txBox="1"/>
          <p:nvPr/>
        </p:nvSpPr>
        <p:spPr>
          <a:xfrm>
            <a:off x="15045344" y="2006931"/>
            <a:ext cx="720365" cy="307777"/>
          </a:xfrm>
          <a:prstGeom prst="rect">
            <a:avLst/>
          </a:prstGeom>
          <a:noFill/>
        </p:spPr>
        <p:txBody>
          <a:bodyPr wrap="square" rtlCol="0">
            <a:spAutoFit/>
          </a:bodyPr>
          <a:lstStyle/>
          <a:p>
            <a:r>
              <a:rPr lang="en-US" altLang="zh-TW" sz="1400" dirty="0">
                <a:solidFill>
                  <a:srgbClr val="ACE545"/>
                </a:solidFill>
                <a:latin typeface="Calibri"/>
                <a:ea typeface="新細明體" panose="02020500000000000000" pitchFamily="18" charset="-120"/>
              </a:rPr>
              <a:t>2</a:t>
            </a:r>
            <a:r>
              <a:rPr lang="en-US" altLang="zh-TW" sz="1400" dirty="0">
                <a:solidFill>
                  <a:srgbClr val="ACE545"/>
                </a:solidFill>
                <a:latin typeface="Calibri"/>
                <a:ea typeface="新細明體" panose="02020500000000000000" pitchFamily="18" charset="-120"/>
              </a:rPr>
              <a:t>/F</a:t>
            </a:r>
            <a:r>
              <a:rPr lang="zh-TW" altLang="en-US" sz="1400" dirty="0">
                <a:solidFill>
                  <a:srgbClr val="ACE545"/>
                </a:solidFill>
                <a:latin typeface="Calibri"/>
                <a:ea typeface="新細明體" panose="02020500000000000000" pitchFamily="18" charset="-120"/>
              </a:rPr>
              <a:t> </a:t>
            </a:r>
            <a:r>
              <a:rPr lang="en-US" sz="1400" dirty="0">
                <a:solidFill>
                  <a:srgbClr val="ACE545"/>
                </a:solidFill>
                <a:latin typeface="Calibri"/>
              </a:rPr>
              <a:t>↑ </a:t>
            </a:r>
            <a:endParaRPr lang="en-US" sz="1400" dirty="0">
              <a:solidFill>
                <a:srgbClr val="ACE545"/>
              </a:solidFill>
              <a:latin typeface="Calibri"/>
            </a:endParaRPr>
          </a:p>
        </p:txBody>
      </p:sp>
      <p:sp>
        <p:nvSpPr>
          <p:cNvPr id="114" name="TextBox 113"/>
          <p:cNvSpPr txBox="1"/>
          <p:nvPr/>
        </p:nvSpPr>
        <p:spPr>
          <a:xfrm>
            <a:off x="15140796" y="2008011"/>
            <a:ext cx="720366" cy="307777"/>
          </a:xfrm>
          <a:prstGeom prst="rect">
            <a:avLst/>
          </a:prstGeom>
          <a:noFill/>
        </p:spPr>
        <p:txBody>
          <a:bodyPr wrap="square" rtlCol="0">
            <a:spAutoFit/>
          </a:bodyPr>
          <a:lstStyle/>
          <a:p>
            <a:r>
              <a:rPr lang="en-US" sz="1400" dirty="0">
                <a:solidFill>
                  <a:srgbClr val="ACE545"/>
                </a:solidFill>
                <a:latin typeface="Calibri"/>
              </a:rPr>
              <a:t>3/F </a:t>
            </a:r>
            <a:endParaRPr lang="en-US" sz="1400" dirty="0">
              <a:solidFill>
                <a:srgbClr val="ACE545"/>
              </a:solidFill>
              <a:latin typeface="Calibri"/>
            </a:endParaRPr>
          </a:p>
        </p:txBody>
      </p:sp>
      <p:pic>
        <p:nvPicPr>
          <p:cNvPr id="116" name="Picture 115"/>
          <p:cNvPicPr>
            <a:picLocks noChangeAspect="1"/>
          </p:cNvPicPr>
          <p:nvPr/>
        </p:nvPicPr>
        <p:blipFill rotWithShape="1">
          <a:blip r:embed="rId34">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18" name="Rounded Rectangle 117"/>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5" name="TextBox 124"/>
          <p:cNvSpPr txBox="1"/>
          <p:nvPr/>
        </p:nvSpPr>
        <p:spPr>
          <a:xfrm>
            <a:off x="9743127" y="1988267"/>
            <a:ext cx="720365" cy="307777"/>
          </a:xfrm>
          <a:prstGeom prst="rect">
            <a:avLst/>
          </a:prstGeom>
          <a:noFill/>
        </p:spPr>
        <p:txBody>
          <a:bodyPr wrap="square" rtlCol="0">
            <a:spAutoFit/>
          </a:bodyPr>
          <a:lstStyle/>
          <a:p>
            <a:r>
              <a:rPr lang="en-US" sz="1400" dirty="0">
                <a:solidFill>
                  <a:prstClr val="black"/>
                </a:solidFill>
                <a:latin typeface="Calibri"/>
              </a:rPr>
              <a:t>2/F↑ </a:t>
            </a:r>
            <a:endParaRPr lang="en-US" sz="1400" dirty="0">
              <a:solidFill>
                <a:prstClr val="black"/>
              </a:solidFill>
              <a:latin typeface="Calibri"/>
            </a:endParaRPr>
          </a:p>
        </p:txBody>
      </p:sp>
      <p:sp>
        <p:nvSpPr>
          <p:cNvPr id="126" name="TextBox 125"/>
          <p:cNvSpPr txBox="1"/>
          <p:nvPr/>
        </p:nvSpPr>
        <p:spPr>
          <a:xfrm>
            <a:off x="9839901" y="1990726"/>
            <a:ext cx="720366" cy="307777"/>
          </a:xfrm>
          <a:prstGeom prst="rect">
            <a:avLst/>
          </a:prstGeom>
          <a:noFill/>
        </p:spPr>
        <p:txBody>
          <a:bodyPr wrap="square" rtlCol="0">
            <a:spAutoFit/>
          </a:bodyPr>
          <a:lstStyle/>
          <a:p>
            <a:r>
              <a:rPr lang="en-US" sz="1400" dirty="0">
                <a:solidFill>
                  <a:prstClr val="black"/>
                </a:solidFill>
                <a:latin typeface="Calibri"/>
              </a:rPr>
              <a:t>3/F </a:t>
            </a:r>
            <a:endParaRPr lang="en-US" sz="1400" dirty="0">
              <a:solidFill>
                <a:prstClr val="black"/>
              </a:solidFill>
              <a:latin typeface="Calibri"/>
            </a:endParaRPr>
          </a:p>
        </p:txBody>
      </p:sp>
      <p:pic>
        <p:nvPicPr>
          <p:cNvPr id="127" name="Picture 126"/>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31" name="Picture 13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32" name="Picture 13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36" name="Picture 135"/>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37" name="TextBox 136"/>
          <p:cNvSpPr txBox="1"/>
          <p:nvPr/>
        </p:nvSpPr>
        <p:spPr>
          <a:xfrm>
            <a:off x="9695009" y="3899148"/>
            <a:ext cx="538819" cy="261610"/>
          </a:xfrm>
          <a:prstGeom prst="rect">
            <a:avLst/>
          </a:prstGeom>
          <a:noFill/>
        </p:spPr>
        <p:txBody>
          <a:bodyPr wrap="square" rtlCol="0">
            <a:spAutoFit/>
          </a:bodyPr>
          <a:lstStyle/>
          <a:p>
            <a:r>
              <a:rPr lang="en-US" sz="1100" dirty="0">
                <a:solidFill>
                  <a:prstClr val="black"/>
                </a:solidFill>
                <a:latin typeface="Calibri"/>
              </a:rPr>
              <a:t>B1</a:t>
            </a:r>
            <a:endParaRPr lang="en-US" sz="1100" dirty="0">
              <a:solidFill>
                <a:prstClr val="black"/>
              </a:solidFill>
              <a:latin typeface="Calibri"/>
            </a:endParaRPr>
          </a:p>
        </p:txBody>
      </p:sp>
      <p:sp>
        <p:nvSpPr>
          <p:cNvPr id="138" name="TextBox 137"/>
          <p:cNvSpPr txBox="1"/>
          <p:nvPr/>
        </p:nvSpPr>
        <p:spPr>
          <a:xfrm>
            <a:off x="10068363" y="3901557"/>
            <a:ext cx="538819" cy="261610"/>
          </a:xfrm>
          <a:prstGeom prst="rect">
            <a:avLst/>
          </a:prstGeom>
          <a:noFill/>
        </p:spPr>
        <p:txBody>
          <a:bodyPr wrap="square" rtlCol="0">
            <a:spAutoFit/>
          </a:bodyPr>
          <a:lstStyle/>
          <a:p>
            <a:r>
              <a:rPr lang="en-US" sz="1100" dirty="0">
                <a:solidFill>
                  <a:prstClr val="black"/>
                </a:solidFill>
                <a:latin typeface="Calibri"/>
              </a:rPr>
              <a:t>G</a:t>
            </a:r>
            <a:endParaRPr lang="en-US" sz="1100" dirty="0">
              <a:solidFill>
                <a:prstClr val="black"/>
              </a:solidFill>
              <a:latin typeface="Calibri"/>
            </a:endParaRPr>
          </a:p>
        </p:txBody>
      </p:sp>
      <p:pic>
        <p:nvPicPr>
          <p:cNvPr id="139" name="Picture 138"/>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40" name="Picture 139"/>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41" name="Picture 14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42" name="Picture 14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43" name="Picture 14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44" name="Picture 143"/>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45" name="TextBox 144"/>
          <p:cNvSpPr txBox="1"/>
          <p:nvPr/>
        </p:nvSpPr>
        <p:spPr>
          <a:xfrm>
            <a:off x="9736915" y="3680074"/>
            <a:ext cx="538819" cy="261610"/>
          </a:xfrm>
          <a:prstGeom prst="rect">
            <a:avLst/>
          </a:prstGeom>
          <a:noFill/>
        </p:spPr>
        <p:txBody>
          <a:bodyPr wrap="square" rtlCol="0">
            <a:spAutoFit/>
          </a:bodyPr>
          <a:lstStyle/>
          <a:p>
            <a:r>
              <a:rPr lang="en-US" sz="1100" dirty="0">
                <a:solidFill>
                  <a:prstClr val="black"/>
                </a:solidFill>
                <a:latin typeface="Calibri"/>
              </a:rPr>
              <a:t>1</a:t>
            </a:r>
            <a:endParaRPr lang="en-US" sz="1100" dirty="0">
              <a:solidFill>
                <a:prstClr val="black"/>
              </a:solidFill>
              <a:latin typeface="Calibri"/>
            </a:endParaRPr>
          </a:p>
        </p:txBody>
      </p:sp>
      <p:sp>
        <p:nvSpPr>
          <p:cNvPr id="146" name="TextBox 145"/>
          <p:cNvSpPr txBox="1"/>
          <p:nvPr/>
        </p:nvSpPr>
        <p:spPr>
          <a:xfrm>
            <a:off x="10076725" y="36777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2</a:t>
            </a:r>
            <a:endParaRPr lang="en-US" sz="1100" dirty="0">
              <a:solidFill>
                <a:prstClr val="black"/>
              </a:solidFill>
              <a:latin typeface="Calibri"/>
            </a:endParaRPr>
          </a:p>
        </p:txBody>
      </p:sp>
      <p:sp>
        <p:nvSpPr>
          <p:cNvPr id="147" name="TextBox 146"/>
          <p:cNvSpPr txBox="1"/>
          <p:nvPr/>
        </p:nvSpPr>
        <p:spPr>
          <a:xfrm>
            <a:off x="9731780" y="3451474"/>
            <a:ext cx="538819" cy="261610"/>
          </a:xfrm>
          <a:prstGeom prst="rect">
            <a:avLst/>
          </a:prstGeom>
          <a:noFill/>
        </p:spPr>
        <p:txBody>
          <a:bodyPr wrap="square" rtlCol="0">
            <a:spAutoFit/>
          </a:bodyPr>
          <a:lstStyle/>
          <a:p>
            <a:r>
              <a:rPr lang="en-US" altLang="zh-TW" sz="1100" dirty="0">
                <a:solidFill>
                  <a:srgbClr val="FFFF00"/>
                </a:solidFill>
                <a:latin typeface="Calibri"/>
                <a:ea typeface="新細明體" panose="02020500000000000000" pitchFamily="18" charset="-120"/>
              </a:rPr>
              <a:t>3</a:t>
            </a:r>
            <a:endParaRPr lang="en-US" sz="1100" dirty="0">
              <a:solidFill>
                <a:srgbClr val="FFFF00"/>
              </a:solidFill>
              <a:latin typeface="Calibri"/>
            </a:endParaRPr>
          </a:p>
        </p:txBody>
      </p:sp>
      <p:sp>
        <p:nvSpPr>
          <p:cNvPr id="148" name="TextBox 147"/>
          <p:cNvSpPr txBox="1"/>
          <p:nvPr/>
        </p:nvSpPr>
        <p:spPr>
          <a:xfrm>
            <a:off x="10071590" y="34491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4</a:t>
            </a:r>
            <a:endParaRPr lang="en-US" sz="1100" dirty="0">
              <a:solidFill>
                <a:prstClr val="black"/>
              </a:solidFill>
              <a:latin typeface="Calibri"/>
            </a:endParaRPr>
          </a:p>
        </p:txBody>
      </p:sp>
      <p:sp>
        <p:nvSpPr>
          <p:cNvPr id="149" name="TextBox 148"/>
          <p:cNvSpPr txBox="1"/>
          <p:nvPr/>
        </p:nvSpPr>
        <p:spPr>
          <a:xfrm>
            <a:off x="9739115" y="3222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5</a:t>
            </a:r>
            <a:endParaRPr lang="en-US" sz="1100" dirty="0">
              <a:solidFill>
                <a:prstClr val="black"/>
              </a:solidFill>
              <a:latin typeface="Calibri"/>
            </a:endParaRPr>
          </a:p>
        </p:txBody>
      </p:sp>
      <p:sp>
        <p:nvSpPr>
          <p:cNvPr id="150" name="TextBox 149"/>
          <p:cNvSpPr txBox="1"/>
          <p:nvPr/>
        </p:nvSpPr>
        <p:spPr>
          <a:xfrm>
            <a:off x="10078925" y="32205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6</a:t>
            </a:r>
            <a:endParaRPr lang="en-US" sz="1100" dirty="0">
              <a:solidFill>
                <a:prstClr val="black"/>
              </a:solidFill>
              <a:latin typeface="Calibri"/>
            </a:endParaRPr>
          </a:p>
        </p:txBody>
      </p:sp>
      <p:pic>
        <p:nvPicPr>
          <p:cNvPr id="151" name="Picture 15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52" name="Picture 15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53" name="Picture 15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54" name="TextBox 153"/>
          <p:cNvSpPr txBox="1"/>
          <p:nvPr/>
        </p:nvSpPr>
        <p:spPr>
          <a:xfrm>
            <a:off x="9732784" y="2989511"/>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7</a:t>
            </a:r>
            <a:endParaRPr lang="en-US" sz="1100" dirty="0">
              <a:solidFill>
                <a:prstClr val="black"/>
              </a:solidFill>
              <a:latin typeface="Calibri"/>
            </a:endParaRPr>
          </a:p>
        </p:txBody>
      </p:sp>
      <p:sp>
        <p:nvSpPr>
          <p:cNvPr id="155" name="TextBox 154"/>
          <p:cNvSpPr txBox="1"/>
          <p:nvPr/>
        </p:nvSpPr>
        <p:spPr>
          <a:xfrm>
            <a:off x="10072594" y="2987157"/>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8</a:t>
            </a:r>
            <a:endParaRPr lang="en-US" sz="1100" dirty="0">
              <a:solidFill>
                <a:prstClr val="black"/>
              </a:solidFill>
              <a:latin typeface="Calibri"/>
            </a:endParaRPr>
          </a:p>
        </p:txBody>
      </p:sp>
      <p:sp>
        <p:nvSpPr>
          <p:cNvPr id="156" name="TextBox 155"/>
          <p:cNvSpPr txBox="1"/>
          <p:nvPr/>
        </p:nvSpPr>
        <p:spPr>
          <a:xfrm>
            <a:off x="9738908" y="2725638"/>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9</a:t>
            </a:r>
            <a:endParaRPr lang="en-US" sz="1100" dirty="0">
              <a:solidFill>
                <a:prstClr val="black"/>
              </a:solidFill>
              <a:latin typeface="Calibri"/>
            </a:endParaRPr>
          </a:p>
        </p:txBody>
      </p:sp>
      <p:sp>
        <p:nvSpPr>
          <p:cNvPr id="157" name="TextBox 156"/>
          <p:cNvSpPr txBox="1"/>
          <p:nvPr/>
        </p:nvSpPr>
        <p:spPr>
          <a:xfrm>
            <a:off x="10040561" y="272248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10</a:t>
            </a:r>
            <a:endParaRPr lang="en-US" sz="1100" dirty="0">
              <a:solidFill>
                <a:prstClr val="black"/>
              </a:solidFill>
              <a:latin typeface="Calibri"/>
            </a:endParaRPr>
          </a:p>
        </p:txBody>
      </p:sp>
      <p:sp>
        <p:nvSpPr>
          <p:cNvPr id="158" name="TextBox 157"/>
          <p:cNvSpPr txBox="1"/>
          <p:nvPr/>
        </p:nvSpPr>
        <p:spPr>
          <a:xfrm>
            <a:off x="9877075" y="2460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11</a:t>
            </a:r>
            <a:endParaRPr lang="en-US" sz="1100" dirty="0">
              <a:solidFill>
                <a:prstClr val="black"/>
              </a:solidFill>
              <a:latin typeface="Calibri"/>
            </a:endParaRPr>
          </a:p>
        </p:txBody>
      </p:sp>
      <p:grpSp>
        <p:nvGrpSpPr>
          <p:cNvPr id="159" name="Group 158"/>
          <p:cNvGrpSpPr/>
          <p:nvPr/>
        </p:nvGrpSpPr>
        <p:grpSpPr>
          <a:xfrm>
            <a:off x="9738908" y="4237302"/>
            <a:ext cx="232389" cy="220362"/>
            <a:chOff x="12789125" y="4767955"/>
            <a:chExt cx="232389" cy="220362"/>
          </a:xfrm>
        </p:grpSpPr>
        <p:pic>
          <p:nvPicPr>
            <p:cNvPr id="160" name="Picture 159"/>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61" name="Isosceles Triangle 160"/>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2" name="Isosceles Triangle 161"/>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63" name="Group 162"/>
          <p:cNvGrpSpPr/>
          <p:nvPr/>
        </p:nvGrpSpPr>
        <p:grpSpPr>
          <a:xfrm>
            <a:off x="10084892" y="4234150"/>
            <a:ext cx="232389" cy="220362"/>
            <a:chOff x="13239585" y="4761947"/>
            <a:chExt cx="232389" cy="220362"/>
          </a:xfrm>
        </p:grpSpPr>
        <p:pic>
          <p:nvPicPr>
            <p:cNvPr id="164" name="Picture 163"/>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165" name="Isosceles Triangle 164"/>
            <p:cNvSpPr/>
            <p:nvPr/>
          </p:nvSpPr>
          <p:spPr>
            <a:xfrm rot="16200000">
              <a:off x="13347558" y="482774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6" name="Isosceles Triangle 165"/>
            <p:cNvSpPr/>
            <p:nvPr/>
          </p:nvSpPr>
          <p:spPr>
            <a:xfrm rot="5400000">
              <a:off x="13274279" y="482998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202900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1000"/>
                                  </p:stCondLst>
                                  <p:childTnLst>
                                    <p:set>
                                      <p:cBhvr>
                                        <p:cTn id="15" dur="1" fill="hold">
                                          <p:stCondLst>
                                            <p:cond delay="0"/>
                                          </p:stCondLst>
                                        </p:cTn>
                                        <p:tgtEl>
                                          <p:spTgt spid="113"/>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14"/>
                                        </p:tgtEl>
                                        <p:attrNameLst>
                                          <p:attrName>style.visibility</p:attrName>
                                        </p:attrNameLst>
                                      </p:cBhvr>
                                      <p:to>
                                        <p:strVal val="visible"/>
                                      </p:to>
                                    </p:set>
                                    <p:animEffect transition="in" filter="fade">
                                      <p:cBhvr>
                                        <p:cTn id="18" dur="1250"/>
                                        <p:tgtEl>
                                          <p:spTgt spid="114"/>
                                        </p:tgtEl>
                                      </p:cBhvr>
                                    </p:animEffect>
                                  </p:childTnLst>
                                </p:cTn>
                              </p:par>
                              <p:par>
                                <p:cTn id="19" presetID="1" presetClass="exit" presetSubtype="0" fill="hold" grpId="0" nodeType="withEffect">
                                  <p:stCondLst>
                                    <p:cond delay="1000"/>
                                  </p:stCondLst>
                                  <p:childTnLst>
                                    <p:set>
                                      <p:cBhvr>
                                        <p:cTn id="20" dur="1" fill="hold">
                                          <p:stCondLst>
                                            <p:cond delay="0"/>
                                          </p:stCondLst>
                                        </p:cTn>
                                        <p:tgtEl>
                                          <p:spTgt spid="125"/>
                                        </p:tgtEl>
                                        <p:attrNameLst>
                                          <p:attrName>style.visibility</p:attrName>
                                        </p:attrNameLst>
                                      </p:cBhvr>
                                      <p:to>
                                        <p:strVal val="hidden"/>
                                      </p:to>
                                    </p:set>
                                  </p:childTnLst>
                                </p:cTn>
                              </p:par>
                              <p:par>
                                <p:cTn id="21" presetID="10" presetClass="entr" presetSubtype="0" fill="hold" grpId="0" nodeType="withEffect">
                                  <p:stCondLst>
                                    <p:cond delay="1000"/>
                                  </p:stCondLst>
                                  <p:childTnLst>
                                    <p:set>
                                      <p:cBhvr>
                                        <p:cTn id="22" dur="1" fill="hold">
                                          <p:stCondLst>
                                            <p:cond delay="0"/>
                                          </p:stCondLst>
                                        </p:cTn>
                                        <p:tgtEl>
                                          <p:spTgt spid="126"/>
                                        </p:tgtEl>
                                        <p:attrNameLst>
                                          <p:attrName>style.visibility</p:attrName>
                                        </p:attrNameLst>
                                      </p:cBhvr>
                                      <p:to>
                                        <p:strVal val="visible"/>
                                      </p:to>
                                    </p:set>
                                    <p:animEffect transition="in" filter="fade">
                                      <p:cBhvr>
                                        <p:cTn id="23" dur="1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13" grpId="0"/>
      <p:bldP spid="114" grpId="0"/>
      <p:bldP spid="125" grpId="0"/>
      <p:bldP spid="1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23965"/>
          <a:stretch/>
        </p:blipFill>
        <p:spPr>
          <a:xfrm>
            <a:off x="1588" y="-76200"/>
            <a:ext cx="12188825" cy="6934200"/>
          </a:xfrm>
          <a:prstGeom prst="rect">
            <a:avLst/>
          </a:prstGeom>
        </p:spPr>
      </p:pic>
      <p:sp>
        <p:nvSpPr>
          <p:cNvPr id="19" name="Rectangle 18"/>
          <p:cNvSpPr/>
          <p:nvPr/>
        </p:nvSpPr>
        <p:spPr>
          <a:xfrm>
            <a:off x="1589" y="-484539"/>
            <a:ext cx="12228141" cy="816446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11" name="Rectangle 10"/>
          <p:cNvSpPr/>
          <p:nvPr/>
        </p:nvSpPr>
        <p:spPr>
          <a:xfrm>
            <a:off x="1095679" y="5493957"/>
            <a:ext cx="10039958" cy="1323183"/>
          </a:xfrm>
          <a:prstGeom prst="rect">
            <a:avLst/>
          </a:prstGeom>
        </p:spPr>
        <p:txBody>
          <a:bodyPr wrap="square">
            <a:spAutoFit/>
          </a:bodyPr>
          <a:lstStyle/>
          <a:p>
            <a:pPr algn="ctr" defTabSz="1197062">
              <a:tabLst>
                <a:tab pos="7776028" algn="l"/>
              </a:tabLst>
              <a:defRPr/>
            </a:pPr>
            <a:r>
              <a:rPr lang="en-US" altLang="zh-TW" sz="3999" b="1" cap="all" spc="-150" dirty="0">
                <a:solidFill>
                  <a:srgbClr val="F2F2F2"/>
                </a:solidFill>
                <a:latin typeface="Calibri"/>
                <a:ea typeface="微軟正黑體" panose="020B0604030504040204" pitchFamily="34" charset="-120"/>
              </a:rPr>
              <a:t>Over 100 orders and $300,000 sales </a:t>
            </a:r>
            <a:r>
              <a:rPr lang="zh-TW" altLang="en-US" sz="3999" b="1" cap="all" spc="-150" dirty="0">
                <a:solidFill>
                  <a:srgbClr val="F2F2F2"/>
                </a:solidFill>
                <a:latin typeface="Calibri"/>
                <a:ea typeface="微軟正黑體" panose="020B0604030504040204" pitchFamily="34" charset="-120"/>
              </a:rPr>
              <a:t> </a:t>
            </a:r>
            <a:r>
              <a:rPr lang="en-US" altLang="zh-TW" sz="3999" b="1" cap="all" spc="-150" dirty="0">
                <a:solidFill>
                  <a:srgbClr val="F2F2F2"/>
                </a:solidFill>
                <a:latin typeface="Calibri"/>
                <a:ea typeface="微軟正黑體" panose="020B0604030504040204" pitchFamily="34" charset="-120"/>
              </a:rPr>
              <a:t>revenue</a:t>
            </a:r>
          </a:p>
          <a:p>
            <a:pPr algn="ctr" defTabSz="1197062">
              <a:tabLst>
                <a:tab pos="7776028" algn="l"/>
              </a:tabLst>
              <a:defRPr/>
            </a:pPr>
            <a:r>
              <a:rPr lang="en-US" altLang="zh-TW" sz="3999" b="1" cap="all" spc="-150" dirty="0">
                <a:solidFill>
                  <a:srgbClr val="F2F2F2"/>
                </a:solidFill>
                <a:latin typeface="Calibri"/>
                <a:ea typeface="微軟正黑體" panose="020B0604030504040204" pitchFamily="34" charset="-120"/>
              </a:rPr>
              <a:t>in 4 hours</a:t>
            </a:r>
            <a:endParaRPr lang="en-US" sz="3999" b="1" cap="all" spc="-150" dirty="0">
              <a:solidFill>
                <a:srgbClr val="F2F2F2"/>
              </a:solidFill>
              <a:latin typeface="Calibri"/>
              <a:ea typeface="微軟正黑體" panose="020B0604030504040204" pitchFamily="34" charset="-120"/>
            </a:endParaRPr>
          </a:p>
        </p:txBody>
      </p:sp>
      <p:grpSp>
        <p:nvGrpSpPr>
          <p:cNvPr id="15" name="Group 14"/>
          <p:cNvGrpSpPr/>
          <p:nvPr/>
        </p:nvGrpSpPr>
        <p:grpSpPr>
          <a:xfrm>
            <a:off x="364588" y="2434133"/>
            <a:ext cx="11455987" cy="2951230"/>
            <a:chOff x="362999" y="2434133"/>
            <a:chExt cx="11455987" cy="295123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610" y="2440863"/>
              <a:ext cx="2208376" cy="2944500"/>
            </a:xfrm>
            <a:prstGeom prst="rect">
              <a:avLst/>
            </a:prstGeom>
            <a:ln>
              <a:solidFill>
                <a:schemeClr val="bg1"/>
              </a:solidFill>
            </a:ln>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999" y="2440863"/>
              <a:ext cx="2208376" cy="2944500"/>
            </a:xfrm>
            <a:prstGeom prst="rect">
              <a:avLst/>
            </a:prstGeom>
            <a:ln>
              <a:solidFill>
                <a:schemeClr val="bg1"/>
              </a:solidFill>
            </a:ln>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4430" y="2438072"/>
              <a:ext cx="2210468" cy="2947290"/>
            </a:xfrm>
            <a:prstGeom prst="rect">
              <a:avLst/>
            </a:prstGeom>
            <a:ln>
              <a:solidFill>
                <a:schemeClr val="bg1"/>
              </a:solidFill>
            </a:ln>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7021" y="2434133"/>
              <a:ext cx="2213422" cy="2951230"/>
            </a:xfrm>
            <a:prstGeom prst="rect">
              <a:avLst/>
            </a:prstGeom>
            <a:ln>
              <a:solidFill>
                <a:schemeClr val="bg1"/>
              </a:solidFill>
            </a:ln>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8249" y="2440863"/>
              <a:ext cx="2208375" cy="2944500"/>
            </a:xfrm>
            <a:prstGeom prst="rect">
              <a:avLst/>
            </a:prstGeom>
            <a:ln>
              <a:solidFill>
                <a:schemeClr val="bg1"/>
              </a:solidFill>
            </a:ln>
          </p:spPr>
        </p:pic>
      </p:grpSp>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l="7608" t="20826" r="4915" b="4194"/>
          <a:stretch/>
        </p:blipFill>
        <p:spPr>
          <a:xfrm>
            <a:off x="10145808" y="1004925"/>
            <a:ext cx="1349717" cy="1156900"/>
          </a:xfrm>
          <a:prstGeom prst="rect">
            <a:avLst/>
          </a:prstGeom>
        </p:spPr>
      </p:pic>
      <p:sp>
        <p:nvSpPr>
          <p:cNvPr id="14" name="TextBox 13"/>
          <p:cNvSpPr txBox="1"/>
          <p:nvPr/>
        </p:nvSpPr>
        <p:spPr>
          <a:xfrm>
            <a:off x="-114069" y="248834"/>
            <a:ext cx="10820400" cy="954107"/>
          </a:xfrm>
          <a:prstGeom prst="rect">
            <a:avLst/>
          </a:prstGeom>
          <a:noFill/>
        </p:spPr>
        <p:txBody>
          <a:bodyPr wrap="square" rtlCol="0">
            <a:spAutoFit/>
          </a:bodyPr>
          <a:lstStyle/>
          <a:p>
            <a:pPr algn="ctr"/>
            <a:r>
              <a:rPr lang="en-US" altLang="zh-TW" sz="2800" b="1" dirty="0">
                <a:solidFill>
                  <a:prstClr val="white"/>
                </a:solidFill>
                <a:latin typeface="Calibri"/>
                <a:ea typeface="微軟正黑體" panose="020B0604030504040204" pitchFamily="34" charset="-120"/>
              </a:rPr>
              <a:t>“Market Hong Kong VIP Shopping Day”</a:t>
            </a:r>
            <a:endParaRPr lang="en-US" altLang="zh-TW" sz="2800" b="1" dirty="0">
              <a:solidFill>
                <a:prstClr val="white"/>
              </a:solidFill>
              <a:latin typeface="Calibri"/>
              <a:ea typeface="微軟正黑體" panose="020B0604030504040204" pitchFamily="34" charset="-120"/>
            </a:endParaRPr>
          </a:p>
          <a:p>
            <a:pPr algn="ctr"/>
            <a:r>
              <a:rPr lang="en-US" altLang="zh-TW" sz="2800" b="1" dirty="0">
                <a:solidFill>
                  <a:prstClr val="white"/>
                </a:solidFill>
                <a:latin typeface="Calibri"/>
                <a:ea typeface="微軟正黑體" panose="020B0604030504040204" pitchFamily="34" charset="-120"/>
              </a:rPr>
              <a:t>Unprecedentedly</a:t>
            </a:r>
            <a:r>
              <a:rPr lang="zh-TW" altLang="en-US" sz="2800" b="1" dirty="0">
                <a:solidFill>
                  <a:prstClr val="white"/>
                </a:solidFill>
                <a:latin typeface="Calibri"/>
                <a:ea typeface="微軟正黑體" panose="020B0604030504040204" pitchFamily="34" charset="-120"/>
              </a:rPr>
              <a:t> </a:t>
            </a:r>
            <a:r>
              <a:rPr lang="en-US" altLang="zh-TW" sz="2800" b="1" dirty="0">
                <a:solidFill>
                  <a:prstClr val="white"/>
                </a:solidFill>
                <a:latin typeface="Calibri"/>
                <a:ea typeface="微軟正黑體" panose="020B0604030504040204" pitchFamily="34" charset="-120"/>
              </a:rPr>
              <a:t>reserving</a:t>
            </a:r>
            <a:r>
              <a:rPr lang="zh-TW" altLang="en-US" sz="2800" b="1" dirty="0">
                <a:solidFill>
                  <a:prstClr val="white"/>
                </a:solidFill>
                <a:latin typeface="Calibri"/>
                <a:ea typeface="微軟正黑體" panose="020B0604030504040204" pitchFamily="34" charset="-120"/>
              </a:rPr>
              <a:t> </a:t>
            </a:r>
            <a:r>
              <a:rPr lang="en-US" altLang="zh-TW" sz="2800" b="1" dirty="0">
                <a:solidFill>
                  <a:prstClr val="white"/>
                </a:solidFill>
                <a:latin typeface="Calibri"/>
                <a:ea typeface="微軟正黑體" panose="020B0604030504040204" pitchFamily="34" charset="-120"/>
              </a:rPr>
              <a:t>the</a:t>
            </a:r>
            <a:r>
              <a:rPr lang="zh-TW" altLang="en-US" sz="2800" b="1" dirty="0">
                <a:solidFill>
                  <a:prstClr val="white"/>
                </a:solidFill>
                <a:latin typeface="Calibri"/>
                <a:ea typeface="微軟正黑體" panose="020B0604030504040204" pitchFamily="34" charset="-120"/>
              </a:rPr>
              <a:t> </a:t>
            </a:r>
            <a:r>
              <a:rPr lang="en-US" altLang="zh-TW" sz="2800" b="1" dirty="0">
                <a:solidFill>
                  <a:prstClr val="white"/>
                </a:solidFill>
                <a:latin typeface="Calibri"/>
                <a:ea typeface="微軟正黑體" panose="020B0604030504040204" pitchFamily="34" charset="-120"/>
              </a:rPr>
              <a:t>whole</a:t>
            </a:r>
            <a:r>
              <a:rPr lang="zh-TW" altLang="en-US" sz="2800" b="1" dirty="0">
                <a:solidFill>
                  <a:prstClr val="white"/>
                </a:solidFill>
                <a:latin typeface="Calibri"/>
                <a:ea typeface="微軟正黑體" panose="020B0604030504040204" pitchFamily="34" charset="-120"/>
              </a:rPr>
              <a:t> </a:t>
            </a:r>
            <a:r>
              <a:rPr lang="en-US" altLang="zh-TW" sz="2800" b="1" dirty="0">
                <a:solidFill>
                  <a:prstClr val="white"/>
                </a:solidFill>
                <a:latin typeface="Calibri"/>
                <a:ea typeface="微軟正黑體" panose="020B0604030504040204" pitchFamily="34" charset="-120"/>
              </a:rPr>
              <a:t>shop</a:t>
            </a:r>
            <a:r>
              <a:rPr lang="zh-TW" altLang="en-US" sz="2800" b="1" dirty="0">
                <a:solidFill>
                  <a:prstClr val="white"/>
                </a:solidFill>
                <a:latin typeface="Calibri"/>
                <a:ea typeface="微軟正黑體" panose="020B0604030504040204" pitchFamily="34" charset="-120"/>
              </a:rPr>
              <a:t> </a:t>
            </a:r>
            <a:r>
              <a:rPr lang="en-US" altLang="zh-TW" sz="2800" b="1" dirty="0">
                <a:solidFill>
                  <a:prstClr val="white"/>
                </a:solidFill>
                <a:latin typeface="Calibri"/>
                <a:ea typeface="微軟正黑體" panose="020B0604030504040204" pitchFamily="34" charset="-120"/>
              </a:rPr>
              <a:t>for</a:t>
            </a:r>
            <a:r>
              <a:rPr lang="zh-TW" altLang="en-US" sz="2800" b="1" dirty="0">
                <a:solidFill>
                  <a:prstClr val="white"/>
                </a:solidFill>
                <a:latin typeface="Calibri"/>
                <a:ea typeface="微軟正黑體" panose="020B0604030504040204" pitchFamily="34" charset="-120"/>
              </a:rPr>
              <a:t> </a:t>
            </a:r>
            <a:r>
              <a:rPr lang="en-US" altLang="zh-TW" sz="2800" b="1" dirty="0">
                <a:solidFill>
                  <a:prstClr val="white"/>
                </a:solidFill>
                <a:latin typeface="Calibri"/>
                <a:ea typeface="微軟正黑體" panose="020B0604030504040204" pitchFamily="34" charset="-120"/>
              </a:rPr>
              <a:t>MHK</a:t>
            </a:r>
            <a:r>
              <a:rPr lang="zh-TW" altLang="en-US" sz="2800" b="1" dirty="0">
                <a:solidFill>
                  <a:prstClr val="white"/>
                </a:solidFill>
                <a:latin typeface="Calibri"/>
                <a:ea typeface="微軟正黑體" panose="020B0604030504040204" pitchFamily="34" charset="-120"/>
              </a:rPr>
              <a:t> </a:t>
            </a:r>
            <a:r>
              <a:rPr lang="en-US" altLang="zh-TW" sz="2800" b="1" dirty="0">
                <a:solidFill>
                  <a:prstClr val="white"/>
                </a:solidFill>
                <a:latin typeface="Calibri"/>
                <a:ea typeface="微軟正黑體" panose="020B0604030504040204" pitchFamily="34" charset="-120"/>
              </a:rPr>
              <a:t>members</a:t>
            </a:r>
            <a:endParaRPr lang="zh-TW" altLang="en-US" sz="2800" b="1" dirty="0">
              <a:solidFill>
                <a:prstClr val="white"/>
              </a:solidFill>
              <a:latin typeface="Calibri"/>
              <a:ea typeface="微軟正黑體" panose="020B0604030504040204" pitchFamily="34" charset="-120"/>
            </a:endParaRPr>
          </a:p>
        </p:txBody>
      </p:sp>
    </p:spTree>
    <p:extLst>
      <p:ext uri="{BB962C8B-B14F-4D97-AF65-F5344CB8AC3E}">
        <p14:creationId xmlns:p14="http://schemas.microsoft.com/office/powerpoint/2010/main" val="284121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anim calcmode="lin" valueType="num">
                                      <p:cBhvr>
                                        <p:cTn id="12" dur="750" fill="hold"/>
                                        <p:tgtEl>
                                          <p:spTgt spid="11"/>
                                        </p:tgtEl>
                                        <p:attrNameLst>
                                          <p:attrName>ppt_x</p:attrName>
                                        </p:attrNameLst>
                                      </p:cBhvr>
                                      <p:tavLst>
                                        <p:tav tm="0">
                                          <p:val>
                                            <p:strVal val="#ppt_x"/>
                                          </p:val>
                                        </p:tav>
                                        <p:tav tm="100000">
                                          <p:val>
                                            <p:strVal val="#ppt_x"/>
                                          </p:val>
                                        </p:tav>
                                      </p:tavLst>
                                    </p:anim>
                                    <p:anim calcmode="lin" valueType="num">
                                      <p:cBhvr>
                                        <p:cTn id="13" dur="75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750"/>
                                        <p:tgtEl>
                                          <p:spTgt spid="14"/>
                                        </p:tgtEl>
                                      </p:cBhvr>
                                    </p:animEffect>
                                    <p:anim calcmode="lin" valueType="num">
                                      <p:cBhvr>
                                        <p:cTn id="17" dur="750" fill="hold"/>
                                        <p:tgtEl>
                                          <p:spTgt spid="14"/>
                                        </p:tgtEl>
                                        <p:attrNameLst>
                                          <p:attrName>ppt_x</p:attrName>
                                        </p:attrNameLst>
                                      </p:cBhvr>
                                      <p:tavLst>
                                        <p:tav tm="0">
                                          <p:val>
                                            <p:strVal val="#ppt_x"/>
                                          </p:val>
                                        </p:tav>
                                        <p:tav tm="100000">
                                          <p:val>
                                            <p:strVal val="#ppt_x"/>
                                          </p:val>
                                        </p:tav>
                                      </p:tavLst>
                                    </p:anim>
                                    <p:anim calcmode="lin" valueType="num">
                                      <p:cBhvr>
                                        <p:cTn id="18"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176" y="0"/>
            <a:ext cx="12188825" cy="6934200"/>
            <a:chOff x="-77788" y="0"/>
            <a:chExt cx="12188825" cy="693420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671" b="8322"/>
            <a:stretch/>
          </p:blipFill>
          <p:spPr>
            <a:xfrm>
              <a:off x="-77788" y="0"/>
              <a:ext cx="12188825" cy="6934200"/>
            </a:xfrm>
            <a:prstGeom prst="rect">
              <a:avLst/>
            </a:prstGeom>
          </p:spPr>
        </p:pic>
        <p:sp>
          <p:nvSpPr>
            <p:cNvPr id="5" name="Rectangle 4"/>
            <p:cNvSpPr/>
            <p:nvPr/>
          </p:nvSpPr>
          <p:spPr>
            <a:xfrm rot="962099">
              <a:off x="1657631" y="2687407"/>
              <a:ext cx="789452" cy="538516"/>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p:nvSpPr>
          <p:spPr>
            <a:xfrm>
              <a:off x="6519117" y="3186958"/>
              <a:ext cx="789452" cy="275044"/>
            </a:xfrm>
            <a:prstGeom prst="rect">
              <a:avLst/>
            </a:prstGeom>
            <a:solidFill>
              <a:srgbClr val="2A2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ectangle 6"/>
            <p:cNvSpPr/>
            <p:nvPr/>
          </p:nvSpPr>
          <p:spPr>
            <a:xfrm>
              <a:off x="8337367" y="3186958"/>
              <a:ext cx="789452" cy="137522"/>
            </a:xfrm>
            <a:prstGeom prst="rect">
              <a:avLst/>
            </a:prstGeom>
            <a:solidFill>
              <a:srgbClr val="2A2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p:cNvSpPr/>
            <p:nvPr/>
          </p:nvSpPr>
          <p:spPr>
            <a:xfrm>
              <a:off x="11123611" y="2971801"/>
              <a:ext cx="987425" cy="215158"/>
            </a:xfrm>
            <a:prstGeom prst="rect">
              <a:avLst/>
            </a:prstGeom>
            <a:solidFill>
              <a:srgbClr val="2A2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3" name="Rectangle 2"/>
          <p:cNvSpPr/>
          <p:nvPr/>
        </p:nvSpPr>
        <p:spPr>
          <a:xfrm>
            <a:off x="1589" y="-484539"/>
            <a:ext cx="12228141" cy="816446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19" name="Rectangle 18"/>
          <p:cNvSpPr/>
          <p:nvPr/>
        </p:nvSpPr>
        <p:spPr>
          <a:xfrm>
            <a:off x="1600200" y="1600201"/>
            <a:ext cx="8991600" cy="35814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12" y="370274"/>
            <a:ext cx="2940811" cy="671126"/>
          </a:xfrm>
          <a:prstGeom prst="rect">
            <a:avLst/>
          </a:prstGeom>
        </p:spPr>
      </p:pic>
      <p:sp>
        <p:nvSpPr>
          <p:cNvPr id="42" name="TextBox 41"/>
          <p:cNvSpPr txBox="1"/>
          <p:nvPr/>
        </p:nvSpPr>
        <p:spPr>
          <a:xfrm>
            <a:off x="228601" y="416875"/>
            <a:ext cx="2013527" cy="369332"/>
          </a:xfrm>
          <a:prstGeom prst="rect">
            <a:avLst/>
          </a:prstGeom>
          <a:noFill/>
        </p:spPr>
        <p:txBody>
          <a:bodyPr wrap="square" rtlCol="0">
            <a:spAutoFit/>
          </a:bodyPr>
          <a:lstStyle/>
          <a:p>
            <a:pPr algn="ctr"/>
            <a:r>
              <a:rPr lang="en-US" b="1" dirty="0">
                <a:solidFill>
                  <a:prstClr val="white"/>
                </a:solidFill>
                <a:latin typeface="Calibri"/>
                <a:ea typeface="微軟正黑體" panose="020B0604030504040204" pitchFamily="34" charset="-120"/>
              </a:rPr>
              <a:t>3/F Home </a:t>
            </a:r>
            <a:r>
              <a:rPr lang="en-US" b="1" dirty="0">
                <a:solidFill>
                  <a:prstClr val="white"/>
                </a:solidFill>
                <a:latin typeface="Calibri"/>
                <a:ea typeface="微軟正黑體" panose="020B0604030504040204" pitchFamily="34" charset="-120"/>
              </a:rPr>
              <a:t>Decor</a:t>
            </a:r>
            <a:endParaRPr lang="en-US" b="1" dirty="0">
              <a:solidFill>
                <a:prstClr val="white"/>
              </a:solidFill>
              <a:latin typeface="Calibri"/>
              <a:ea typeface="微軟正黑體" panose="020B0604030504040204" pitchFamily="34" charset="-120"/>
            </a:endParaRPr>
          </a:p>
        </p:txBody>
      </p:sp>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l="7608" t="20826" r="4915" b="4194"/>
          <a:stretch/>
        </p:blipFill>
        <p:spPr>
          <a:xfrm>
            <a:off x="3889409" y="2010400"/>
            <a:ext cx="1349717" cy="1156900"/>
          </a:xfrm>
          <a:prstGeom prst="rect">
            <a:avLst/>
          </a:prstGeom>
        </p:spPr>
      </p:pic>
      <p:pic>
        <p:nvPicPr>
          <p:cNvPr id="43" name="Picture 42"/>
          <p:cNvPicPr>
            <a:picLocks noChangeAspect="1"/>
          </p:cNvPicPr>
          <p:nvPr/>
        </p:nvPicPr>
        <p:blipFill rotWithShape="1">
          <a:blip r:embed="rId5" cstate="print">
            <a:extLst>
              <a:ext uri="{28A0092B-C50C-407E-A947-70E740481C1C}">
                <a14:useLocalDpi xmlns:a14="http://schemas.microsoft.com/office/drawing/2010/main" val="0"/>
              </a:ext>
            </a:extLst>
          </a:blip>
          <a:srcRect t="20541" b="27377"/>
          <a:stretch/>
        </p:blipFill>
        <p:spPr>
          <a:xfrm>
            <a:off x="5081055" y="3625953"/>
            <a:ext cx="1727831" cy="899886"/>
          </a:xfrm>
          <a:prstGeom prst="rect">
            <a:avLst/>
          </a:prstGeom>
        </p:spPr>
      </p:pic>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6200" y="3823406"/>
            <a:ext cx="1731108" cy="692443"/>
          </a:xfrm>
          <a:prstGeom prst="rect">
            <a:avLst/>
          </a:prstGeom>
        </p:spPr>
      </p:pic>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5600" y="3625953"/>
            <a:ext cx="1047107" cy="1047107"/>
          </a:xfrm>
          <a:prstGeom prst="rect">
            <a:avLst/>
          </a:prstGeom>
        </p:spPr>
      </p:pic>
      <p:pic>
        <p:nvPicPr>
          <p:cNvPr id="24" name="Picture 23"/>
          <p:cNvPicPr>
            <a:picLocks noChangeAspect="1"/>
          </p:cNvPicPr>
          <p:nvPr/>
        </p:nvPicPr>
        <p:blipFill rotWithShape="1">
          <a:blip r:embed="rId8" cstate="print">
            <a:extLst>
              <a:ext uri="{28A0092B-C50C-407E-A947-70E740481C1C}">
                <a14:useLocalDpi xmlns:a14="http://schemas.microsoft.com/office/drawing/2010/main" val="0"/>
              </a:ext>
            </a:extLst>
          </a:blip>
          <a:srcRect l="3740" t="15368" r="4575" b="14827"/>
          <a:stretch/>
        </p:blipFill>
        <p:spPr>
          <a:xfrm>
            <a:off x="6065838" y="2424224"/>
            <a:ext cx="2633547" cy="536463"/>
          </a:xfrm>
          <a:prstGeom prst="rect">
            <a:avLst/>
          </a:prstGeom>
        </p:spPr>
      </p:pic>
    </p:spTree>
    <p:extLst>
      <p:ext uri="{BB962C8B-B14F-4D97-AF65-F5344CB8AC3E}">
        <p14:creationId xmlns:p14="http://schemas.microsoft.com/office/powerpoint/2010/main" val="130191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750"/>
                                        <p:tgtEl>
                                          <p:spTgt spid="37"/>
                                        </p:tgtEl>
                                      </p:cBhvr>
                                    </p:animEffect>
                                    <p:anim calcmode="lin" valueType="num">
                                      <p:cBhvr>
                                        <p:cTn id="8" dur="750" fill="hold"/>
                                        <p:tgtEl>
                                          <p:spTgt spid="37"/>
                                        </p:tgtEl>
                                        <p:attrNameLst>
                                          <p:attrName>ppt_x</p:attrName>
                                        </p:attrNameLst>
                                      </p:cBhvr>
                                      <p:tavLst>
                                        <p:tav tm="0">
                                          <p:val>
                                            <p:strVal val="#ppt_x"/>
                                          </p:val>
                                        </p:tav>
                                        <p:tav tm="100000">
                                          <p:val>
                                            <p:strVal val="#ppt_x"/>
                                          </p:val>
                                        </p:tav>
                                      </p:tavLst>
                                    </p:anim>
                                    <p:anim calcmode="lin" valueType="num">
                                      <p:cBhvr>
                                        <p:cTn id="9" dur="75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anim calcmode="lin" valueType="num">
                                      <p:cBhvr>
                                        <p:cTn id="14" dur="500" fill="hold"/>
                                        <p:tgtEl>
                                          <p:spTgt spid="24"/>
                                        </p:tgtEl>
                                        <p:attrNameLst>
                                          <p:attrName>ppt_x</p:attrName>
                                        </p:attrNameLst>
                                      </p:cBhvr>
                                      <p:tavLst>
                                        <p:tav tm="0">
                                          <p:val>
                                            <p:strVal val="#ppt_x"/>
                                          </p:val>
                                        </p:tav>
                                        <p:tav tm="100000">
                                          <p:val>
                                            <p:strVal val="#ppt_x"/>
                                          </p:val>
                                        </p:tav>
                                      </p:tavLst>
                                    </p:anim>
                                    <p:anim calcmode="lin" valueType="num">
                                      <p:cBhvr>
                                        <p:cTn id="15" dur="500" fill="hold"/>
                                        <p:tgtEl>
                                          <p:spTgt spid="24"/>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42"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anim calcmode="lin" valueType="num">
                                      <p:cBhvr>
                                        <p:cTn id="20" dur="500" fill="hold"/>
                                        <p:tgtEl>
                                          <p:spTgt spid="45"/>
                                        </p:tgtEl>
                                        <p:attrNameLst>
                                          <p:attrName>ppt_x</p:attrName>
                                        </p:attrNameLst>
                                      </p:cBhvr>
                                      <p:tavLst>
                                        <p:tav tm="0">
                                          <p:val>
                                            <p:strVal val="#ppt_x"/>
                                          </p:val>
                                        </p:tav>
                                        <p:tav tm="100000">
                                          <p:val>
                                            <p:strVal val="#ppt_x"/>
                                          </p:val>
                                        </p:tav>
                                      </p:tavLst>
                                    </p:anim>
                                    <p:anim calcmode="lin" valueType="num">
                                      <p:cBhvr>
                                        <p:cTn id="21" dur="500" fill="hold"/>
                                        <p:tgtEl>
                                          <p:spTgt spid="45"/>
                                        </p:tgtEl>
                                        <p:attrNameLst>
                                          <p:attrName>ppt_y</p:attrName>
                                        </p:attrNameLst>
                                      </p:cBhvr>
                                      <p:tavLst>
                                        <p:tav tm="0">
                                          <p:val>
                                            <p:strVal val="#ppt_y+.1"/>
                                          </p:val>
                                        </p:tav>
                                        <p:tav tm="100000">
                                          <p:val>
                                            <p:strVal val="#ppt_y"/>
                                          </p:val>
                                        </p:tav>
                                      </p:tavLst>
                                    </p:anim>
                                  </p:childTnLst>
                                </p:cTn>
                              </p:par>
                            </p:childTnLst>
                          </p:cTn>
                        </p:par>
                        <p:par>
                          <p:cTn id="22" fill="hold">
                            <p:stCondLst>
                              <p:cond delay="1750"/>
                            </p:stCondLst>
                            <p:childTnLst>
                              <p:par>
                                <p:cTn id="23" presetID="42"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anim calcmode="lin" valueType="num">
                                      <p:cBhvr>
                                        <p:cTn id="26" dur="500" fill="hold"/>
                                        <p:tgtEl>
                                          <p:spTgt spid="43"/>
                                        </p:tgtEl>
                                        <p:attrNameLst>
                                          <p:attrName>ppt_x</p:attrName>
                                        </p:attrNameLst>
                                      </p:cBhvr>
                                      <p:tavLst>
                                        <p:tav tm="0">
                                          <p:val>
                                            <p:strVal val="#ppt_x"/>
                                          </p:val>
                                        </p:tav>
                                        <p:tav tm="100000">
                                          <p:val>
                                            <p:strVal val="#ppt_x"/>
                                          </p:val>
                                        </p:tav>
                                      </p:tavLst>
                                    </p:anim>
                                    <p:anim calcmode="lin" valueType="num">
                                      <p:cBhvr>
                                        <p:cTn id="27" dur="500" fill="hold"/>
                                        <p:tgtEl>
                                          <p:spTgt spid="43"/>
                                        </p:tgtEl>
                                        <p:attrNameLst>
                                          <p:attrName>ppt_y</p:attrName>
                                        </p:attrNameLst>
                                      </p:cBhvr>
                                      <p:tavLst>
                                        <p:tav tm="0">
                                          <p:val>
                                            <p:strVal val="#ppt_y+.1"/>
                                          </p:val>
                                        </p:tav>
                                        <p:tav tm="100000">
                                          <p:val>
                                            <p:strVal val="#ppt_y"/>
                                          </p:val>
                                        </p:tav>
                                      </p:tavLst>
                                    </p:anim>
                                  </p:childTnLst>
                                </p:cTn>
                              </p:par>
                            </p:childTnLst>
                          </p:cTn>
                        </p:par>
                        <p:par>
                          <p:cTn id="28" fill="hold">
                            <p:stCondLst>
                              <p:cond delay="2250"/>
                            </p:stCondLst>
                            <p:childTnLst>
                              <p:par>
                                <p:cTn id="29" presetID="42"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anim calcmode="lin" valueType="num">
                                      <p:cBhvr>
                                        <p:cTn id="32" dur="500" fill="hold"/>
                                        <p:tgtEl>
                                          <p:spTgt spid="44"/>
                                        </p:tgtEl>
                                        <p:attrNameLst>
                                          <p:attrName>ppt_x</p:attrName>
                                        </p:attrNameLst>
                                      </p:cBhvr>
                                      <p:tavLst>
                                        <p:tav tm="0">
                                          <p:val>
                                            <p:strVal val="#ppt_x"/>
                                          </p:val>
                                        </p:tav>
                                        <p:tav tm="100000">
                                          <p:val>
                                            <p:strVal val="#ppt_x"/>
                                          </p:val>
                                        </p:tav>
                                      </p:tavLst>
                                    </p:anim>
                                    <p:anim calcmode="lin" valueType="num">
                                      <p:cBhvr>
                                        <p:cTn id="33"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20432" y="599340"/>
            <a:ext cx="11123611" cy="6258661"/>
            <a:chOff x="0" y="0"/>
            <a:chExt cx="12188825"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5" name="Rectangle 4"/>
            <p:cNvSpPr/>
            <p:nvPr/>
          </p:nvSpPr>
          <p:spPr>
            <a:xfrm>
              <a:off x="531812" y="152400"/>
              <a:ext cx="62484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p:cNvSpPr/>
            <p:nvPr/>
          </p:nvSpPr>
          <p:spPr>
            <a:xfrm>
              <a:off x="8304212" y="469900"/>
              <a:ext cx="2438400" cy="780585"/>
            </a:xfrm>
            <a:prstGeom prst="rect">
              <a:avLst/>
            </a:prstGeom>
            <a:solidFill>
              <a:srgbClr val="B2B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p:cNvSpPr/>
            <p:nvPr/>
          </p:nvSpPr>
          <p:spPr>
            <a:xfrm>
              <a:off x="9752012" y="609600"/>
              <a:ext cx="1676400" cy="685800"/>
            </a:xfrm>
            <a:prstGeom prst="rect">
              <a:avLst/>
            </a:prstGeom>
            <a:solidFill>
              <a:srgbClr val="B2B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Rectangle 9"/>
            <p:cNvSpPr/>
            <p:nvPr/>
          </p:nvSpPr>
          <p:spPr>
            <a:xfrm>
              <a:off x="9509124" y="577385"/>
              <a:ext cx="1676400" cy="685800"/>
            </a:xfrm>
            <a:prstGeom prst="rect">
              <a:avLst/>
            </a:prstGeom>
            <a:solidFill>
              <a:srgbClr val="B2B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3" name="Rectangle 12"/>
          <p:cNvSpPr/>
          <p:nvPr/>
        </p:nvSpPr>
        <p:spPr>
          <a:xfrm>
            <a:off x="-92245" y="-38100"/>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19" name="TextBox 18"/>
          <p:cNvSpPr txBox="1"/>
          <p:nvPr/>
        </p:nvSpPr>
        <p:spPr>
          <a:xfrm>
            <a:off x="8682907" y="990600"/>
            <a:ext cx="2594693" cy="707886"/>
          </a:xfrm>
          <a:prstGeom prst="rect">
            <a:avLst/>
          </a:prstGeom>
          <a:noFill/>
        </p:spPr>
        <p:txBody>
          <a:bodyPr wrap="square" rtlCol="0">
            <a:spAutoFit/>
          </a:bodyPr>
          <a:lstStyle/>
          <a:p>
            <a:r>
              <a:rPr lang="en-US" altLang="zh-TW" sz="2000" b="1" dirty="0">
                <a:solidFill>
                  <a:prstClr val="white"/>
                </a:solidFill>
                <a:latin typeface="Calibri"/>
                <a:ea typeface="微軟正黑體" panose="020B0604030504040204" pitchFamily="34" charset="-120"/>
              </a:rPr>
              <a:t>Nice! It has over 10,000 products</a:t>
            </a:r>
            <a:endParaRPr lang="en-US" sz="2000" b="1" dirty="0">
              <a:solidFill>
                <a:prstClr val="white"/>
              </a:solidFill>
              <a:latin typeface="Calibri"/>
              <a:ea typeface="微軟正黑體" panose="020B0604030504040204" pitchFamily="34" charset="-120"/>
            </a:endParaRPr>
          </a:p>
        </p:txBody>
      </p:sp>
      <p:grpSp>
        <p:nvGrpSpPr>
          <p:cNvPr id="24" name="Group 23"/>
          <p:cNvGrpSpPr/>
          <p:nvPr/>
        </p:nvGrpSpPr>
        <p:grpSpPr>
          <a:xfrm>
            <a:off x="703306" y="604211"/>
            <a:ext cx="1308344" cy="1490753"/>
            <a:chOff x="459088" y="118928"/>
            <a:chExt cx="1752600" cy="1996947"/>
          </a:xfrm>
        </p:grpSpPr>
        <p:sp>
          <p:nvSpPr>
            <p:cNvPr id="21" name="Rectangle 20"/>
            <p:cNvSpPr/>
            <p:nvPr/>
          </p:nvSpPr>
          <p:spPr>
            <a:xfrm>
              <a:off x="459088" y="118928"/>
              <a:ext cx="1752600" cy="1996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1070" t="7333" r="11254" b="6044"/>
            <a:stretch/>
          </p:blipFill>
          <p:spPr>
            <a:xfrm>
              <a:off x="489542" y="198725"/>
              <a:ext cx="1684304" cy="1878353"/>
            </a:xfrm>
            <a:prstGeom prst="rect">
              <a:avLst/>
            </a:prstGeom>
          </p:spPr>
        </p:pic>
      </p:grpSp>
      <p:sp>
        <p:nvSpPr>
          <p:cNvPr id="22" name="Rectangle 21"/>
          <p:cNvSpPr/>
          <p:nvPr/>
        </p:nvSpPr>
        <p:spPr>
          <a:xfrm>
            <a:off x="-84308" y="2339598"/>
            <a:ext cx="9313369" cy="3091508"/>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Rectangle 24"/>
          <p:cNvSpPr/>
          <p:nvPr/>
        </p:nvSpPr>
        <p:spPr>
          <a:xfrm>
            <a:off x="332615" y="2514600"/>
            <a:ext cx="8515447" cy="2862322"/>
          </a:xfrm>
          <a:prstGeom prst="rect">
            <a:avLst/>
          </a:prstGeom>
        </p:spPr>
        <p:txBody>
          <a:bodyPr wrap="square">
            <a:spAutoFit/>
          </a:bodyPr>
          <a:lstStyle/>
          <a:p>
            <a:r>
              <a:rPr lang="en-US" altLang="zh-TW" dirty="0" err="1">
                <a:solidFill>
                  <a:prstClr val="white"/>
                </a:solidFill>
                <a:latin typeface="Calibri"/>
                <a:ea typeface="微軟正黑體" panose="020B0604030504040204" pitchFamily="34" charset="-120"/>
              </a:rPr>
              <a:t>FingerShopping</a:t>
            </a:r>
            <a:r>
              <a:rPr lang="en-US" altLang="zh-TW" dirty="0">
                <a:solidFill>
                  <a:prstClr val="white"/>
                </a:solidFill>
                <a:latin typeface="Calibri"/>
                <a:ea typeface="微軟正黑體" panose="020B0604030504040204" pitchFamily="34" charset="-120"/>
              </a:rPr>
              <a:t> is a famous online store which not only </a:t>
            </a:r>
            <a:r>
              <a:rPr lang="en-US" altLang="zh-TW" dirty="0">
                <a:solidFill>
                  <a:prstClr val="white"/>
                </a:solidFill>
                <a:latin typeface="Calibri"/>
                <a:ea typeface="微軟正黑體" panose="020B0604030504040204" pitchFamily="34" charset="-120"/>
              </a:rPr>
              <a:t>includes </a:t>
            </a:r>
            <a:r>
              <a:rPr lang="en-US" altLang="zh-TW" dirty="0">
                <a:solidFill>
                  <a:prstClr val="white"/>
                </a:solidFill>
                <a:latin typeface="Calibri"/>
                <a:ea typeface="微軟正黑體" panose="020B0604030504040204" pitchFamily="34" charset="-120"/>
              </a:rPr>
              <a:t>well-known brands, but also designer brands, social enterprises and specialty stores;  some merchants only operate exclusive online stores or sell exclusive products at </a:t>
            </a:r>
            <a:r>
              <a:rPr lang="en-US" altLang="zh-TW" dirty="0" err="1">
                <a:solidFill>
                  <a:prstClr val="white"/>
                </a:solidFill>
                <a:latin typeface="Calibri"/>
                <a:ea typeface="微軟正黑體" panose="020B0604030504040204" pitchFamily="34" charset="-120"/>
              </a:rPr>
              <a:t>FingerShopping</a:t>
            </a:r>
            <a:r>
              <a:rPr lang="en-US" altLang="zh-TW" dirty="0">
                <a:solidFill>
                  <a:prstClr val="white"/>
                </a:solidFill>
                <a:latin typeface="Calibri"/>
                <a:ea typeface="微軟正黑體" panose="020B0604030504040204" pitchFamily="34" charset="-120"/>
              </a:rPr>
              <a:t>, which must be genuine goods!</a:t>
            </a:r>
          </a:p>
          <a:p>
            <a:endParaRPr lang="zh-TW" altLang="en-US" dirty="0">
              <a:solidFill>
                <a:prstClr val="white"/>
              </a:solidFill>
              <a:latin typeface="Calibri"/>
              <a:ea typeface="微軟正黑體" panose="020B0604030504040204" pitchFamily="34" charset="-120"/>
            </a:endParaRPr>
          </a:p>
          <a:p>
            <a:r>
              <a:rPr lang="en-US" altLang="zh-TW" dirty="0">
                <a:solidFill>
                  <a:prstClr val="white"/>
                </a:solidFill>
                <a:latin typeface="Calibri"/>
                <a:ea typeface="微軟正黑體" panose="020B0604030504040204" pitchFamily="34" charset="-120"/>
              </a:rPr>
              <a:t>Shopping at </a:t>
            </a:r>
            <a:r>
              <a:rPr lang="en-US" altLang="zh-TW" dirty="0" err="1">
                <a:solidFill>
                  <a:prstClr val="white"/>
                </a:solidFill>
                <a:latin typeface="Calibri"/>
                <a:ea typeface="微軟正黑體" panose="020B0604030504040204" pitchFamily="34" charset="-120"/>
              </a:rPr>
              <a:t>Fingershopping</a:t>
            </a:r>
            <a:r>
              <a:rPr lang="en-US" altLang="zh-TW" dirty="0">
                <a:solidFill>
                  <a:prstClr val="white"/>
                </a:solidFill>
                <a:latin typeface="Calibri"/>
                <a:ea typeface="微軟正黑體" panose="020B0604030504040204" pitchFamily="34" charset="-120"/>
              </a:rPr>
              <a:t>, even if the products come from different online stores, we will collect one delivery for you. In addition to home delivery services (Hong Kong and some Mainland China regions), more than 300 OK convenience stores in the territory will be available for pick-up at the store for over $200, and will pick up the goods at any time in the selected day. </a:t>
            </a:r>
            <a:endParaRPr lang="zh-TW" altLang="en-US" dirty="0">
              <a:solidFill>
                <a:prstClr val="white"/>
              </a:solidFill>
              <a:latin typeface="Calibri"/>
              <a:ea typeface="微軟正黑體" panose="020B0604030504040204" pitchFamily="34" charset="-120"/>
            </a:endParaRPr>
          </a:p>
        </p:txBody>
      </p:sp>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grpSp>
        <p:nvGrpSpPr>
          <p:cNvPr id="26" name="Group 25"/>
          <p:cNvGrpSpPr/>
          <p:nvPr/>
        </p:nvGrpSpPr>
        <p:grpSpPr>
          <a:xfrm>
            <a:off x="9982200" y="177380"/>
            <a:ext cx="2382576" cy="532612"/>
            <a:chOff x="10313324" y="457200"/>
            <a:chExt cx="2382576" cy="532612"/>
          </a:xfrm>
        </p:grpSpPr>
        <p:sp>
          <p:nvSpPr>
            <p:cNvPr id="27" name="Snip Single Corner Rectangle 26"/>
            <p:cNvSpPr/>
            <p:nvPr/>
          </p:nvSpPr>
          <p:spPr>
            <a:xfrm flipH="1">
              <a:off x="10313324" y="457200"/>
              <a:ext cx="2382576"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TextBox 27"/>
            <p:cNvSpPr txBox="1"/>
            <p:nvPr/>
          </p:nvSpPr>
          <p:spPr>
            <a:xfrm>
              <a:off x="10551303" y="553955"/>
              <a:ext cx="2029500" cy="369332"/>
            </a:xfrm>
            <a:prstGeom prst="rect">
              <a:avLst/>
            </a:prstGeom>
            <a:noFill/>
          </p:spPr>
          <p:txBody>
            <a:bodyPr wrap="square" rtlCol="0">
              <a:spAutoFit/>
            </a:bodyPr>
            <a:lstStyle/>
            <a:p>
              <a:r>
                <a:rPr lang="en-US" altLang="zh-TW" b="1" dirty="0">
                  <a:solidFill>
                    <a:prstClr val="white"/>
                  </a:solidFill>
                  <a:latin typeface="Calibri"/>
                  <a:ea typeface="微軟正黑體" panose="020B0604030504040204" pitchFamily="34" charset="-120"/>
                </a:rPr>
                <a:t>Online Store</a:t>
              </a:r>
              <a:endParaRPr lang="en-US" b="1" dirty="0">
                <a:solidFill>
                  <a:prstClr val="white"/>
                </a:solidFill>
                <a:latin typeface="Calibri"/>
                <a:ea typeface="微軟正黑體" panose="020B0604030504040204" pitchFamily="34" charset="-120"/>
              </a:endParaRP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Tree>
    <p:extLst>
      <p:ext uri="{BB962C8B-B14F-4D97-AF65-F5344CB8AC3E}">
        <p14:creationId xmlns:p14="http://schemas.microsoft.com/office/powerpoint/2010/main" val="19595886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 y="1"/>
            <a:ext cx="12188825" cy="6857999"/>
          </a:xfrm>
          <a:prstGeom prst="rect">
            <a:avLst/>
          </a:prstGeom>
        </p:spPr>
      </p:pic>
      <p:sp>
        <p:nvSpPr>
          <p:cNvPr id="5" name="Rectangle 4"/>
          <p:cNvSpPr/>
          <p:nvPr/>
        </p:nvSpPr>
        <p:spPr>
          <a:xfrm>
            <a:off x="-92245" y="-38100"/>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8" name="Group 7"/>
          <p:cNvGrpSpPr/>
          <p:nvPr/>
        </p:nvGrpSpPr>
        <p:grpSpPr>
          <a:xfrm>
            <a:off x="762000" y="609102"/>
            <a:ext cx="3352800" cy="991596"/>
            <a:chOff x="371724" y="679450"/>
            <a:chExt cx="3886200" cy="1149350"/>
          </a:xfrm>
        </p:grpSpPr>
        <p:sp>
          <p:nvSpPr>
            <p:cNvPr id="7" name="Rectangle 6"/>
            <p:cNvSpPr/>
            <p:nvPr/>
          </p:nvSpPr>
          <p:spPr>
            <a:xfrm>
              <a:off x="371724" y="679450"/>
              <a:ext cx="3886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412" y="685800"/>
              <a:ext cx="3878512" cy="1143000"/>
            </a:xfrm>
            <a:prstGeom prst="rect">
              <a:avLst/>
            </a:prstGeom>
          </p:spPr>
        </p:pic>
      </p:grpSp>
      <p:grpSp>
        <p:nvGrpSpPr>
          <p:cNvPr id="9" name="Group 8"/>
          <p:cNvGrpSpPr/>
          <p:nvPr/>
        </p:nvGrpSpPr>
        <p:grpSpPr>
          <a:xfrm>
            <a:off x="9982201" y="177380"/>
            <a:ext cx="2283489" cy="532612"/>
            <a:chOff x="10313324" y="457200"/>
            <a:chExt cx="2283489" cy="532612"/>
          </a:xfrm>
        </p:grpSpPr>
        <p:sp>
          <p:nvSpPr>
            <p:cNvPr id="10" name="Snip Single Corner Rectangle 9"/>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TextBox 10"/>
            <p:cNvSpPr txBox="1"/>
            <p:nvPr/>
          </p:nvSpPr>
          <p:spPr>
            <a:xfrm>
              <a:off x="10567313" y="492673"/>
              <a:ext cx="2029500" cy="461665"/>
            </a:xfrm>
            <a:prstGeom prst="rect">
              <a:avLst/>
            </a:prstGeom>
            <a:noFill/>
          </p:spPr>
          <p:txBody>
            <a:bodyPr wrap="square" rtlCol="0">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實體商店</a:t>
              </a:r>
              <a:endParaRPr lang="en-US" sz="2400" b="1" dirty="0">
                <a:solidFill>
                  <a:prstClr val="white"/>
                </a:solidFill>
                <a:latin typeface="微軟正黑體" panose="020B0604030504040204" pitchFamily="34" charset="-120"/>
                <a:ea typeface="微軟正黑體" panose="020B0604030504040204" pitchFamily="34" charset="-120"/>
              </a:endParaRPr>
            </a:p>
          </p:txBody>
        </p:sp>
      </p:grpSp>
      <p:grpSp>
        <p:nvGrpSpPr>
          <p:cNvPr id="15" name="Group 14"/>
          <p:cNvGrpSpPr/>
          <p:nvPr/>
        </p:nvGrpSpPr>
        <p:grpSpPr>
          <a:xfrm>
            <a:off x="11591795" y="209655"/>
            <a:ext cx="482600" cy="482600"/>
            <a:chOff x="12938766" y="857250"/>
            <a:chExt cx="482600" cy="482600"/>
          </a:xfrm>
        </p:grpSpPr>
        <p:sp>
          <p:nvSpPr>
            <p:cNvPr id="14" name="Oval 13"/>
            <p:cNvSpPr/>
            <p:nvPr/>
          </p:nvSpPr>
          <p:spPr>
            <a:xfrm>
              <a:off x="12997819" y="951685"/>
              <a:ext cx="364495" cy="3420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38766" y="857250"/>
              <a:ext cx="482600" cy="482600"/>
            </a:xfrm>
            <a:prstGeom prst="rect">
              <a:avLst/>
            </a:prstGeom>
          </p:spPr>
        </p:pic>
      </p:grpSp>
      <p:sp>
        <p:nvSpPr>
          <p:cNvPr id="16" name="Rectangle 15"/>
          <p:cNvSpPr/>
          <p:nvPr/>
        </p:nvSpPr>
        <p:spPr>
          <a:xfrm>
            <a:off x="-25399" y="1828801"/>
            <a:ext cx="10617199" cy="3955379"/>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p:cNvSpPr/>
          <p:nvPr/>
        </p:nvSpPr>
        <p:spPr>
          <a:xfrm>
            <a:off x="391523" y="2101952"/>
            <a:ext cx="9844666" cy="3416320"/>
          </a:xfrm>
          <a:prstGeom prst="rect">
            <a:avLst/>
          </a:prstGeom>
        </p:spPr>
        <p:txBody>
          <a:bodyPr wrap="square">
            <a:spAutoFit/>
          </a:bodyPr>
          <a:lstStyle/>
          <a:p>
            <a:r>
              <a:rPr lang="zh-TW" altLang="en-US" sz="2000" dirty="0">
                <a:solidFill>
                  <a:prstClr val="white"/>
                </a:solidFill>
                <a:latin typeface="微軟正黑體" panose="020B0604030504040204" pitchFamily="34" charset="-120"/>
                <a:ea typeface="微軟正黑體" panose="020B0604030504040204" pitchFamily="34" charset="-120"/>
              </a:rPr>
              <a:t>早</a:t>
            </a:r>
            <a:r>
              <a:rPr lang="zh-TW" altLang="en-US" sz="2000" dirty="0">
                <a:solidFill>
                  <a:prstClr val="white"/>
                </a:solidFill>
                <a:latin typeface="微軟正黑體" panose="020B0604030504040204" pitchFamily="34" charset="-120"/>
                <a:ea typeface="微軟正黑體" panose="020B0604030504040204" pitchFamily="34" charset="-120"/>
              </a:rPr>
              <a:t>於</a:t>
            </a:r>
            <a:r>
              <a:rPr lang="en-US" altLang="zh-TW" sz="2000" dirty="0">
                <a:solidFill>
                  <a:prstClr val="white"/>
                </a:solidFill>
                <a:latin typeface="微軟正黑體" panose="020B0604030504040204" pitchFamily="34" charset="-120"/>
                <a:ea typeface="微軟正黑體" panose="020B0604030504040204" pitchFamily="34" charset="-120"/>
              </a:rPr>
              <a:t>50</a:t>
            </a:r>
            <a:r>
              <a:rPr lang="zh-TW" altLang="en-US" sz="2000" dirty="0">
                <a:solidFill>
                  <a:prstClr val="white"/>
                </a:solidFill>
                <a:latin typeface="微軟正黑體" panose="020B0604030504040204" pitchFamily="34" charset="-120"/>
                <a:ea typeface="微軟正黑體" panose="020B0604030504040204" pitchFamily="34" charset="-120"/>
              </a:rPr>
              <a:t>年前已在香港開設第一間家品專門店，多年來一直積極引入全球知名的家品及餐具品</a:t>
            </a:r>
            <a:r>
              <a:rPr lang="zh-TW" altLang="en-US" sz="2000" dirty="0">
                <a:solidFill>
                  <a:prstClr val="white"/>
                </a:solidFill>
                <a:latin typeface="微軟正黑體" panose="020B0604030504040204" pitchFamily="34" charset="-120"/>
                <a:ea typeface="微軟正黑體" panose="020B0604030504040204" pitchFamily="34" charset="-120"/>
              </a:rPr>
              <a:t>牌</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a:p>
            <a:endParaRPr lang="en-US" altLang="zh-TW" sz="2000" dirty="0">
              <a:solidFill>
                <a:prstClr val="white"/>
              </a:solidFill>
              <a:latin typeface="微軟正黑體" panose="020B0604030504040204" pitchFamily="34" charset="-120"/>
              <a:ea typeface="微軟正黑體" panose="020B0604030504040204" pitchFamily="34" charset="-120"/>
            </a:endParaRPr>
          </a:p>
          <a:p>
            <a:r>
              <a:rPr lang="zh-TW" altLang="en-US" sz="2000" dirty="0">
                <a:solidFill>
                  <a:prstClr val="white"/>
                </a:solidFill>
                <a:latin typeface="微軟正黑體" panose="020B0604030504040204" pitchFamily="34" charset="-120"/>
                <a:ea typeface="微軟正黑體" panose="020B0604030504040204" pitchFamily="34" charset="-120"/>
              </a:rPr>
              <a:t>現</a:t>
            </a:r>
            <a:r>
              <a:rPr lang="zh-TW" altLang="en-US" sz="2000" dirty="0">
                <a:solidFill>
                  <a:prstClr val="white"/>
                </a:solidFill>
                <a:latin typeface="微軟正黑體" panose="020B0604030504040204" pitchFamily="34" charset="-120"/>
                <a:ea typeface="微軟正黑體" panose="020B0604030504040204" pitchFamily="34" charset="-120"/>
              </a:rPr>
              <a:t>時旗下代理的品牌包括</a:t>
            </a:r>
            <a:r>
              <a:rPr lang="en-US" altLang="zh-TW" sz="2000" dirty="0">
                <a:solidFill>
                  <a:prstClr val="white"/>
                </a:solidFill>
                <a:latin typeface="微軟正黑體" panose="020B0604030504040204" pitchFamily="34" charset="-120"/>
                <a:ea typeface="微軟正黑體" panose="020B0604030504040204" pitchFamily="34" charset="-120"/>
              </a:rPr>
              <a:t>Riedel Crystal</a:t>
            </a:r>
            <a:r>
              <a:rPr lang="zh-TW" altLang="en-US" sz="2000" dirty="0">
                <a:solidFill>
                  <a:prstClr val="white"/>
                </a:solidFill>
                <a:latin typeface="微軟正黑體" panose="020B0604030504040204" pitchFamily="34" charset="-120"/>
                <a:ea typeface="微軟正黑體" panose="020B0604030504040204" pitchFamily="34" charset="-120"/>
              </a:rPr>
              <a:t>、</a:t>
            </a:r>
            <a:r>
              <a:rPr lang="en-US" altLang="zh-TW" sz="2000" dirty="0" err="1">
                <a:solidFill>
                  <a:prstClr val="white"/>
                </a:solidFill>
                <a:latin typeface="微軟正黑體" panose="020B0604030504040204" pitchFamily="34" charset="-120"/>
                <a:ea typeface="微軟正黑體" panose="020B0604030504040204" pitchFamily="34" charset="-120"/>
              </a:rPr>
              <a:t>Nachtmann</a:t>
            </a:r>
            <a:r>
              <a:rPr lang="en-US" altLang="zh-TW" sz="2000" dirty="0">
                <a:solidFill>
                  <a:prstClr val="white"/>
                </a:solidFill>
                <a:latin typeface="微軟正黑體" panose="020B0604030504040204" pitchFamily="34" charset="-120"/>
                <a:ea typeface="微軟正黑體" panose="020B0604030504040204" pitchFamily="34" charset="-120"/>
              </a:rPr>
              <a:t> Crystal</a:t>
            </a:r>
            <a:r>
              <a:rPr lang="zh-TW" altLang="en-US" sz="2000" dirty="0">
                <a:solidFill>
                  <a:prstClr val="white"/>
                </a:solidFill>
                <a:latin typeface="微軟正黑體" panose="020B0604030504040204" pitchFamily="34" charset="-120"/>
                <a:ea typeface="微軟正黑體" panose="020B0604030504040204" pitchFamily="34" charset="-120"/>
              </a:rPr>
              <a:t>、</a:t>
            </a:r>
            <a:r>
              <a:rPr lang="en-US" altLang="zh-TW" sz="2000" dirty="0">
                <a:solidFill>
                  <a:prstClr val="white"/>
                </a:solidFill>
                <a:latin typeface="微軟正黑體" panose="020B0604030504040204" pitchFamily="34" charset="-120"/>
                <a:ea typeface="微軟正黑體" panose="020B0604030504040204" pitchFamily="34" charset="-120"/>
              </a:rPr>
              <a:t>Maxwell &amp; Williams</a:t>
            </a:r>
            <a:r>
              <a:rPr lang="zh-TW" altLang="en-US" sz="2000" dirty="0">
                <a:solidFill>
                  <a:prstClr val="white"/>
                </a:solidFill>
                <a:latin typeface="微軟正黑體" panose="020B0604030504040204" pitchFamily="34" charset="-120"/>
                <a:ea typeface="微軟正黑體" panose="020B0604030504040204" pitchFamily="34" charset="-120"/>
              </a:rPr>
              <a:t>、</a:t>
            </a:r>
            <a:r>
              <a:rPr lang="en-US" altLang="zh-TW" sz="2000" dirty="0" err="1">
                <a:solidFill>
                  <a:prstClr val="white"/>
                </a:solidFill>
                <a:latin typeface="微軟正黑體" panose="020B0604030504040204" pitchFamily="34" charset="-120"/>
                <a:ea typeface="微軟正黑體" panose="020B0604030504040204" pitchFamily="34" charset="-120"/>
              </a:rPr>
              <a:t>Zanetto</a:t>
            </a:r>
            <a:r>
              <a:rPr lang="en-US" altLang="zh-TW" sz="2000" dirty="0">
                <a:solidFill>
                  <a:prstClr val="white"/>
                </a:solidFill>
                <a:latin typeface="微軟正黑體" panose="020B0604030504040204" pitchFamily="34" charset="-120"/>
                <a:ea typeface="微軟正黑體" panose="020B0604030504040204" pitchFamily="34" charset="-120"/>
              </a:rPr>
              <a:t> </a:t>
            </a:r>
            <a:r>
              <a:rPr lang="en-US" altLang="zh-TW" sz="2000" dirty="0" err="1">
                <a:solidFill>
                  <a:prstClr val="white"/>
                </a:solidFill>
                <a:latin typeface="微軟正黑體" panose="020B0604030504040204" pitchFamily="34" charset="-120"/>
                <a:ea typeface="微軟正黑體" panose="020B0604030504040204" pitchFamily="34" charset="-120"/>
              </a:rPr>
              <a:t>Argenti</a:t>
            </a:r>
            <a:r>
              <a:rPr lang="zh-TW" altLang="en-US" sz="2000" dirty="0">
                <a:solidFill>
                  <a:prstClr val="white"/>
                </a:solidFill>
                <a:latin typeface="微軟正黑體" panose="020B0604030504040204" pitchFamily="34" charset="-120"/>
                <a:ea typeface="微軟正黑體" panose="020B0604030504040204" pitchFamily="34" charset="-120"/>
              </a:rPr>
              <a:t>及</a:t>
            </a:r>
            <a:r>
              <a:rPr lang="en-US" altLang="zh-TW" sz="2000" dirty="0" err="1">
                <a:solidFill>
                  <a:prstClr val="white"/>
                </a:solidFill>
                <a:latin typeface="微軟正黑體" panose="020B0604030504040204" pitchFamily="34" charset="-120"/>
                <a:ea typeface="微軟正黑體" panose="020B0604030504040204" pitchFamily="34" charset="-120"/>
              </a:rPr>
              <a:t>Carrs</a:t>
            </a:r>
            <a:r>
              <a:rPr lang="en-US" altLang="zh-TW" sz="2000" dirty="0">
                <a:solidFill>
                  <a:prstClr val="white"/>
                </a:solidFill>
                <a:latin typeface="微軟正黑體" panose="020B0604030504040204" pitchFamily="34" charset="-120"/>
                <a:ea typeface="微軟正黑體" panose="020B0604030504040204" pitchFamily="34" charset="-120"/>
              </a:rPr>
              <a:t> Silver</a:t>
            </a:r>
            <a:r>
              <a:rPr lang="zh-TW" altLang="en-US" sz="2000" dirty="0">
                <a:solidFill>
                  <a:prstClr val="white"/>
                </a:solidFill>
                <a:latin typeface="微軟正黑體" panose="020B0604030504040204" pitchFamily="34" charset="-120"/>
                <a:ea typeface="微軟正黑體" panose="020B0604030504040204" pitchFamily="34" charset="-120"/>
              </a:rPr>
              <a:t>等</a:t>
            </a:r>
            <a:r>
              <a:rPr lang="zh-TW" altLang="en-US" sz="2000" dirty="0">
                <a:solidFill>
                  <a:prstClr val="white"/>
                </a:solidFill>
                <a:latin typeface="微軟正黑體" panose="020B0604030504040204" pitchFamily="34" charset="-120"/>
                <a:ea typeface="微軟正黑體" panose="020B0604030504040204" pitchFamily="34" charset="-120"/>
              </a:rPr>
              <a:t>。</a:t>
            </a:r>
            <a:endParaRPr lang="en-US" altLang="zh-TW" sz="2000" dirty="0">
              <a:solidFill>
                <a:prstClr val="white"/>
              </a:solidFill>
              <a:latin typeface="微軟正黑體" panose="020B0604030504040204" pitchFamily="34" charset="-120"/>
              <a:ea typeface="微軟正黑體" panose="020B0604030504040204" pitchFamily="34" charset="-120"/>
            </a:endParaRPr>
          </a:p>
          <a:p>
            <a:endParaRPr lang="en-US" altLang="zh-TW" sz="2000" dirty="0">
              <a:solidFill>
                <a:prstClr val="white"/>
              </a:solidFill>
              <a:latin typeface="微軟正黑體" panose="020B0604030504040204" pitchFamily="34" charset="-120"/>
              <a:ea typeface="微軟正黑體" panose="020B0604030504040204" pitchFamily="34" charset="-120"/>
            </a:endParaRPr>
          </a:p>
          <a:p>
            <a:r>
              <a:rPr lang="zh-TW" altLang="en-US" sz="1600" dirty="0">
                <a:solidFill>
                  <a:prstClr val="white"/>
                </a:solidFill>
                <a:latin typeface="微軟正黑體" panose="020B0604030504040204" pitchFamily="34" charset="-120"/>
                <a:ea typeface="微軟正黑體" panose="020B0604030504040204" pitchFamily="34" charset="-120"/>
              </a:rPr>
              <a:t>分店：</a:t>
            </a:r>
            <a:r>
              <a:rPr lang="en-US" altLang="zh-TW" sz="1600" dirty="0">
                <a:solidFill>
                  <a:prstClr val="white"/>
                </a:solidFill>
                <a:latin typeface="微軟正黑體" panose="020B0604030504040204" pitchFamily="34" charset="-120"/>
                <a:ea typeface="微軟正黑體" panose="020B0604030504040204" pitchFamily="34" charset="-120"/>
              </a:rPr>
              <a:t>	</a:t>
            </a:r>
          </a:p>
          <a:p>
            <a:r>
              <a:rPr lang="zh-TW" altLang="en-US" sz="1600" dirty="0">
                <a:solidFill>
                  <a:prstClr val="white"/>
                </a:solidFill>
                <a:latin typeface="微軟正黑體" panose="020B0604030504040204" pitchFamily="34" charset="-120"/>
                <a:ea typeface="微軟正黑體" panose="020B0604030504040204" pitchFamily="34" charset="-120"/>
              </a:rPr>
              <a:t>尖</a:t>
            </a:r>
            <a:r>
              <a:rPr lang="zh-TW" altLang="en-US" sz="1600" dirty="0">
                <a:solidFill>
                  <a:prstClr val="white"/>
                </a:solidFill>
                <a:latin typeface="微軟正黑體" panose="020B0604030504040204" pitchFamily="34" charset="-120"/>
                <a:ea typeface="微軟正黑體" panose="020B0604030504040204" pitchFamily="34" charset="-120"/>
              </a:rPr>
              <a:t>沙</a:t>
            </a:r>
            <a:r>
              <a:rPr lang="zh-TW" altLang="en-US" sz="1600" dirty="0">
                <a:solidFill>
                  <a:prstClr val="white"/>
                </a:solidFill>
                <a:latin typeface="微軟正黑體" panose="020B0604030504040204" pitchFamily="34" charset="-120"/>
                <a:ea typeface="微軟正黑體" panose="020B0604030504040204" pitchFamily="34" charset="-120"/>
              </a:rPr>
              <a:t>咀</a:t>
            </a:r>
            <a:r>
              <a:rPr lang="en-US" altLang="zh-TW" sz="1600" dirty="0">
                <a:solidFill>
                  <a:prstClr val="white"/>
                </a:solidFill>
                <a:latin typeface="微軟正黑體" panose="020B0604030504040204" pitchFamily="34" charset="-120"/>
                <a:ea typeface="微軟正黑體" panose="020B0604030504040204" pitchFamily="34" charset="-120"/>
              </a:rPr>
              <a:t>K11</a:t>
            </a:r>
            <a:r>
              <a:rPr lang="en-US" altLang="zh-TW" sz="1600" dirty="0">
                <a:solidFill>
                  <a:prstClr val="white"/>
                </a:solidFill>
                <a:latin typeface="微軟正黑體" panose="020B0604030504040204" pitchFamily="34" charset="-120"/>
                <a:ea typeface="微軟正黑體" panose="020B0604030504040204" pitchFamily="34" charset="-120"/>
              </a:rPr>
              <a:t>, 3 </a:t>
            </a:r>
            <a:r>
              <a:rPr lang="zh-TW" altLang="en-US" sz="1600" dirty="0">
                <a:solidFill>
                  <a:prstClr val="white"/>
                </a:solidFill>
                <a:latin typeface="微軟正黑體" panose="020B0604030504040204" pitchFamily="34" charset="-120"/>
                <a:ea typeface="微軟正黑體" panose="020B0604030504040204" pitchFamily="34" charset="-120"/>
              </a:rPr>
              <a:t>樓</a:t>
            </a:r>
            <a:r>
              <a:rPr lang="en-US" altLang="zh-TW" sz="1600" dirty="0">
                <a:solidFill>
                  <a:prstClr val="white"/>
                </a:solidFill>
                <a:latin typeface="微軟正黑體" panose="020B0604030504040204" pitchFamily="34" charset="-120"/>
                <a:ea typeface="微軟正黑體" panose="020B0604030504040204" pitchFamily="34" charset="-120"/>
              </a:rPr>
              <a:t>, 304 </a:t>
            </a:r>
            <a:r>
              <a:rPr lang="zh-TW" altLang="en-US" sz="1600" dirty="0">
                <a:solidFill>
                  <a:prstClr val="white"/>
                </a:solidFill>
                <a:latin typeface="微軟正黑體" panose="020B0604030504040204" pitchFamily="34" charset="-120"/>
                <a:ea typeface="微軟正黑體" panose="020B0604030504040204" pitchFamily="34" charset="-120"/>
              </a:rPr>
              <a:t>號舖 </a:t>
            </a:r>
            <a:endParaRPr lang="en-US" altLang="zh-TW" sz="1600" dirty="0">
              <a:solidFill>
                <a:prstClr val="white"/>
              </a:solidFill>
              <a:latin typeface="微軟正黑體" panose="020B0604030504040204" pitchFamily="34" charset="-120"/>
              <a:ea typeface="微軟正黑體" panose="020B0604030504040204" pitchFamily="34" charset="-120"/>
            </a:endParaRPr>
          </a:p>
          <a:p>
            <a:r>
              <a:rPr lang="zh-TW" altLang="en-US" sz="1600" dirty="0">
                <a:solidFill>
                  <a:prstClr val="white"/>
                </a:solidFill>
                <a:latin typeface="微軟正黑體" panose="020B0604030504040204" pitchFamily="34" charset="-120"/>
                <a:ea typeface="微軟正黑體" panose="020B0604030504040204" pitchFamily="34" charset="-120"/>
              </a:rPr>
              <a:t>中</a:t>
            </a:r>
            <a:r>
              <a:rPr lang="zh-TW" altLang="en-US" sz="1600" dirty="0">
                <a:solidFill>
                  <a:prstClr val="white"/>
                </a:solidFill>
                <a:latin typeface="微軟正黑體" panose="020B0604030504040204" pitchFamily="34" charset="-120"/>
                <a:ea typeface="微軟正黑體" panose="020B0604030504040204" pitchFamily="34" charset="-120"/>
              </a:rPr>
              <a:t>環</a:t>
            </a:r>
            <a:r>
              <a:rPr lang="zh-TW" altLang="en-US" sz="1600" dirty="0">
                <a:solidFill>
                  <a:prstClr val="white"/>
                </a:solidFill>
                <a:latin typeface="微軟正黑體" panose="020B0604030504040204" pitchFamily="34" charset="-120"/>
                <a:ea typeface="微軟正黑體" panose="020B0604030504040204" pitchFamily="34" charset="-120"/>
              </a:rPr>
              <a:t>遮太</a:t>
            </a:r>
            <a:r>
              <a:rPr lang="zh-TW" altLang="en-US" sz="1600" dirty="0">
                <a:solidFill>
                  <a:prstClr val="white"/>
                </a:solidFill>
                <a:latin typeface="微軟正黑體" panose="020B0604030504040204" pitchFamily="34" charset="-120"/>
                <a:ea typeface="微軟正黑體" panose="020B0604030504040204" pitchFamily="34" charset="-120"/>
              </a:rPr>
              <a:t>子大廈</a:t>
            </a:r>
            <a:r>
              <a:rPr lang="en-US" altLang="zh-TW" sz="1600" dirty="0">
                <a:solidFill>
                  <a:prstClr val="white"/>
                </a:solidFill>
                <a:latin typeface="微軟正黑體" panose="020B0604030504040204" pitchFamily="34" charset="-120"/>
                <a:ea typeface="微軟正黑體" panose="020B0604030504040204" pitchFamily="34" charset="-120"/>
              </a:rPr>
              <a:t>2 </a:t>
            </a:r>
            <a:r>
              <a:rPr lang="zh-TW" altLang="en-US" sz="1600" dirty="0">
                <a:solidFill>
                  <a:prstClr val="white"/>
                </a:solidFill>
                <a:latin typeface="微軟正黑體" panose="020B0604030504040204" pitchFamily="34" charset="-120"/>
                <a:ea typeface="微軟正黑體" panose="020B0604030504040204" pitchFamily="34" charset="-120"/>
              </a:rPr>
              <a:t>樓</a:t>
            </a:r>
            <a:r>
              <a:rPr lang="en-US" altLang="zh-TW" sz="1600" dirty="0">
                <a:solidFill>
                  <a:prstClr val="white"/>
                </a:solidFill>
                <a:latin typeface="微軟正黑體" panose="020B0604030504040204" pitchFamily="34" charset="-120"/>
                <a:ea typeface="微軟正黑體" panose="020B0604030504040204" pitchFamily="34" charset="-120"/>
              </a:rPr>
              <a:t>210 – 211 </a:t>
            </a:r>
            <a:r>
              <a:rPr lang="zh-TW" altLang="en-US" sz="1600" dirty="0">
                <a:solidFill>
                  <a:prstClr val="white"/>
                </a:solidFill>
                <a:latin typeface="微軟正黑體" panose="020B0604030504040204" pitchFamily="34" charset="-120"/>
                <a:ea typeface="微軟正黑體" panose="020B0604030504040204" pitchFamily="34" charset="-120"/>
              </a:rPr>
              <a:t>號</a:t>
            </a:r>
            <a:r>
              <a:rPr lang="zh-TW" altLang="en-US" sz="1600" dirty="0">
                <a:solidFill>
                  <a:prstClr val="white"/>
                </a:solidFill>
                <a:latin typeface="微軟正黑體" panose="020B0604030504040204" pitchFamily="34" charset="-120"/>
                <a:ea typeface="微軟正黑體" panose="020B0604030504040204" pitchFamily="34" charset="-120"/>
              </a:rPr>
              <a:t>舖</a:t>
            </a:r>
            <a:endParaRPr lang="en-US" altLang="zh-TW" sz="1600" dirty="0">
              <a:solidFill>
                <a:prstClr val="white"/>
              </a:solidFill>
              <a:latin typeface="微軟正黑體" panose="020B0604030504040204" pitchFamily="34" charset="-120"/>
              <a:ea typeface="微軟正黑體" panose="020B0604030504040204" pitchFamily="34" charset="-120"/>
            </a:endParaRPr>
          </a:p>
          <a:p>
            <a:r>
              <a:rPr lang="zh-TW" altLang="en-US" sz="1600" dirty="0">
                <a:solidFill>
                  <a:prstClr val="white"/>
                </a:solidFill>
                <a:latin typeface="微軟正黑體" panose="020B0604030504040204" pitchFamily="34" charset="-120"/>
                <a:ea typeface="微軟正黑體" panose="020B0604030504040204" pitchFamily="34" charset="-120"/>
              </a:rPr>
              <a:t>上</a:t>
            </a:r>
            <a:r>
              <a:rPr lang="zh-TW" altLang="en-US" sz="1600" dirty="0">
                <a:solidFill>
                  <a:prstClr val="white"/>
                </a:solidFill>
                <a:latin typeface="微軟正黑體" panose="020B0604030504040204" pitchFamily="34" charset="-120"/>
                <a:ea typeface="微軟正黑體" panose="020B0604030504040204" pitchFamily="34" charset="-120"/>
              </a:rPr>
              <a:t>環德輔道中</a:t>
            </a:r>
            <a:r>
              <a:rPr lang="en-US" altLang="zh-TW" sz="1600" dirty="0">
                <a:solidFill>
                  <a:prstClr val="white"/>
                </a:solidFill>
                <a:latin typeface="微軟正黑體" panose="020B0604030504040204" pitchFamily="34" charset="-120"/>
                <a:ea typeface="微軟正黑體" panose="020B0604030504040204" pitchFamily="34" charset="-120"/>
              </a:rPr>
              <a:t>211 </a:t>
            </a:r>
            <a:r>
              <a:rPr lang="zh-TW" altLang="en-US" sz="1600" dirty="0">
                <a:solidFill>
                  <a:prstClr val="white"/>
                </a:solidFill>
                <a:latin typeface="微軟正黑體" panose="020B0604030504040204" pitchFamily="34" charset="-120"/>
                <a:ea typeface="微軟正黑體" panose="020B0604030504040204" pitchFamily="34" charset="-120"/>
              </a:rPr>
              <a:t>號永安百</a:t>
            </a:r>
            <a:r>
              <a:rPr lang="zh-TW" altLang="en-US" sz="1600" dirty="0">
                <a:solidFill>
                  <a:prstClr val="white"/>
                </a:solidFill>
                <a:latin typeface="微軟正黑體" panose="020B0604030504040204" pitchFamily="34" charset="-120"/>
                <a:ea typeface="微軟正黑體" panose="020B0604030504040204" pitchFamily="34" charset="-120"/>
              </a:rPr>
              <a:t>貨</a:t>
            </a:r>
            <a:r>
              <a:rPr lang="en-US" altLang="zh-TW" sz="1600" dirty="0">
                <a:solidFill>
                  <a:prstClr val="white"/>
                </a:solidFill>
                <a:latin typeface="微軟正黑體" panose="020B0604030504040204" pitchFamily="34" charset="-120"/>
                <a:ea typeface="微軟正黑體" panose="020B0604030504040204" pitchFamily="34" charset="-120"/>
              </a:rPr>
              <a:t> </a:t>
            </a:r>
          </a:p>
          <a:p>
            <a:r>
              <a:rPr lang="zh-TW" altLang="en-US" sz="1600" dirty="0">
                <a:solidFill>
                  <a:prstClr val="white"/>
                </a:solidFill>
                <a:latin typeface="微軟正黑體" panose="020B0604030504040204" pitchFamily="34" charset="-120"/>
                <a:ea typeface="微軟正黑體" panose="020B0604030504040204" pitchFamily="34" charset="-120"/>
              </a:rPr>
              <a:t>銅</a:t>
            </a:r>
            <a:r>
              <a:rPr lang="zh-TW" altLang="en-US" sz="1600" dirty="0">
                <a:solidFill>
                  <a:prstClr val="white"/>
                </a:solidFill>
                <a:latin typeface="微軟正黑體" panose="020B0604030504040204" pitchFamily="34" charset="-120"/>
                <a:ea typeface="微軟正黑體" panose="020B0604030504040204" pitchFamily="34" charset="-120"/>
              </a:rPr>
              <a:t>鑼</a:t>
            </a:r>
            <a:r>
              <a:rPr lang="zh-TW" altLang="en-US" sz="1600" dirty="0">
                <a:solidFill>
                  <a:prstClr val="white"/>
                </a:solidFill>
                <a:latin typeface="微軟正黑體" panose="020B0604030504040204" pitchFamily="34" charset="-120"/>
                <a:ea typeface="微軟正黑體" panose="020B0604030504040204" pitchFamily="34" charset="-120"/>
              </a:rPr>
              <a:t>灣崇</a:t>
            </a:r>
            <a:r>
              <a:rPr lang="zh-TW" altLang="en-US" sz="1600" dirty="0">
                <a:solidFill>
                  <a:prstClr val="white"/>
                </a:solidFill>
                <a:latin typeface="微軟正黑體" panose="020B0604030504040204" pitchFamily="34" charset="-120"/>
                <a:ea typeface="微軟正黑體" panose="020B0604030504040204" pitchFamily="34" charset="-120"/>
              </a:rPr>
              <a:t>光百貨</a:t>
            </a:r>
            <a:r>
              <a:rPr lang="en-US" altLang="zh-TW" sz="1600" dirty="0">
                <a:solidFill>
                  <a:prstClr val="white"/>
                </a:solidFill>
                <a:latin typeface="微軟正黑體" panose="020B0604030504040204" pitchFamily="34" charset="-120"/>
                <a:ea typeface="微軟正黑體" panose="020B0604030504040204" pitchFamily="34" charset="-120"/>
              </a:rPr>
              <a:t>10 </a:t>
            </a:r>
            <a:r>
              <a:rPr lang="zh-TW" altLang="en-US" sz="1600" dirty="0">
                <a:solidFill>
                  <a:prstClr val="white"/>
                </a:solidFill>
                <a:latin typeface="微軟正黑體" panose="020B0604030504040204" pitchFamily="34" charset="-120"/>
                <a:ea typeface="微軟正黑體" panose="020B0604030504040204" pitchFamily="34" charset="-120"/>
              </a:rPr>
              <a:t>樓家品部</a:t>
            </a:r>
            <a:r>
              <a:rPr lang="en-US" altLang="zh-TW" sz="1600" dirty="0">
                <a:solidFill>
                  <a:prstClr val="white"/>
                </a:solidFill>
                <a:latin typeface="微軟正黑體" panose="020B0604030504040204" pitchFamily="34" charset="-120"/>
                <a:ea typeface="微軟正黑體" panose="020B0604030504040204" pitchFamily="34" charset="-120"/>
              </a:rPr>
              <a:t>10A </a:t>
            </a:r>
            <a:r>
              <a:rPr lang="zh-TW" altLang="en-US" sz="1600" dirty="0">
                <a:solidFill>
                  <a:prstClr val="white"/>
                </a:solidFill>
                <a:latin typeface="微軟正黑體" panose="020B0604030504040204" pitchFamily="34" charset="-120"/>
                <a:ea typeface="微軟正黑體" panose="020B0604030504040204" pitchFamily="34" charset="-120"/>
              </a:rPr>
              <a:t>店</a:t>
            </a:r>
            <a:endParaRPr lang="en-US" altLang="zh-TW" sz="1600" dirty="0">
              <a:solidFill>
                <a:prstClr val="white"/>
              </a:solidFill>
              <a:latin typeface="微軟正黑體" panose="020B0604030504040204" pitchFamily="34" charset="-120"/>
              <a:ea typeface="微軟正黑體" panose="020B0604030504040204" pitchFamily="34" charset="-120"/>
            </a:endParaRPr>
          </a:p>
          <a:p>
            <a:r>
              <a:rPr lang="zh-TW" altLang="en-US" sz="1600" dirty="0">
                <a:solidFill>
                  <a:prstClr val="white"/>
                </a:solidFill>
                <a:latin typeface="微軟正黑體" panose="020B0604030504040204" pitchFamily="34" charset="-120"/>
                <a:ea typeface="微軟正黑體" panose="020B0604030504040204" pitchFamily="34" charset="-120"/>
              </a:rPr>
              <a:t>油</a:t>
            </a:r>
            <a:r>
              <a:rPr lang="zh-TW" altLang="en-US" sz="1600" dirty="0">
                <a:solidFill>
                  <a:prstClr val="white"/>
                </a:solidFill>
                <a:latin typeface="微軟正黑體" panose="020B0604030504040204" pitchFamily="34" charset="-120"/>
                <a:ea typeface="微軟正黑體" panose="020B0604030504040204" pitchFamily="34" charset="-120"/>
              </a:rPr>
              <a:t>麻</a:t>
            </a:r>
            <a:r>
              <a:rPr lang="zh-TW" altLang="en-US" sz="1600" dirty="0">
                <a:solidFill>
                  <a:prstClr val="white"/>
                </a:solidFill>
                <a:latin typeface="微軟正黑體" panose="020B0604030504040204" pitchFamily="34" charset="-120"/>
                <a:ea typeface="微軟正黑體" panose="020B0604030504040204" pitchFamily="34" charset="-120"/>
              </a:rPr>
              <a:t>地永</a:t>
            </a:r>
            <a:r>
              <a:rPr lang="zh-TW" altLang="en-US" sz="1600" dirty="0">
                <a:solidFill>
                  <a:prstClr val="white"/>
                </a:solidFill>
                <a:latin typeface="微軟正黑體" panose="020B0604030504040204" pitchFamily="34" charset="-120"/>
                <a:ea typeface="微軟正黑體" panose="020B0604030504040204" pitchFamily="34" charset="-120"/>
              </a:rPr>
              <a:t>安九龍中心永安百貨</a:t>
            </a:r>
            <a:r>
              <a:rPr lang="en-US" altLang="zh-TW" sz="1600" dirty="0">
                <a:solidFill>
                  <a:prstClr val="white"/>
                </a:solidFill>
                <a:latin typeface="微軟正黑體" panose="020B0604030504040204" pitchFamily="34" charset="-120"/>
                <a:ea typeface="微軟正黑體" panose="020B0604030504040204" pitchFamily="34" charset="-120"/>
              </a:rPr>
              <a:t>5</a:t>
            </a:r>
            <a:r>
              <a:rPr lang="zh-TW" altLang="en-US" sz="1600" dirty="0">
                <a:solidFill>
                  <a:prstClr val="white"/>
                </a:solidFill>
                <a:latin typeface="微軟正黑體" panose="020B0604030504040204" pitchFamily="34" charset="-120"/>
                <a:ea typeface="微軟正黑體" panose="020B0604030504040204" pitchFamily="34" charset="-120"/>
              </a:rPr>
              <a:t>樓</a:t>
            </a:r>
            <a:endParaRPr lang="zh-TW" altLang="en-US" sz="1600" dirty="0">
              <a:solidFill>
                <a:prstClr val="white"/>
              </a:solidFill>
              <a:latin typeface="微軟正黑體" panose="020B0604030504040204" pitchFamily="34" charset="-120"/>
              <a:ea typeface="微軟正黑體" panose="020B0604030504040204" pitchFamily="34" charset="-120"/>
            </a:endParaRPr>
          </a:p>
        </p:txBody>
      </p:sp>
      <p:grpSp>
        <p:nvGrpSpPr>
          <p:cNvPr id="24" name="Group 23"/>
          <p:cNvGrpSpPr/>
          <p:nvPr/>
        </p:nvGrpSpPr>
        <p:grpSpPr>
          <a:xfrm>
            <a:off x="5496589" y="5441930"/>
            <a:ext cx="6336506" cy="1178996"/>
            <a:chOff x="4738701" y="5088731"/>
            <a:chExt cx="8497882" cy="1581150"/>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8701" y="5088731"/>
              <a:ext cx="2286000" cy="1581150"/>
            </a:xfrm>
            <a:prstGeom prst="rect">
              <a:avLst/>
            </a:prstGeom>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r="53077"/>
            <a:stretch/>
          </p:blipFill>
          <p:spPr>
            <a:xfrm>
              <a:off x="7018725" y="5088731"/>
              <a:ext cx="1929003" cy="1581150"/>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47728" y="5088731"/>
              <a:ext cx="2429391" cy="1581150"/>
            </a:xfrm>
            <a:prstGeom prst="rect">
              <a:avLst/>
            </a:prstGeom>
          </p:spPr>
        </p:pic>
        <p:pic>
          <p:nvPicPr>
            <p:cNvPr id="21" name="Picture 20"/>
            <p:cNvPicPr>
              <a:picLocks noChangeAspect="1"/>
            </p:cNvPicPr>
            <p:nvPr/>
          </p:nvPicPr>
          <p:blipFill rotWithShape="1">
            <a:blip r:embed="rId8"/>
            <a:srcRect l="37917" t="31482" r="47500" b="25556"/>
            <a:stretch/>
          </p:blipFill>
          <p:spPr>
            <a:xfrm>
              <a:off x="11364527" y="5096395"/>
              <a:ext cx="937080" cy="1573486"/>
            </a:xfrm>
            <a:prstGeom prst="rect">
              <a:avLst/>
            </a:prstGeom>
          </p:spPr>
        </p:pic>
        <p:pic>
          <p:nvPicPr>
            <p:cNvPr id="22" name="Picture 21"/>
            <p:cNvPicPr>
              <a:picLocks noChangeAspect="1"/>
            </p:cNvPicPr>
            <p:nvPr/>
          </p:nvPicPr>
          <p:blipFill rotWithShape="1">
            <a:blip r:embed="rId9"/>
            <a:srcRect l="37917" t="31482" r="47500" b="24814"/>
            <a:stretch/>
          </p:blipFill>
          <p:spPr>
            <a:xfrm>
              <a:off x="12303159" y="5088731"/>
              <a:ext cx="933424" cy="1581150"/>
            </a:xfrm>
            <a:prstGeom prst="rect">
              <a:avLst/>
            </a:prstGeom>
          </p:spPr>
        </p:pic>
      </p:grpSp>
      <p:pic>
        <p:nvPicPr>
          <p:cNvPr id="23" name="Picture 22"/>
          <p:cNvPicPr>
            <a:picLocks noChangeAspect="1"/>
          </p:cNvPicPr>
          <p:nvPr/>
        </p:nvPicPr>
        <p:blipFill rotWithShape="1">
          <a:blip r:embed="rId10">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grpSp>
        <p:nvGrpSpPr>
          <p:cNvPr id="25" name="Group 24"/>
          <p:cNvGrpSpPr/>
          <p:nvPr/>
        </p:nvGrpSpPr>
        <p:grpSpPr>
          <a:xfrm>
            <a:off x="5637133" y="4381929"/>
            <a:ext cx="4901725" cy="945951"/>
            <a:chOff x="7196992" y="-1576008"/>
            <a:chExt cx="4901725" cy="945951"/>
          </a:xfrm>
        </p:grpSpPr>
        <p:pic>
          <p:nvPicPr>
            <p:cNvPr id="26" name="Picture 25"/>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96992" y="-1576008"/>
              <a:ext cx="4901725" cy="945951"/>
            </a:xfrm>
            <a:prstGeom prst="rect">
              <a:avLst/>
            </a:prstGeom>
          </p:spPr>
        </p:pic>
        <p:pic>
          <p:nvPicPr>
            <p:cNvPr id="27" name="Picture 26"/>
            <p:cNvPicPr>
              <a:picLocks noChangeAspect="1"/>
            </p:cNvPicPr>
            <p:nvPr/>
          </p:nvPicPr>
          <p:blipFill rotWithShape="1">
            <a:blip r:embed="rId12" cstate="print">
              <a:biLevel thresh="25000"/>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t="37803" b="39606"/>
            <a:stretch/>
          </p:blipFill>
          <p:spPr>
            <a:xfrm>
              <a:off x="7273192" y="-1526416"/>
              <a:ext cx="4648200" cy="581024"/>
            </a:xfrm>
            <a:prstGeom prst="rect">
              <a:avLst/>
            </a:prstGeom>
          </p:spPr>
        </p:pic>
      </p:grpSp>
    </p:spTree>
    <p:extLst>
      <p:ext uri="{BB962C8B-B14F-4D97-AF65-F5344CB8AC3E}">
        <p14:creationId xmlns:p14="http://schemas.microsoft.com/office/powerpoint/2010/main" val="365972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2035" b="10601"/>
          <a:stretch/>
        </p:blipFill>
        <p:spPr>
          <a:xfrm>
            <a:off x="1589" y="0"/>
            <a:ext cx="12188825" cy="6858000"/>
          </a:xfrm>
          <a:prstGeom prst="rect">
            <a:avLst/>
          </a:prstGeom>
        </p:spPr>
      </p:pic>
    </p:spTree>
    <p:extLst>
      <p:ext uri="{BB962C8B-B14F-4D97-AF65-F5344CB8AC3E}">
        <p14:creationId xmlns:p14="http://schemas.microsoft.com/office/powerpoint/2010/main" val="2814269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484" t="2222" r="1359" b="2222"/>
          <a:stretch/>
        </p:blipFill>
        <p:spPr>
          <a:xfrm>
            <a:off x="304800" y="415"/>
            <a:ext cx="11353800" cy="7453640"/>
          </a:xfrm>
          <a:prstGeom prst="rect">
            <a:avLst/>
          </a:prstGeom>
        </p:spPr>
      </p:pic>
      <p:sp>
        <p:nvSpPr>
          <p:cNvPr id="7" name="Rectangle 6"/>
          <p:cNvSpPr/>
          <p:nvPr/>
        </p:nvSpPr>
        <p:spPr>
          <a:xfrm>
            <a:off x="-92245" y="-38100"/>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8" name="Rectangle 7"/>
          <p:cNvSpPr/>
          <p:nvPr/>
        </p:nvSpPr>
        <p:spPr>
          <a:xfrm>
            <a:off x="1589" y="1219201"/>
            <a:ext cx="7645399" cy="3955379"/>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p:cNvSpPr/>
          <p:nvPr/>
        </p:nvSpPr>
        <p:spPr>
          <a:xfrm>
            <a:off x="418511" y="1492353"/>
            <a:ext cx="7089101" cy="2585323"/>
          </a:xfrm>
          <a:prstGeom prst="rect">
            <a:avLst/>
          </a:prstGeom>
        </p:spPr>
        <p:txBody>
          <a:bodyPr wrap="square">
            <a:spAutoFit/>
          </a:bodyPr>
          <a:lstStyle/>
          <a:p>
            <a:r>
              <a:rPr lang="en-US" altLang="zh-TW" dirty="0">
                <a:solidFill>
                  <a:prstClr val="white"/>
                </a:solidFill>
                <a:latin typeface="Calibri"/>
                <a:ea typeface="微軟正黑體" panose="020B0604030504040204" pitchFamily="34" charset="-120"/>
              </a:rPr>
              <a:t>MINISO, a Japanese style home products brand, sticking to the life philosophy of “simplicity, nature and good quality” and the brand proposition of “returning to the nature”. MINISO aims </a:t>
            </a:r>
            <a:r>
              <a:rPr lang="en-US" altLang="zh-TW" dirty="0">
                <a:solidFill>
                  <a:prstClr val="white"/>
                </a:solidFill>
                <a:latin typeface="Calibri"/>
                <a:ea typeface="微軟正黑體" panose="020B0604030504040204" pitchFamily="34" charset="-120"/>
              </a:rPr>
              <a:t>at providing </a:t>
            </a:r>
            <a:r>
              <a:rPr lang="en-US" altLang="zh-TW" dirty="0">
                <a:solidFill>
                  <a:prstClr val="white"/>
                </a:solidFill>
                <a:latin typeface="Calibri"/>
                <a:ea typeface="微軟正黑體" panose="020B0604030504040204" pitchFamily="34" charset="-120"/>
              </a:rPr>
              <a:t>creative products with excellent quality and reasonable price </a:t>
            </a:r>
            <a:r>
              <a:rPr lang="en-US" altLang="zh-TW" dirty="0">
                <a:solidFill>
                  <a:prstClr val="white"/>
                </a:solidFill>
                <a:latin typeface="Calibri"/>
                <a:ea typeface="微軟正黑體" panose="020B0604030504040204" pitchFamily="34" charset="-120"/>
              </a:rPr>
              <a:t>to </a:t>
            </a:r>
            <a:r>
              <a:rPr lang="en-US" altLang="zh-TW" dirty="0">
                <a:solidFill>
                  <a:prstClr val="white"/>
                </a:solidFill>
                <a:latin typeface="Calibri"/>
                <a:ea typeface="微軟正黑體" panose="020B0604030504040204" pitchFamily="34" charset="-120"/>
              </a:rPr>
              <a:t>customers, </a:t>
            </a:r>
            <a:r>
              <a:rPr lang="en-US" altLang="zh-TW" dirty="0">
                <a:solidFill>
                  <a:prstClr val="white"/>
                </a:solidFill>
                <a:latin typeface="Calibri"/>
                <a:ea typeface="微軟正黑體" panose="020B0604030504040204" pitchFamily="34" charset="-120"/>
              </a:rPr>
              <a:t>building </a:t>
            </a:r>
            <a:r>
              <a:rPr lang="en-US" altLang="zh-TW" dirty="0">
                <a:solidFill>
                  <a:prstClr val="white"/>
                </a:solidFill>
                <a:latin typeface="Calibri"/>
                <a:ea typeface="微軟正黑體" panose="020B0604030504040204" pitchFamily="34" charset="-120"/>
              </a:rPr>
              <a:t>a trendy and down-to-earth brand, and </a:t>
            </a:r>
            <a:r>
              <a:rPr lang="en-US" altLang="zh-TW" dirty="0">
                <a:solidFill>
                  <a:prstClr val="white"/>
                </a:solidFill>
                <a:latin typeface="Calibri"/>
                <a:ea typeface="微軟正黑體" panose="020B0604030504040204" pitchFamily="34" charset="-120"/>
              </a:rPr>
              <a:t>making </a:t>
            </a:r>
            <a:r>
              <a:rPr lang="en-US" altLang="zh-TW" dirty="0">
                <a:solidFill>
                  <a:prstClr val="white"/>
                </a:solidFill>
                <a:latin typeface="Calibri"/>
                <a:ea typeface="微軟正黑體" panose="020B0604030504040204" pitchFamily="34" charset="-120"/>
              </a:rPr>
              <a:t>a happy and comfortable home life for every family.</a:t>
            </a:r>
          </a:p>
          <a:p>
            <a:endParaRPr lang="en-US" altLang="zh-TW" dirty="0">
              <a:solidFill>
                <a:prstClr val="white"/>
              </a:solidFill>
              <a:latin typeface="Calibri"/>
              <a:ea typeface="微軟正黑體" panose="020B0604030504040204" pitchFamily="34" charset="-120"/>
            </a:endParaRPr>
          </a:p>
          <a:p>
            <a:r>
              <a:rPr lang="en-US" altLang="zh-TW" dirty="0">
                <a:solidFill>
                  <a:prstClr val="white"/>
                </a:solidFill>
                <a:latin typeface="Calibri"/>
                <a:ea typeface="微軟正黑體" panose="020B0604030504040204" pitchFamily="34" charset="-120"/>
              </a:rPr>
              <a:t>MINISO</a:t>
            </a:r>
            <a:r>
              <a:rPr lang="zh-TW" altLang="en-US" dirty="0">
                <a:solidFill>
                  <a:prstClr val="white"/>
                </a:solidFill>
                <a:latin typeface="Calibri"/>
                <a:ea typeface="微軟正黑體" panose="020B0604030504040204" pitchFamily="34" charset="-120"/>
              </a:rPr>
              <a:t> </a:t>
            </a:r>
            <a:r>
              <a:rPr lang="en-US" altLang="zh-TW" dirty="0">
                <a:solidFill>
                  <a:prstClr val="white"/>
                </a:solidFill>
                <a:latin typeface="Calibri"/>
                <a:ea typeface="微軟正黑體" panose="020B0604030504040204" pitchFamily="34" charset="-120"/>
              </a:rPr>
              <a:t>Cash </a:t>
            </a:r>
            <a:r>
              <a:rPr lang="en-US" altLang="zh-TW" dirty="0">
                <a:solidFill>
                  <a:prstClr val="white"/>
                </a:solidFill>
                <a:latin typeface="Calibri"/>
                <a:ea typeface="微軟正黑體" panose="020B0604030504040204" pitchFamily="34" charset="-120"/>
              </a:rPr>
              <a:t>coupons can be used in more than 40 branches across Hong Kong!! </a:t>
            </a:r>
            <a:endParaRPr lang="en-US" altLang="zh-TW" dirty="0">
              <a:solidFill>
                <a:prstClr val="white"/>
              </a:solidFill>
              <a:latin typeface="Calibri"/>
              <a:ea typeface="微軟正黑體" panose="020B0604030504040204" pitchFamily="34" charset="-12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648201"/>
            <a:ext cx="3779520" cy="1905415"/>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
        <p:nvSpPr>
          <p:cNvPr id="14" name="TextBox 13"/>
          <p:cNvSpPr txBox="1"/>
          <p:nvPr/>
        </p:nvSpPr>
        <p:spPr>
          <a:xfrm>
            <a:off x="9465178" y="720486"/>
            <a:ext cx="2726823" cy="953877"/>
          </a:xfrm>
          <a:prstGeom prst="rect">
            <a:avLst/>
          </a:prstGeom>
          <a:noFill/>
        </p:spPr>
        <p:txBody>
          <a:bodyPr wrap="square" lIns="89744" tIns="45606" rIns="89744" bIns="45606" rtlCol="0">
            <a:spAutoFit/>
          </a:bodyPr>
          <a:lstStyle/>
          <a:p>
            <a:pPr algn="r" defTabSz="897762">
              <a:defRPr/>
            </a:pPr>
            <a:r>
              <a:rPr lang="en-US" altLang="zh-TW" sz="2800" dirty="0">
                <a:solidFill>
                  <a:prstClr val="black"/>
                </a:solidFill>
                <a:latin typeface="Raleway" panose="020B0503030101060003" pitchFamily="34" charset="0"/>
                <a:ea typeface="新細明體" panose="02020500000000000000" pitchFamily="18" charset="-120"/>
              </a:rPr>
              <a:t>2% Cashback </a:t>
            </a:r>
          </a:p>
          <a:p>
            <a:pPr algn="r" defTabSz="897762">
              <a:defRPr/>
            </a:pPr>
            <a:r>
              <a:rPr lang="en-US" altLang="zh-TW" sz="2800" dirty="0">
                <a:solidFill>
                  <a:prstClr val="black"/>
                </a:solidFill>
                <a:latin typeface="Raleway" panose="020B0503030101060003" pitchFamily="34" charset="0"/>
                <a:ea typeface="新細明體" panose="02020500000000000000" pitchFamily="18" charset="-120"/>
              </a:rPr>
              <a:t>2%</a:t>
            </a:r>
            <a:r>
              <a:rPr lang="zh-TW" altLang="en-US" sz="2800" dirty="0">
                <a:solidFill>
                  <a:prstClr val="black"/>
                </a:solidFill>
                <a:latin typeface="Raleway" panose="020B0503030101060003" pitchFamily="34" charset="0"/>
                <a:ea typeface="新細明體" panose="02020500000000000000" pitchFamily="18" charset="-120"/>
              </a:rPr>
              <a:t> </a:t>
            </a:r>
            <a:r>
              <a:rPr lang="en-US" altLang="zh-TW" sz="2800" dirty="0">
                <a:solidFill>
                  <a:prstClr val="black"/>
                </a:solidFill>
                <a:latin typeface="Raleway" panose="020B0503030101060003" pitchFamily="34" charset="0"/>
                <a:ea typeface="新細明體" panose="02020500000000000000" pitchFamily="18" charset="-120"/>
              </a:rPr>
              <a:t>IBV</a:t>
            </a:r>
            <a:r>
              <a:rPr lang="zh-TW" altLang="en-US" sz="2800" dirty="0">
                <a:solidFill>
                  <a:prstClr val="black"/>
                </a:solidFill>
                <a:latin typeface="Raleway" panose="020B0503030101060003" pitchFamily="34" charset="0"/>
                <a:ea typeface="新細明體" panose="02020500000000000000" pitchFamily="18" charset="-120"/>
              </a:rPr>
              <a:t>│</a:t>
            </a:r>
            <a:r>
              <a:rPr lang="en-US" altLang="zh-TW" sz="2800" dirty="0">
                <a:solidFill>
                  <a:prstClr val="black"/>
                </a:solidFill>
                <a:latin typeface="Raleway" panose="020B0503030101060003" pitchFamily="34" charset="0"/>
                <a:ea typeface="新細明體" panose="02020500000000000000" pitchFamily="18" charset="-120"/>
              </a:rPr>
              <a:t>6%</a:t>
            </a:r>
            <a:r>
              <a:rPr lang="zh-TW" altLang="en-US" sz="2800" dirty="0">
                <a:solidFill>
                  <a:prstClr val="black"/>
                </a:solidFill>
                <a:latin typeface="Raleway" panose="020B0503030101060003" pitchFamily="34" charset="0"/>
                <a:ea typeface="新細明體" panose="02020500000000000000" pitchFamily="18" charset="-120"/>
              </a:rPr>
              <a:t> </a:t>
            </a:r>
            <a:r>
              <a:rPr lang="en-US" altLang="zh-TW" sz="2800" dirty="0">
                <a:solidFill>
                  <a:prstClr val="black"/>
                </a:solidFill>
                <a:latin typeface="Raleway" panose="020B0503030101060003" pitchFamily="34" charset="0"/>
                <a:ea typeface="新細明體" panose="02020500000000000000" pitchFamily="18" charset="-120"/>
              </a:rPr>
              <a:t>IBV</a:t>
            </a:r>
            <a:endParaRPr lang="en-US" sz="2800" dirty="0">
              <a:solidFill>
                <a:prstClr val="black"/>
              </a:solidFill>
              <a:latin typeface="Raleway" panose="020B0503030101060003" pitchFamily="34" charset="0"/>
            </a:endParaRPr>
          </a:p>
        </p:txBody>
      </p:sp>
      <p:grpSp>
        <p:nvGrpSpPr>
          <p:cNvPr id="15" name="Group 14"/>
          <p:cNvGrpSpPr/>
          <p:nvPr/>
        </p:nvGrpSpPr>
        <p:grpSpPr>
          <a:xfrm>
            <a:off x="10439400" y="152400"/>
            <a:ext cx="1780716" cy="532612"/>
            <a:chOff x="10313324" y="457200"/>
            <a:chExt cx="2283489" cy="532612"/>
          </a:xfrm>
        </p:grpSpPr>
        <p:sp>
          <p:nvSpPr>
            <p:cNvPr id="16" name="Snip Single Corner Rectangle 15"/>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TextBox 16"/>
            <p:cNvSpPr txBox="1"/>
            <p:nvPr/>
          </p:nvSpPr>
          <p:spPr>
            <a:xfrm>
              <a:off x="10567313" y="545068"/>
              <a:ext cx="2029500" cy="369332"/>
            </a:xfrm>
            <a:prstGeom prst="rect">
              <a:avLst/>
            </a:prstGeom>
            <a:noFill/>
          </p:spPr>
          <p:txBody>
            <a:bodyPr wrap="square" rtlCol="0">
              <a:spAutoFit/>
            </a:bodyPr>
            <a:lstStyle/>
            <a:p>
              <a:pPr algn="ctr"/>
              <a:r>
                <a:rPr lang="en-US" altLang="zh-TW" b="1" dirty="0">
                  <a:solidFill>
                    <a:prstClr val="white"/>
                  </a:solidFill>
                  <a:latin typeface="Calibri"/>
                  <a:ea typeface="微軟正黑體" panose="020B0604030504040204" pitchFamily="34" charset="-120"/>
                </a:rPr>
                <a:t>Order Form</a:t>
              </a:r>
              <a:endParaRPr lang="en-US" b="1" dirty="0">
                <a:solidFill>
                  <a:prstClr val="white"/>
                </a:solidFill>
                <a:latin typeface="Calibri"/>
                <a:ea typeface="微軟正黑體" panose="020B0604030504040204" pitchFamily="34" charset="-120"/>
              </a:endParaRPr>
            </a:p>
          </p:txBody>
        </p:sp>
      </p:grpSp>
    </p:spTree>
    <p:extLst>
      <p:ext uri="{BB962C8B-B14F-4D97-AF65-F5344CB8AC3E}">
        <p14:creationId xmlns:p14="http://schemas.microsoft.com/office/powerpoint/2010/main" val="9475750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484" t="2222" r="1359" b="2222"/>
          <a:stretch/>
        </p:blipFill>
        <p:spPr>
          <a:xfrm>
            <a:off x="304800" y="415"/>
            <a:ext cx="11353800" cy="7453640"/>
          </a:xfrm>
          <a:prstGeom prst="rect">
            <a:avLst/>
          </a:prstGeom>
        </p:spPr>
      </p:pic>
      <p:sp>
        <p:nvSpPr>
          <p:cNvPr id="7" name="Rectangle 6"/>
          <p:cNvSpPr/>
          <p:nvPr/>
        </p:nvSpPr>
        <p:spPr>
          <a:xfrm>
            <a:off x="-92245" y="-38100"/>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8" name="Rectangle 7"/>
          <p:cNvSpPr/>
          <p:nvPr/>
        </p:nvSpPr>
        <p:spPr>
          <a:xfrm>
            <a:off x="1588" y="1219201"/>
            <a:ext cx="8380412" cy="3955379"/>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p:cNvSpPr/>
          <p:nvPr/>
        </p:nvSpPr>
        <p:spPr>
          <a:xfrm>
            <a:off x="303213" y="1326680"/>
            <a:ext cx="7963490" cy="3200876"/>
          </a:xfrm>
          <a:prstGeom prst="rect">
            <a:avLst/>
          </a:prstGeom>
        </p:spPr>
        <p:txBody>
          <a:bodyPr wrap="square">
            <a:spAutoFit/>
          </a:bodyPr>
          <a:lstStyle/>
          <a:p>
            <a:r>
              <a:rPr lang="en-US" altLang="zh-TW" sz="2400" dirty="0">
                <a:solidFill>
                  <a:prstClr val="white"/>
                </a:solidFill>
                <a:latin typeface="Calibri"/>
                <a:ea typeface="微軟正黑體" panose="020B0604030504040204" pitchFamily="34" charset="-120"/>
              </a:rPr>
              <a:t>Free Gifts </a:t>
            </a:r>
            <a:r>
              <a:rPr lang="en-US" altLang="zh-TW" dirty="0">
                <a:solidFill>
                  <a:prstClr val="white"/>
                </a:solidFill>
                <a:latin typeface="Calibri"/>
                <a:ea typeface="微軟正黑體" panose="020B0604030504040204" pitchFamily="34" charset="-120"/>
              </a:rPr>
              <a:t>when you purchase </a:t>
            </a:r>
            <a:r>
              <a:rPr lang="en-US" altLang="zh-TW" dirty="0">
                <a:solidFill>
                  <a:prstClr val="white"/>
                </a:solidFill>
                <a:latin typeface="Calibri"/>
                <a:ea typeface="微軟正黑體" panose="020B0604030504040204" pitchFamily="34" charset="-120"/>
              </a:rPr>
              <a:t>MINISO cash coupon </a:t>
            </a:r>
            <a:r>
              <a:rPr lang="en-US" altLang="zh-TW" dirty="0">
                <a:solidFill>
                  <a:prstClr val="white"/>
                </a:solidFill>
                <a:latin typeface="Calibri"/>
                <a:ea typeface="微軟正黑體" panose="020B0604030504040204" pitchFamily="34" charset="-120"/>
              </a:rPr>
              <a:t>with specific value at </a:t>
            </a:r>
            <a:r>
              <a:rPr lang="en-US" altLang="zh-TW" dirty="0">
                <a:solidFill>
                  <a:prstClr val="white"/>
                </a:solidFill>
                <a:latin typeface="Calibri"/>
                <a:ea typeface="微軟正黑體" panose="020B0604030504040204" pitchFamily="34" charset="-120"/>
              </a:rPr>
              <a:t>the MINISO booth </a:t>
            </a:r>
            <a:r>
              <a:rPr lang="en-US" altLang="zh-TW" dirty="0">
                <a:solidFill>
                  <a:prstClr val="white"/>
                </a:solidFill>
                <a:latin typeface="Calibri"/>
                <a:ea typeface="微軟正黑體" panose="020B0604030504040204" pitchFamily="34" charset="-120"/>
              </a:rPr>
              <a:t>during HKLS2018! </a:t>
            </a:r>
          </a:p>
          <a:p>
            <a:r>
              <a:rPr lang="en-US" altLang="zh-TW" dirty="0">
                <a:solidFill>
                  <a:prstClr val="white"/>
                </a:solidFill>
                <a:latin typeface="Calibri"/>
                <a:ea typeface="微軟正黑體" panose="020B0604030504040204" pitchFamily="34" charset="-120"/>
              </a:rPr>
              <a:t>Buy </a:t>
            </a:r>
            <a:r>
              <a:rPr lang="en-US" altLang="zh-TW" dirty="0">
                <a:solidFill>
                  <a:prstClr val="white"/>
                </a:solidFill>
                <a:latin typeface="Calibri"/>
                <a:ea typeface="微軟正黑體" panose="020B0604030504040204" pitchFamily="34" charset="-120"/>
              </a:rPr>
              <a:t>more and </a:t>
            </a:r>
            <a:r>
              <a:rPr lang="en-US" altLang="zh-TW" dirty="0">
                <a:solidFill>
                  <a:prstClr val="white"/>
                </a:solidFill>
                <a:latin typeface="Calibri"/>
                <a:ea typeface="微軟正黑體" panose="020B0604030504040204" pitchFamily="34" charset="-120"/>
              </a:rPr>
              <a:t>get more</a:t>
            </a:r>
            <a:r>
              <a:rPr lang="en-US" altLang="zh-TW" dirty="0">
                <a:solidFill>
                  <a:prstClr val="white"/>
                </a:solidFill>
                <a:latin typeface="Calibri"/>
                <a:ea typeface="微軟正黑體" panose="020B0604030504040204" pitchFamily="34" charset="-120"/>
              </a:rPr>
              <a:t>! </a:t>
            </a:r>
            <a:endParaRPr lang="en-US" altLang="zh-TW" dirty="0">
              <a:solidFill>
                <a:prstClr val="white"/>
              </a:solidFill>
              <a:latin typeface="Calibri"/>
              <a:ea typeface="微軟正黑體" panose="020B0604030504040204" pitchFamily="34" charset="-120"/>
            </a:endParaRPr>
          </a:p>
          <a:p>
            <a:endParaRPr lang="en-US" altLang="zh-TW" dirty="0">
              <a:solidFill>
                <a:prstClr val="white"/>
              </a:solidFill>
              <a:latin typeface="Calibri"/>
              <a:ea typeface="微軟正黑體" panose="020B0604030504040204" pitchFamily="34" charset="-120"/>
            </a:endParaRPr>
          </a:p>
          <a:p>
            <a:r>
              <a:rPr lang="en-US" altLang="zh-TW" dirty="0">
                <a:solidFill>
                  <a:prstClr val="white"/>
                </a:solidFill>
                <a:latin typeface="Calibri"/>
                <a:ea typeface="微軟正黑體" panose="020B0604030504040204" pitchFamily="34" charset="-120"/>
              </a:rPr>
              <a:t>worth $200</a:t>
            </a:r>
            <a:r>
              <a:rPr lang="zh-TW" altLang="en-US" dirty="0">
                <a:solidFill>
                  <a:prstClr val="white"/>
                </a:solidFill>
                <a:latin typeface="Calibri"/>
                <a:ea typeface="微軟正黑體" panose="020B0604030504040204" pitchFamily="34" charset="-120"/>
              </a:rPr>
              <a:t> </a:t>
            </a:r>
            <a:r>
              <a:rPr lang="en-US" altLang="zh-TW" dirty="0">
                <a:solidFill>
                  <a:prstClr val="white"/>
                </a:solidFill>
                <a:latin typeface="Calibri"/>
                <a:ea typeface="微軟正黑體" panose="020B0604030504040204" pitchFamily="34" charset="-120"/>
              </a:rPr>
              <a:t>(280 pcs)   </a:t>
            </a:r>
            <a:r>
              <a:rPr lang="en-US" altLang="zh-TW" dirty="0">
                <a:solidFill>
                  <a:prstClr val="white"/>
                </a:solidFill>
                <a:latin typeface="Calibri"/>
                <a:ea typeface="微軟正黑體" panose="020B0604030504040204" pitchFamily="34" charset="-120"/>
              </a:rPr>
              <a:t>Free </a:t>
            </a:r>
            <a:r>
              <a:rPr lang="en-US" altLang="zh-TW" dirty="0">
                <a:solidFill>
                  <a:prstClr val="white"/>
                </a:solidFill>
                <a:latin typeface="Calibri"/>
                <a:ea typeface="微軟正黑體" panose="020B0604030504040204" pitchFamily="34" charset="-120"/>
              </a:rPr>
              <a:t>Bubble Milk Tea Voucher (Value HK$35)</a:t>
            </a:r>
            <a:endParaRPr lang="en-US" altLang="zh-TW" dirty="0">
              <a:solidFill>
                <a:prstClr val="white"/>
              </a:solidFill>
              <a:latin typeface="Calibri"/>
              <a:ea typeface="微軟正黑體" panose="020B0604030504040204" pitchFamily="34" charset="-120"/>
            </a:endParaRPr>
          </a:p>
          <a:p>
            <a:r>
              <a:rPr lang="en-US" altLang="zh-TW" dirty="0">
                <a:solidFill>
                  <a:prstClr val="white"/>
                </a:solidFill>
                <a:latin typeface="Calibri"/>
                <a:ea typeface="微軟正黑體" panose="020B0604030504040204" pitchFamily="34" charset="-120"/>
              </a:rPr>
              <a:t>worth</a:t>
            </a:r>
            <a:r>
              <a:rPr lang="en-US" altLang="zh-TW" dirty="0">
                <a:solidFill>
                  <a:prstClr val="white"/>
                </a:solidFill>
                <a:latin typeface="Calibri"/>
                <a:ea typeface="微軟正黑體" panose="020B0604030504040204" pitchFamily="34" charset="-120"/>
              </a:rPr>
              <a:t> $500 (20</a:t>
            </a:r>
            <a:r>
              <a:rPr lang="en-US" altLang="zh-TW" dirty="0">
                <a:solidFill>
                  <a:prstClr val="white"/>
                </a:solidFill>
                <a:latin typeface="Calibri"/>
                <a:ea typeface="微軟正黑體" panose="020B0604030504040204" pitchFamily="34" charset="-120"/>
              </a:rPr>
              <a:t> pcs</a:t>
            </a:r>
            <a:r>
              <a:rPr lang="en-US" altLang="zh-TW" dirty="0">
                <a:solidFill>
                  <a:prstClr val="white"/>
                </a:solidFill>
                <a:latin typeface="Calibri"/>
                <a:ea typeface="微軟正黑體" panose="020B0604030504040204" pitchFamily="34" charset="-120"/>
              </a:rPr>
              <a:t>)     </a:t>
            </a:r>
            <a:r>
              <a:rPr lang="en-US" altLang="zh-TW" dirty="0">
                <a:solidFill>
                  <a:prstClr val="white"/>
                </a:solidFill>
                <a:latin typeface="Calibri"/>
                <a:ea typeface="微軟正黑體" panose="020B0604030504040204" pitchFamily="34" charset="-120"/>
              </a:rPr>
              <a:t>Free Multifunctional facial washing machine </a:t>
            </a:r>
            <a:r>
              <a:rPr lang="en-US" altLang="zh-TW" dirty="0">
                <a:solidFill>
                  <a:prstClr val="white"/>
                </a:solidFill>
                <a:latin typeface="Calibri"/>
                <a:ea typeface="微軟正黑體" panose="020B0604030504040204" pitchFamily="34" charset="-120"/>
              </a:rPr>
              <a:t>(Value HK$49.9</a:t>
            </a:r>
            <a:r>
              <a:rPr lang="en-US" altLang="zh-TW" dirty="0">
                <a:solidFill>
                  <a:prstClr val="white"/>
                </a:solidFill>
                <a:latin typeface="Calibri"/>
                <a:ea typeface="微軟正黑體" panose="020B0604030504040204" pitchFamily="34" charset="-120"/>
              </a:rPr>
              <a:t>)</a:t>
            </a:r>
          </a:p>
          <a:p>
            <a:r>
              <a:rPr lang="en-US" altLang="zh-TW" dirty="0">
                <a:solidFill>
                  <a:prstClr val="white"/>
                </a:solidFill>
                <a:latin typeface="Calibri"/>
                <a:ea typeface="微軟正黑體" panose="020B0604030504040204" pitchFamily="34" charset="-120"/>
              </a:rPr>
              <a:t>worth</a:t>
            </a:r>
            <a:r>
              <a:rPr lang="en-US" altLang="zh-TW" dirty="0">
                <a:solidFill>
                  <a:prstClr val="white"/>
                </a:solidFill>
                <a:latin typeface="Calibri"/>
                <a:ea typeface="微軟正黑體" panose="020B0604030504040204" pitchFamily="34" charset="-120"/>
              </a:rPr>
              <a:t> $</a:t>
            </a:r>
            <a:r>
              <a:rPr lang="en-US" altLang="zh-TW" dirty="0">
                <a:solidFill>
                  <a:prstClr val="white"/>
                </a:solidFill>
                <a:latin typeface="Calibri"/>
                <a:ea typeface="微軟正黑體" panose="020B0604030504040204" pitchFamily="34" charset="-120"/>
              </a:rPr>
              <a:t>1200 </a:t>
            </a:r>
            <a:r>
              <a:rPr lang="en-US" altLang="zh-TW" dirty="0">
                <a:solidFill>
                  <a:prstClr val="white"/>
                </a:solidFill>
                <a:latin typeface="Calibri"/>
                <a:ea typeface="微軟正黑體" panose="020B0604030504040204" pitchFamily="34" charset="-120"/>
              </a:rPr>
              <a:t>(10 pcs)</a:t>
            </a:r>
            <a:r>
              <a:rPr lang="zh-TW" altLang="en-US" dirty="0">
                <a:solidFill>
                  <a:prstClr val="white"/>
                </a:solidFill>
                <a:latin typeface="Calibri"/>
                <a:ea typeface="微軟正黑體" panose="020B0604030504040204" pitchFamily="34" charset="-120"/>
              </a:rPr>
              <a:t>   </a:t>
            </a:r>
            <a:r>
              <a:rPr lang="en-US" altLang="zh-TW" dirty="0">
                <a:solidFill>
                  <a:prstClr val="white"/>
                </a:solidFill>
                <a:latin typeface="Calibri"/>
                <a:ea typeface="微軟正黑體" panose="020B0604030504040204" pitchFamily="34" charset="-120"/>
              </a:rPr>
              <a:t>Free </a:t>
            </a:r>
            <a:r>
              <a:rPr lang="en-US" altLang="zh-TW" dirty="0">
                <a:solidFill>
                  <a:prstClr val="white"/>
                </a:solidFill>
                <a:latin typeface="Calibri"/>
                <a:ea typeface="微軟正黑體" panose="020B0604030504040204" pitchFamily="34" charset="-120"/>
              </a:rPr>
              <a:t>Aromatherapy machine</a:t>
            </a:r>
            <a:r>
              <a:rPr lang="zh-TW" altLang="en-US" dirty="0">
                <a:solidFill>
                  <a:prstClr val="white"/>
                </a:solidFill>
                <a:latin typeface="Calibri"/>
                <a:ea typeface="微軟正黑體" panose="020B0604030504040204" pitchFamily="34" charset="-120"/>
              </a:rPr>
              <a:t> </a:t>
            </a:r>
            <a:r>
              <a:rPr lang="en-US" altLang="zh-TW" dirty="0">
                <a:solidFill>
                  <a:prstClr val="white"/>
                </a:solidFill>
                <a:latin typeface="Calibri"/>
                <a:ea typeface="微軟正黑體" panose="020B0604030504040204" pitchFamily="34" charset="-120"/>
              </a:rPr>
              <a:t>(Value $119.9</a:t>
            </a:r>
            <a:r>
              <a:rPr lang="en-US" altLang="zh-TW" dirty="0">
                <a:solidFill>
                  <a:prstClr val="white"/>
                </a:solidFill>
                <a:latin typeface="Calibri"/>
                <a:ea typeface="微軟正黑體" panose="020B0604030504040204" pitchFamily="34" charset="-120"/>
              </a:rPr>
              <a:t>)</a:t>
            </a:r>
          </a:p>
          <a:p>
            <a:endParaRPr lang="en-US" altLang="zh-TW" dirty="0">
              <a:solidFill>
                <a:prstClr val="white"/>
              </a:solidFill>
              <a:latin typeface="Calibri"/>
              <a:ea typeface="微軟正黑體" panose="020B0604030504040204" pitchFamily="34" charset="-120"/>
            </a:endParaRPr>
          </a:p>
          <a:p>
            <a:r>
              <a:rPr lang="en-US" altLang="zh-TW" dirty="0">
                <a:solidFill>
                  <a:prstClr val="white"/>
                </a:solidFill>
                <a:latin typeface="Calibri"/>
                <a:ea typeface="微軟正黑體" panose="020B0604030504040204" pitchFamily="34" charset="-120"/>
              </a:rPr>
              <a:t>MINISO</a:t>
            </a:r>
            <a:r>
              <a:rPr lang="zh-TW" altLang="en-US" dirty="0">
                <a:solidFill>
                  <a:prstClr val="white"/>
                </a:solidFill>
                <a:latin typeface="Calibri"/>
                <a:ea typeface="微軟正黑體" panose="020B0604030504040204" pitchFamily="34" charset="-120"/>
              </a:rPr>
              <a:t> </a:t>
            </a:r>
            <a:r>
              <a:rPr lang="en-US" altLang="zh-TW" dirty="0">
                <a:solidFill>
                  <a:prstClr val="white"/>
                </a:solidFill>
                <a:latin typeface="Calibri"/>
                <a:ea typeface="微軟正黑體" panose="020B0604030504040204" pitchFamily="34" charset="-120"/>
              </a:rPr>
              <a:t>Cash coupons can be used in more than 40 branches across Hong Kong!! </a:t>
            </a:r>
          </a:p>
          <a:p>
            <a:endParaRPr lang="en-US" altLang="zh-TW" dirty="0">
              <a:solidFill>
                <a:prstClr val="white"/>
              </a:solidFill>
              <a:latin typeface="Calibri"/>
              <a:ea typeface="微軟正黑體" panose="020B0604030504040204" pitchFamily="34" charset="-120"/>
            </a:endParaRPr>
          </a:p>
          <a:p>
            <a:r>
              <a:rPr lang="en-US" altLang="zh-TW" sz="1400" dirty="0">
                <a:solidFill>
                  <a:prstClr val="white"/>
                </a:solidFill>
                <a:latin typeface="Calibri"/>
                <a:ea typeface="微軟正黑體" panose="020B0604030504040204" pitchFamily="34" charset="-120"/>
              </a:rPr>
              <a:t>Promotion offer and gift are subject to a first-come-first-served basis while stocks last.</a:t>
            </a:r>
            <a:endParaRPr lang="en-US" altLang="zh-TW" sz="1400" dirty="0">
              <a:solidFill>
                <a:prstClr val="white"/>
              </a:solidFill>
              <a:latin typeface="Calibri"/>
              <a:ea typeface="微軟正黑體" panose="020B0604030504040204" pitchFamily="34" charset="-120"/>
            </a:endParaRPr>
          </a:p>
        </p:txBody>
      </p:sp>
      <p:pic>
        <p:nvPicPr>
          <p:cNvPr id="10" name="Picture 9"/>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90501" y="228601"/>
            <a:ext cx="5143502" cy="1059565"/>
          </a:xfrm>
          <a:prstGeom prst="rect">
            <a:avLst/>
          </a:prstGeom>
        </p:spPr>
      </p:pic>
      <p:sp>
        <p:nvSpPr>
          <p:cNvPr id="2" name="TextBox 1"/>
          <p:cNvSpPr txBox="1"/>
          <p:nvPr/>
        </p:nvSpPr>
        <p:spPr>
          <a:xfrm>
            <a:off x="680314" y="286376"/>
            <a:ext cx="3891686" cy="646331"/>
          </a:xfrm>
          <a:prstGeom prst="rect">
            <a:avLst/>
          </a:prstGeom>
          <a:noFill/>
        </p:spPr>
        <p:txBody>
          <a:bodyPr wrap="square" rtlCol="0">
            <a:spAutoFit/>
          </a:bodyPr>
          <a:lstStyle/>
          <a:p>
            <a:r>
              <a:rPr lang="en-US" altLang="zh-TW" sz="3600" b="1" dirty="0">
                <a:solidFill>
                  <a:prstClr val="white"/>
                </a:solidFill>
                <a:latin typeface="微軟正黑體" panose="020B0604030504040204" pitchFamily="34" charset="-120"/>
                <a:ea typeface="微軟正黑體" panose="020B0604030504040204" pitchFamily="34" charset="-120"/>
              </a:rPr>
              <a:t>Special Offer </a:t>
            </a:r>
            <a:endParaRPr lang="en-US" sz="3600" b="1" dirty="0">
              <a:solidFill>
                <a:prstClr val="white"/>
              </a:solidFill>
              <a:latin typeface="微軟正黑體" panose="020B0604030504040204" pitchFamily="34" charset="-120"/>
              <a:ea typeface="微軟正黑體" panose="020B0604030504040204" pitchFamily="34" charset="-120"/>
            </a:endParaRPr>
          </a:p>
        </p:txBody>
      </p:sp>
      <p:grpSp>
        <p:nvGrpSpPr>
          <p:cNvPr id="15" name="Group 14"/>
          <p:cNvGrpSpPr/>
          <p:nvPr/>
        </p:nvGrpSpPr>
        <p:grpSpPr>
          <a:xfrm>
            <a:off x="510755" y="4558862"/>
            <a:ext cx="7443380" cy="2186161"/>
            <a:chOff x="416922" y="4309327"/>
            <a:chExt cx="8392128" cy="2464813"/>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922" y="4309329"/>
              <a:ext cx="2578254" cy="246481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5556" b="13333"/>
            <a:stretch/>
          </p:blipFill>
          <p:spPr>
            <a:xfrm>
              <a:off x="3121395" y="4309328"/>
              <a:ext cx="2475814" cy="2464811"/>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t="8888" r="3333" b="36666"/>
            <a:stretch/>
          </p:blipFill>
          <p:spPr>
            <a:xfrm>
              <a:off x="5683122" y="4309327"/>
              <a:ext cx="3125928" cy="2464812"/>
            </a:xfrm>
            <a:prstGeom prst="rect">
              <a:avLst/>
            </a:prstGeom>
            <a:ln>
              <a:noFill/>
            </a:ln>
            <a:effectLst>
              <a:outerShdw blurRad="292100" dist="139700" dir="2700000" algn="tl" rotWithShape="0">
                <a:srgbClr val="333333">
                  <a:alpha val="65000"/>
                </a:srgbClr>
              </a:outerShdw>
            </a:effectLst>
          </p:spPr>
        </p:pic>
      </p:grpSp>
      <p:sp>
        <p:nvSpPr>
          <p:cNvPr id="12" name="TextBox 11"/>
          <p:cNvSpPr txBox="1"/>
          <p:nvPr/>
        </p:nvSpPr>
        <p:spPr>
          <a:xfrm>
            <a:off x="9465178" y="720486"/>
            <a:ext cx="2726823" cy="953877"/>
          </a:xfrm>
          <a:prstGeom prst="rect">
            <a:avLst/>
          </a:prstGeom>
          <a:noFill/>
        </p:spPr>
        <p:txBody>
          <a:bodyPr wrap="square" lIns="89744" tIns="45606" rIns="89744" bIns="45606" rtlCol="0">
            <a:spAutoFit/>
          </a:bodyPr>
          <a:lstStyle/>
          <a:p>
            <a:pPr algn="r" defTabSz="897762">
              <a:defRPr/>
            </a:pPr>
            <a:r>
              <a:rPr lang="en-US" altLang="zh-TW" sz="2800" dirty="0">
                <a:solidFill>
                  <a:prstClr val="black"/>
                </a:solidFill>
                <a:latin typeface="Raleway" panose="020B0503030101060003" pitchFamily="34" charset="0"/>
                <a:ea typeface="新細明體" panose="02020500000000000000" pitchFamily="18" charset="-120"/>
              </a:rPr>
              <a:t>2% Cashback </a:t>
            </a:r>
          </a:p>
          <a:p>
            <a:pPr algn="r" defTabSz="897762">
              <a:defRPr/>
            </a:pPr>
            <a:r>
              <a:rPr lang="en-US" altLang="zh-TW" sz="2800" dirty="0">
                <a:solidFill>
                  <a:prstClr val="black"/>
                </a:solidFill>
                <a:latin typeface="Raleway" panose="020B0503030101060003" pitchFamily="34" charset="0"/>
                <a:ea typeface="新細明體" panose="02020500000000000000" pitchFamily="18" charset="-120"/>
              </a:rPr>
              <a:t>2%</a:t>
            </a:r>
            <a:r>
              <a:rPr lang="zh-TW" altLang="en-US" sz="2800" dirty="0">
                <a:solidFill>
                  <a:prstClr val="black"/>
                </a:solidFill>
                <a:latin typeface="Raleway" panose="020B0503030101060003" pitchFamily="34" charset="0"/>
                <a:ea typeface="新細明體" panose="02020500000000000000" pitchFamily="18" charset="-120"/>
              </a:rPr>
              <a:t> </a:t>
            </a:r>
            <a:r>
              <a:rPr lang="en-US" altLang="zh-TW" sz="2800" dirty="0">
                <a:solidFill>
                  <a:prstClr val="black"/>
                </a:solidFill>
                <a:latin typeface="Raleway" panose="020B0503030101060003" pitchFamily="34" charset="0"/>
                <a:ea typeface="新細明體" panose="02020500000000000000" pitchFamily="18" charset="-120"/>
              </a:rPr>
              <a:t>IBV</a:t>
            </a:r>
            <a:r>
              <a:rPr lang="zh-TW" altLang="en-US" sz="2800" dirty="0">
                <a:solidFill>
                  <a:prstClr val="black"/>
                </a:solidFill>
                <a:latin typeface="Raleway" panose="020B0503030101060003" pitchFamily="34" charset="0"/>
                <a:ea typeface="新細明體" panose="02020500000000000000" pitchFamily="18" charset="-120"/>
              </a:rPr>
              <a:t>│</a:t>
            </a:r>
            <a:r>
              <a:rPr lang="en-US" altLang="zh-TW" sz="2800" dirty="0">
                <a:solidFill>
                  <a:prstClr val="black"/>
                </a:solidFill>
                <a:latin typeface="Raleway" panose="020B0503030101060003" pitchFamily="34" charset="0"/>
                <a:ea typeface="新細明體" panose="02020500000000000000" pitchFamily="18" charset="-120"/>
              </a:rPr>
              <a:t>6%</a:t>
            </a:r>
            <a:r>
              <a:rPr lang="zh-TW" altLang="en-US" sz="2800" dirty="0">
                <a:solidFill>
                  <a:prstClr val="black"/>
                </a:solidFill>
                <a:latin typeface="Raleway" panose="020B0503030101060003" pitchFamily="34" charset="0"/>
                <a:ea typeface="新細明體" panose="02020500000000000000" pitchFamily="18" charset="-120"/>
              </a:rPr>
              <a:t> </a:t>
            </a:r>
            <a:r>
              <a:rPr lang="en-US" altLang="zh-TW" sz="2800" dirty="0">
                <a:solidFill>
                  <a:prstClr val="black"/>
                </a:solidFill>
                <a:latin typeface="Raleway" panose="020B0503030101060003" pitchFamily="34" charset="0"/>
                <a:ea typeface="新細明體" panose="02020500000000000000" pitchFamily="18" charset="-120"/>
              </a:rPr>
              <a:t>IBV</a:t>
            </a:r>
            <a:endParaRPr lang="en-US" sz="2800" dirty="0">
              <a:solidFill>
                <a:prstClr val="black"/>
              </a:solidFill>
              <a:latin typeface="Raleway" panose="020B0503030101060003" pitchFamily="34" charset="0"/>
            </a:endParaRPr>
          </a:p>
        </p:txBody>
      </p:sp>
      <p:grpSp>
        <p:nvGrpSpPr>
          <p:cNvPr id="13" name="Group 12"/>
          <p:cNvGrpSpPr/>
          <p:nvPr/>
        </p:nvGrpSpPr>
        <p:grpSpPr>
          <a:xfrm>
            <a:off x="10439400" y="152400"/>
            <a:ext cx="1780716" cy="532612"/>
            <a:chOff x="10313324" y="457200"/>
            <a:chExt cx="2283489" cy="532612"/>
          </a:xfrm>
        </p:grpSpPr>
        <p:sp>
          <p:nvSpPr>
            <p:cNvPr id="16" name="Snip Single Corner Rectangle 15"/>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TextBox 16"/>
            <p:cNvSpPr txBox="1"/>
            <p:nvPr/>
          </p:nvSpPr>
          <p:spPr>
            <a:xfrm>
              <a:off x="10567313" y="545068"/>
              <a:ext cx="2029500" cy="369332"/>
            </a:xfrm>
            <a:prstGeom prst="rect">
              <a:avLst/>
            </a:prstGeom>
            <a:noFill/>
          </p:spPr>
          <p:txBody>
            <a:bodyPr wrap="square" rtlCol="0">
              <a:spAutoFit/>
            </a:bodyPr>
            <a:lstStyle/>
            <a:p>
              <a:pPr algn="ctr"/>
              <a:r>
                <a:rPr lang="en-US" altLang="zh-TW" b="1" dirty="0">
                  <a:solidFill>
                    <a:prstClr val="white"/>
                  </a:solidFill>
                  <a:latin typeface="Calibri"/>
                  <a:ea typeface="微軟正黑體" panose="020B0604030504040204" pitchFamily="34" charset="-120"/>
                </a:rPr>
                <a:t>Order Form</a:t>
              </a:r>
              <a:endParaRPr lang="en-US" b="1" dirty="0">
                <a:solidFill>
                  <a:prstClr val="white"/>
                </a:solidFill>
                <a:latin typeface="Calibri"/>
                <a:ea typeface="微軟正黑體" panose="020B0604030504040204" pitchFamily="34" charset="-120"/>
              </a:endParaRPr>
            </a:p>
          </p:txBody>
        </p:sp>
      </p:grpSp>
    </p:spTree>
    <p:extLst>
      <p:ext uri="{BB962C8B-B14F-4D97-AF65-F5344CB8AC3E}">
        <p14:creationId xmlns:p14="http://schemas.microsoft.com/office/powerpoint/2010/main" val="42229073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705" y="0"/>
            <a:ext cx="8574593" cy="6858000"/>
          </a:xfrm>
          <a:prstGeom prst="rect">
            <a:avLst/>
          </a:prstGeom>
        </p:spPr>
      </p:pic>
      <p:pic>
        <p:nvPicPr>
          <p:cNvPr id="129" name="Picture 128"/>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115" name="Picture 114"/>
          <p:cNvPicPr>
            <a:picLocks noChangeAspect="1"/>
          </p:cNvPicPr>
          <p:nvPr/>
        </p:nvPicPr>
        <p:blipFill rotWithShape="1">
          <a:blip r:embed="rId6">
            <a:extLst>
              <a:ext uri="{28A0092B-C50C-407E-A947-70E740481C1C}">
                <a14:useLocalDpi xmlns:a14="http://schemas.microsoft.com/office/drawing/2010/main" val="0"/>
              </a:ext>
            </a:extLst>
          </a:blip>
          <a:srcRect l="29229" t="11531" r="10928" b="69646"/>
          <a:stretch/>
        </p:blipFill>
        <p:spPr>
          <a:xfrm>
            <a:off x="5440826" y="534498"/>
            <a:ext cx="1969373" cy="379902"/>
          </a:xfrm>
          <a:prstGeom prst="roundRect">
            <a:avLst/>
          </a:prstGeom>
        </p:spPr>
      </p:pic>
      <p:sp>
        <p:nvSpPr>
          <p:cNvPr id="134" name="TextBox 133"/>
          <p:cNvSpPr txBox="1"/>
          <p:nvPr/>
        </p:nvSpPr>
        <p:spPr>
          <a:xfrm>
            <a:off x="5364975" y="548138"/>
            <a:ext cx="2046253" cy="338554"/>
          </a:xfrm>
          <a:prstGeom prst="rect">
            <a:avLst/>
          </a:prstGeom>
          <a:noFill/>
        </p:spPr>
        <p:txBody>
          <a:bodyPr wrap="square" rtlCol="0">
            <a:spAutoFit/>
          </a:bodyPr>
          <a:lstStyle/>
          <a:p>
            <a:pPr algn="ctr"/>
            <a:r>
              <a:rPr lang="en-US" sz="1600" b="1" dirty="0">
                <a:solidFill>
                  <a:prstClr val="white"/>
                </a:solidFill>
                <a:latin typeface="Calibri"/>
              </a:rPr>
              <a:t>4/F Insurance Service</a:t>
            </a:r>
            <a:endParaRPr lang="zh-TW" altLang="en-US" sz="1600" b="1" dirty="0">
              <a:solidFill>
                <a:prstClr val="white"/>
              </a:solidFill>
              <a:latin typeface="Calibri"/>
              <a:ea typeface="新細明體" panose="02020500000000000000" pitchFamily="18" charset="-120"/>
            </a:endParaRPr>
          </a:p>
        </p:txBody>
      </p:sp>
      <p:pic>
        <p:nvPicPr>
          <p:cNvPr id="58" name="Picture 5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18"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19"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6"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7"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pic>
        <p:nvPicPr>
          <p:cNvPr id="24" name="Picture 2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32426" y="575846"/>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3"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sp>
        <p:nvSpPr>
          <p:cNvPr id="109" name="TextBox 108"/>
          <p:cNvSpPr txBox="1"/>
          <p:nvPr/>
        </p:nvSpPr>
        <p:spPr>
          <a:xfrm>
            <a:off x="-1765840" y="341412"/>
            <a:ext cx="763670" cy="307777"/>
          </a:xfrm>
          <a:prstGeom prst="rect">
            <a:avLst/>
          </a:prstGeom>
          <a:noFill/>
        </p:spPr>
        <p:txBody>
          <a:bodyPr wrap="square" rtlCol="0">
            <a:spAutoFit/>
          </a:bodyPr>
          <a:lstStyle/>
          <a:p>
            <a:r>
              <a:rPr lang="en-US" sz="1400" dirty="0">
                <a:solidFill>
                  <a:srgbClr val="ACE545"/>
                </a:solidFill>
                <a:latin typeface="Calibri"/>
              </a:rPr>
              <a:t>G/F</a:t>
            </a:r>
            <a:r>
              <a:rPr lang="en-US" sz="1400" dirty="0">
                <a:solidFill>
                  <a:srgbClr val="ACE545"/>
                </a:solidFill>
                <a:latin typeface="Calibri"/>
              </a:rPr>
              <a:t>↑ </a:t>
            </a:r>
          </a:p>
        </p:txBody>
      </p:sp>
      <p:sp>
        <p:nvSpPr>
          <p:cNvPr id="110" name="TextBox 109"/>
          <p:cNvSpPr txBox="1"/>
          <p:nvPr/>
        </p:nvSpPr>
        <p:spPr>
          <a:xfrm>
            <a:off x="-1840128" y="670123"/>
            <a:ext cx="763670" cy="307777"/>
          </a:xfrm>
          <a:prstGeom prst="rect">
            <a:avLst/>
          </a:prstGeom>
          <a:noFill/>
        </p:spPr>
        <p:txBody>
          <a:bodyPr wrap="square" rtlCol="0">
            <a:spAutoFit/>
          </a:bodyPr>
          <a:lstStyle/>
          <a:p>
            <a:r>
              <a:rPr lang="en-US" sz="1400" dirty="0">
                <a:solidFill>
                  <a:srgbClr val="ACE545"/>
                </a:solidFill>
                <a:latin typeface="Calibri"/>
              </a:rPr>
              <a:t>G/F↓ </a:t>
            </a:r>
          </a:p>
        </p:txBody>
      </p:sp>
      <p:pic>
        <p:nvPicPr>
          <p:cNvPr id="116" name="Picture 115"/>
          <p:cNvPicPr>
            <a:picLocks noChangeAspect="1"/>
          </p:cNvPicPr>
          <p:nvPr/>
        </p:nvPicPr>
        <p:blipFill rotWithShape="1">
          <a:blip r:embed="rId34">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18" name="Rounded Rectangle 117"/>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5" name="TextBox 124"/>
          <p:cNvSpPr txBox="1"/>
          <p:nvPr/>
        </p:nvSpPr>
        <p:spPr>
          <a:xfrm>
            <a:off x="9743127" y="1988267"/>
            <a:ext cx="720365"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3</a:t>
            </a:r>
            <a:r>
              <a:rPr lang="en-US" sz="1400" dirty="0">
                <a:solidFill>
                  <a:prstClr val="black"/>
                </a:solidFill>
                <a:latin typeface="Calibri"/>
              </a:rPr>
              <a:t>/F↑ </a:t>
            </a:r>
            <a:endParaRPr lang="en-US" sz="1400" dirty="0">
              <a:solidFill>
                <a:prstClr val="black"/>
              </a:solidFill>
              <a:latin typeface="Calibri"/>
            </a:endParaRPr>
          </a:p>
        </p:txBody>
      </p:sp>
      <p:sp>
        <p:nvSpPr>
          <p:cNvPr id="126" name="TextBox 125"/>
          <p:cNvSpPr txBox="1"/>
          <p:nvPr/>
        </p:nvSpPr>
        <p:spPr>
          <a:xfrm>
            <a:off x="9839901" y="1978224"/>
            <a:ext cx="720366"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4</a:t>
            </a:r>
            <a:r>
              <a:rPr lang="en-US" sz="1400" dirty="0">
                <a:solidFill>
                  <a:prstClr val="black"/>
                </a:solidFill>
                <a:latin typeface="Calibri"/>
              </a:rPr>
              <a:t>/F </a:t>
            </a:r>
            <a:endParaRPr lang="en-US" sz="1400" dirty="0">
              <a:solidFill>
                <a:prstClr val="black"/>
              </a:solidFill>
              <a:latin typeface="Calibri"/>
            </a:endParaRPr>
          </a:p>
        </p:txBody>
      </p:sp>
      <p:pic>
        <p:nvPicPr>
          <p:cNvPr id="127" name="Picture 126"/>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31" name="Picture 13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32" name="Picture 13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36" name="Picture 135"/>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37" name="TextBox 136"/>
          <p:cNvSpPr txBox="1"/>
          <p:nvPr/>
        </p:nvSpPr>
        <p:spPr>
          <a:xfrm>
            <a:off x="9695009" y="3899148"/>
            <a:ext cx="538819" cy="261610"/>
          </a:xfrm>
          <a:prstGeom prst="rect">
            <a:avLst/>
          </a:prstGeom>
          <a:noFill/>
        </p:spPr>
        <p:txBody>
          <a:bodyPr wrap="square" rtlCol="0">
            <a:spAutoFit/>
          </a:bodyPr>
          <a:lstStyle/>
          <a:p>
            <a:r>
              <a:rPr lang="en-US" sz="1100" dirty="0">
                <a:solidFill>
                  <a:prstClr val="black"/>
                </a:solidFill>
                <a:latin typeface="Calibri"/>
              </a:rPr>
              <a:t>B1</a:t>
            </a:r>
            <a:endParaRPr lang="en-US" sz="1100" dirty="0">
              <a:solidFill>
                <a:prstClr val="black"/>
              </a:solidFill>
              <a:latin typeface="Calibri"/>
            </a:endParaRPr>
          </a:p>
        </p:txBody>
      </p:sp>
      <p:sp>
        <p:nvSpPr>
          <p:cNvPr id="138" name="TextBox 137"/>
          <p:cNvSpPr txBox="1"/>
          <p:nvPr/>
        </p:nvSpPr>
        <p:spPr>
          <a:xfrm>
            <a:off x="10068363" y="3901557"/>
            <a:ext cx="538819" cy="261610"/>
          </a:xfrm>
          <a:prstGeom prst="rect">
            <a:avLst/>
          </a:prstGeom>
          <a:noFill/>
        </p:spPr>
        <p:txBody>
          <a:bodyPr wrap="square" rtlCol="0">
            <a:spAutoFit/>
          </a:bodyPr>
          <a:lstStyle/>
          <a:p>
            <a:r>
              <a:rPr lang="en-US" sz="1100" dirty="0">
                <a:solidFill>
                  <a:prstClr val="black"/>
                </a:solidFill>
                <a:latin typeface="Calibri"/>
              </a:rPr>
              <a:t>G</a:t>
            </a:r>
            <a:endParaRPr lang="en-US" sz="1100" dirty="0">
              <a:solidFill>
                <a:prstClr val="black"/>
              </a:solidFill>
              <a:latin typeface="Calibri"/>
            </a:endParaRPr>
          </a:p>
        </p:txBody>
      </p:sp>
      <p:pic>
        <p:nvPicPr>
          <p:cNvPr id="139" name="Picture 138"/>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40" name="Picture 139"/>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41" name="Picture 14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42" name="Picture 14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43" name="Picture 14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44" name="Picture 143"/>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45" name="TextBox 144"/>
          <p:cNvSpPr txBox="1"/>
          <p:nvPr/>
        </p:nvSpPr>
        <p:spPr>
          <a:xfrm>
            <a:off x="9736915" y="3680074"/>
            <a:ext cx="538819" cy="261610"/>
          </a:xfrm>
          <a:prstGeom prst="rect">
            <a:avLst/>
          </a:prstGeom>
          <a:noFill/>
        </p:spPr>
        <p:txBody>
          <a:bodyPr wrap="square" rtlCol="0">
            <a:spAutoFit/>
          </a:bodyPr>
          <a:lstStyle/>
          <a:p>
            <a:r>
              <a:rPr lang="en-US" sz="1100" dirty="0">
                <a:solidFill>
                  <a:prstClr val="black"/>
                </a:solidFill>
                <a:latin typeface="Calibri"/>
              </a:rPr>
              <a:t>1</a:t>
            </a:r>
            <a:endParaRPr lang="en-US" sz="1100" dirty="0">
              <a:solidFill>
                <a:prstClr val="black"/>
              </a:solidFill>
              <a:latin typeface="Calibri"/>
            </a:endParaRPr>
          </a:p>
        </p:txBody>
      </p:sp>
      <p:sp>
        <p:nvSpPr>
          <p:cNvPr id="146" name="TextBox 145"/>
          <p:cNvSpPr txBox="1"/>
          <p:nvPr/>
        </p:nvSpPr>
        <p:spPr>
          <a:xfrm>
            <a:off x="10076725" y="36777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2</a:t>
            </a:r>
            <a:endParaRPr lang="en-US" sz="1100" dirty="0">
              <a:solidFill>
                <a:prstClr val="black"/>
              </a:solidFill>
              <a:latin typeface="Calibri"/>
            </a:endParaRPr>
          </a:p>
        </p:txBody>
      </p:sp>
      <p:sp>
        <p:nvSpPr>
          <p:cNvPr id="147" name="TextBox 146"/>
          <p:cNvSpPr txBox="1"/>
          <p:nvPr/>
        </p:nvSpPr>
        <p:spPr>
          <a:xfrm>
            <a:off x="9731780" y="34514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3</a:t>
            </a:r>
            <a:endParaRPr lang="en-US" sz="1100" dirty="0">
              <a:solidFill>
                <a:prstClr val="black"/>
              </a:solidFill>
              <a:latin typeface="Calibri"/>
            </a:endParaRPr>
          </a:p>
        </p:txBody>
      </p:sp>
      <p:sp>
        <p:nvSpPr>
          <p:cNvPr id="148" name="TextBox 147"/>
          <p:cNvSpPr txBox="1"/>
          <p:nvPr/>
        </p:nvSpPr>
        <p:spPr>
          <a:xfrm>
            <a:off x="10071590" y="3449120"/>
            <a:ext cx="538819" cy="261610"/>
          </a:xfrm>
          <a:prstGeom prst="rect">
            <a:avLst/>
          </a:prstGeom>
          <a:noFill/>
        </p:spPr>
        <p:txBody>
          <a:bodyPr wrap="square" rtlCol="0">
            <a:spAutoFit/>
          </a:bodyPr>
          <a:lstStyle/>
          <a:p>
            <a:r>
              <a:rPr lang="en-US" altLang="zh-TW" sz="1100" dirty="0">
                <a:solidFill>
                  <a:srgbClr val="FFFF00"/>
                </a:solidFill>
                <a:latin typeface="Calibri"/>
                <a:ea typeface="新細明體" panose="02020500000000000000" pitchFamily="18" charset="-120"/>
              </a:rPr>
              <a:t>4</a:t>
            </a:r>
            <a:endParaRPr lang="en-US" sz="1100" dirty="0">
              <a:solidFill>
                <a:srgbClr val="FFFF00"/>
              </a:solidFill>
              <a:latin typeface="Calibri"/>
            </a:endParaRPr>
          </a:p>
        </p:txBody>
      </p:sp>
      <p:sp>
        <p:nvSpPr>
          <p:cNvPr id="149" name="TextBox 148"/>
          <p:cNvSpPr txBox="1"/>
          <p:nvPr/>
        </p:nvSpPr>
        <p:spPr>
          <a:xfrm>
            <a:off x="9739115" y="3222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5</a:t>
            </a:r>
            <a:endParaRPr lang="en-US" sz="1100" dirty="0">
              <a:solidFill>
                <a:prstClr val="black"/>
              </a:solidFill>
              <a:latin typeface="Calibri"/>
            </a:endParaRPr>
          </a:p>
        </p:txBody>
      </p:sp>
      <p:sp>
        <p:nvSpPr>
          <p:cNvPr id="150" name="TextBox 149"/>
          <p:cNvSpPr txBox="1"/>
          <p:nvPr/>
        </p:nvSpPr>
        <p:spPr>
          <a:xfrm>
            <a:off x="10078925" y="32205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6</a:t>
            </a:r>
            <a:endParaRPr lang="en-US" sz="1100" dirty="0">
              <a:solidFill>
                <a:prstClr val="black"/>
              </a:solidFill>
              <a:latin typeface="Calibri"/>
            </a:endParaRPr>
          </a:p>
        </p:txBody>
      </p:sp>
      <p:pic>
        <p:nvPicPr>
          <p:cNvPr id="151" name="Picture 15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52" name="Picture 15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53" name="Picture 15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54" name="TextBox 153"/>
          <p:cNvSpPr txBox="1"/>
          <p:nvPr/>
        </p:nvSpPr>
        <p:spPr>
          <a:xfrm>
            <a:off x="9732784" y="2989511"/>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7</a:t>
            </a:r>
            <a:endParaRPr lang="en-US" sz="1100" dirty="0">
              <a:solidFill>
                <a:prstClr val="black"/>
              </a:solidFill>
              <a:latin typeface="Calibri"/>
            </a:endParaRPr>
          </a:p>
        </p:txBody>
      </p:sp>
      <p:sp>
        <p:nvSpPr>
          <p:cNvPr id="155" name="TextBox 154"/>
          <p:cNvSpPr txBox="1"/>
          <p:nvPr/>
        </p:nvSpPr>
        <p:spPr>
          <a:xfrm>
            <a:off x="10072594" y="2987157"/>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8</a:t>
            </a:r>
            <a:endParaRPr lang="en-US" sz="1100" dirty="0">
              <a:solidFill>
                <a:prstClr val="black"/>
              </a:solidFill>
              <a:latin typeface="Calibri"/>
            </a:endParaRPr>
          </a:p>
        </p:txBody>
      </p:sp>
      <p:sp>
        <p:nvSpPr>
          <p:cNvPr id="156" name="TextBox 155"/>
          <p:cNvSpPr txBox="1"/>
          <p:nvPr/>
        </p:nvSpPr>
        <p:spPr>
          <a:xfrm>
            <a:off x="9738908" y="2725638"/>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9</a:t>
            </a:r>
            <a:endParaRPr lang="en-US" sz="1100" dirty="0">
              <a:solidFill>
                <a:prstClr val="black"/>
              </a:solidFill>
              <a:latin typeface="Calibri"/>
            </a:endParaRPr>
          </a:p>
        </p:txBody>
      </p:sp>
      <p:sp>
        <p:nvSpPr>
          <p:cNvPr id="157" name="TextBox 156"/>
          <p:cNvSpPr txBox="1"/>
          <p:nvPr/>
        </p:nvSpPr>
        <p:spPr>
          <a:xfrm>
            <a:off x="10040561" y="272248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10</a:t>
            </a:r>
            <a:endParaRPr lang="en-US" sz="1100" dirty="0">
              <a:solidFill>
                <a:prstClr val="black"/>
              </a:solidFill>
              <a:latin typeface="Calibri"/>
            </a:endParaRPr>
          </a:p>
        </p:txBody>
      </p:sp>
      <p:sp>
        <p:nvSpPr>
          <p:cNvPr id="158" name="TextBox 157"/>
          <p:cNvSpPr txBox="1"/>
          <p:nvPr/>
        </p:nvSpPr>
        <p:spPr>
          <a:xfrm>
            <a:off x="9877075" y="2460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11</a:t>
            </a:r>
            <a:endParaRPr lang="en-US" sz="1100" dirty="0">
              <a:solidFill>
                <a:prstClr val="black"/>
              </a:solidFill>
              <a:latin typeface="Calibri"/>
            </a:endParaRPr>
          </a:p>
        </p:txBody>
      </p:sp>
      <p:grpSp>
        <p:nvGrpSpPr>
          <p:cNvPr id="159" name="Group 158"/>
          <p:cNvGrpSpPr/>
          <p:nvPr/>
        </p:nvGrpSpPr>
        <p:grpSpPr>
          <a:xfrm>
            <a:off x="9738908" y="4237302"/>
            <a:ext cx="232389" cy="220362"/>
            <a:chOff x="12789125" y="4767955"/>
            <a:chExt cx="232389" cy="220362"/>
          </a:xfrm>
        </p:grpSpPr>
        <p:pic>
          <p:nvPicPr>
            <p:cNvPr id="160" name="Picture 159"/>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61" name="Isosceles Triangle 160"/>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2" name="Isosceles Triangle 161"/>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63" name="Group 162"/>
          <p:cNvGrpSpPr/>
          <p:nvPr/>
        </p:nvGrpSpPr>
        <p:grpSpPr>
          <a:xfrm>
            <a:off x="10084892" y="4234150"/>
            <a:ext cx="232389" cy="220362"/>
            <a:chOff x="13239585" y="4761947"/>
            <a:chExt cx="232389" cy="220362"/>
          </a:xfrm>
        </p:grpSpPr>
        <p:pic>
          <p:nvPicPr>
            <p:cNvPr id="164" name="Picture 163"/>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165" name="Isosceles Triangle 164"/>
            <p:cNvSpPr/>
            <p:nvPr/>
          </p:nvSpPr>
          <p:spPr>
            <a:xfrm rot="16200000">
              <a:off x="13347558" y="484298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6" name="Isosceles Triangle 165"/>
            <p:cNvSpPr/>
            <p:nvPr/>
          </p:nvSpPr>
          <p:spPr>
            <a:xfrm rot="5400000">
              <a:off x="13274279"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44845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1000"/>
                                  </p:stCondLst>
                                  <p:childTnLst>
                                    <p:set>
                                      <p:cBhvr>
                                        <p:cTn id="15" dur="1" fill="hold">
                                          <p:stCondLst>
                                            <p:cond delay="0"/>
                                          </p:stCondLst>
                                        </p:cTn>
                                        <p:tgtEl>
                                          <p:spTgt spid="125"/>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26"/>
                                        </p:tgtEl>
                                        <p:attrNameLst>
                                          <p:attrName>style.visibility</p:attrName>
                                        </p:attrNameLst>
                                      </p:cBhvr>
                                      <p:to>
                                        <p:strVal val="visible"/>
                                      </p:to>
                                    </p:set>
                                    <p:animEffect transition="in" filter="fade">
                                      <p:cBhvr>
                                        <p:cTn id="18" dur="1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25" grpId="0"/>
      <p:bldP spid="1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1025" r="8277"/>
          <a:stretch/>
        </p:blipFill>
        <p:spPr>
          <a:xfrm>
            <a:off x="-457200" y="1"/>
            <a:ext cx="6705600" cy="6857047"/>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6607"/>
          <a:stretch/>
        </p:blipFill>
        <p:spPr>
          <a:xfrm>
            <a:off x="6248401" y="0"/>
            <a:ext cx="5942012" cy="6858000"/>
          </a:xfrm>
          <a:prstGeom prst="rect">
            <a:avLst/>
          </a:prstGeom>
        </p:spPr>
      </p:pic>
      <p:sp>
        <p:nvSpPr>
          <p:cNvPr id="11" name="Rectangle 10"/>
          <p:cNvSpPr/>
          <p:nvPr/>
        </p:nvSpPr>
        <p:spPr>
          <a:xfrm>
            <a:off x="6248400" y="0"/>
            <a:ext cx="5942014"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extBox 12"/>
          <p:cNvSpPr txBox="1"/>
          <p:nvPr/>
        </p:nvSpPr>
        <p:spPr>
          <a:xfrm>
            <a:off x="6400800" y="1344732"/>
            <a:ext cx="4953000" cy="646331"/>
          </a:xfrm>
          <a:prstGeom prst="rect">
            <a:avLst/>
          </a:prstGeom>
          <a:noFill/>
        </p:spPr>
        <p:txBody>
          <a:bodyPr wrap="square" rtlCol="0">
            <a:spAutoFit/>
          </a:bodyPr>
          <a:lstStyle/>
          <a:p>
            <a:pPr algn="r"/>
            <a:r>
              <a:rPr lang="en-US" altLang="zh-TW" sz="3600" b="1" dirty="0">
                <a:solidFill>
                  <a:prstClr val="white"/>
                </a:solidFill>
                <a:effectLst>
                  <a:outerShdw blurRad="38100" dist="38100" dir="2700000" algn="tl">
                    <a:srgbClr val="000000">
                      <a:alpha val="43137"/>
                    </a:srgbClr>
                  </a:outerShdw>
                </a:effectLst>
                <a:latin typeface="Calibri"/>
                <a:ea typeface="微軟正黑體" panose="020B0604030504040204" pitchFamily="34" charset="-120"/>
              </a:rPr>
              <a:t>No. of Partner Store</a:t>
            </a:r>
            <a:endParaRPr lang="en-US" sz="3600" b="1" dirty="0">
              <a:solidFill>
                <a:prstClr val="white"/>
              </a:solidFill>
              <a:effectLst>
                <a:outerShdw blurRad="38100" dist="38100" dir="2700000" algn="tl">
                  <a:srgbClr val="000000">
                    <a:alpha val="43137"/>
                  </a:srgbClr>
                </a:outerShdw>
              </a:effectLst>
              <a:latin typeface="Calibri"/>
              <a:ea typeface="微軟正黑體" panose="020B0604030504040204" pitchFamily="34" charset="-120"/>
            </a:endParaRPr>
          </a:p>
        </p:txBody>
      </p:sp>
      <p:sp>
        <p:nvSpPr>
          <p:cNvPr id="14" name="TextBox 13"/>
          <p:cNvSpPr txBox="1"/>
          <p:nvPr/>
        </p:nvSpPr>
        <p:spPr>
          <a:xfrm>
            <a:off x="5486400" y="2034302"/>
            <a:ext cx="5867400" cy="1200329"/>
          </a:xfrm>
          <a:prstGeom prst="rect">
            <a:avLst/>
          </a:prstGeom>
          <a:noFill/>
        </p:spPr>
        <p:txBody>
          <a:bodyPr wrap="square" rtlCol="0">
            <a:spAutoFit/>
          </a:bodyPr>
          <a:lstStyle/>
          <a:p>
            <a:pPr algn="r"/>
            <a:r>
              <a:rPr lang="en-US" altLang="zh-TW" sz="3600" b="1" dirty="0">
                <a:solidFill>
                  <a:prstClr val="white"/>
                </a:solidFill>
                <a:effectLst>
                  <a:outerShdw blurRad="38100" dist="38100" dir="2700000" algn="tl">
                    <a:srgbClr val="000000">
                      <a:alpha val="43137"/>
                    </a:srgbClr>
                  </a:outerShdw>
                </a:effectLst>
                <a:latin typeface="Calibri"/>
                <a:ea typeface="微軟正黑體" panose="020B0604030504040204" pitchFamily="34" charset="-120"/>
              </a:rPr>
              <a:t>Increased</a:t>
            </a:r>
            <a:r>
              <a:rPr lang="en-US" altLang="zh-TW" sz="4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7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23</a:t>
            </a:r>
            <a:r>
              <a:rPr lang="en-US" altLang="zh-TW" sz="7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sz="4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 name="TextBox 14"/>
          <p:cNvSpPr txBox="1"/>
          <p:nvPr/>
        </p:nvSpPr>
        <p:spPr>
          <a:xfrm>
            <a:off x="6248400" y="5872023"/>
            <a:ext cx="5410201" cy="369332"/>
          </a:xfrm>
          <a:prstGeom prst="rect">
            <a:avLst/>
          </a:prstGeom>
          <a:noFill/>
        </p:spPr>
        <p:txBody>
          <a:bodyPr wrap="square" rtlCol="0">
            <a:spAutoFit/>
          </a:bodyPr>
          <a:lstStyle/>
          <a:p>
            <a:pPr algn="r"/>
            <a:r>
              <a:rPr lang="zh-TW" altLang="en-US" dirty="0">
                <a:solidFill>
                  <a:prstClr val="white"/>
                </a:solidFill>
                <a:latin typeface="Calibri"/>
                <a:ea typeface="微軟正黑體" panose="020B0604030504040204" pitchFamily="34" charset="-120"/>
              </a:rPr>
              <a:t>                 </a:t>
            </a:r>
            <a:r>
              <a:rPr lang="en-US" altLang="zh-TW" dirty="0">
                <a:solidFill>
                  <a:prstClr val="white"/>
                </a:solidFill>
                <a:latin typeface="Calibri"/>
                <a:ea typeface="微軟正黑體" panose="020B0604030504040204" pitchFamily="34" charset="-120"/>
              </a:rPr>
              <a:t>Jan-Jul 2017 vs Jan-Jul 2018</a:t>
            </a:r>
            <a:endParaRPr lang="en-US" dirty="0">
              <a:solidFill>
                <a:prstClr val="white"/>
              </a:solidFill>
              <a:latin typeface="Calibri"/>
              <a:ea typeface="微軟正黑體" panose="020B0604030504040204" pitchFamily="34" charset="-120"/>
            </a:endParaRPr>
          </a:p>
        </p:txBody>
      </p:sp>
      <p:sp>
        <p:nvSpPr>
          <p:cNvPr id="9" name="Rectangle 8"/>
          <p:cNvSpPr/>
          <p:nvPr/>
        </p:nvSpPr>
        <p:spPr>
          <a:xfrm>
            <a:off x="1588" y="-9485"/>
            <a:ext cx="6246813"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7449740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4445"/>
          <a:stretch/>
        </p:blipFill>
        <p:spPr>
          <a:xfrm>
            <a:off x="762000" y="457200"/>
            <a:ext cx="10325528" cy="5867400"/>
          </a:xfrm>
          <a:prstGeom prst="rect">
            <a:avLst/>
          </a:prstGeom>
        </p:spPr>
      </p:pic>
      <p:sp>
        <p:nvSpPr>
          <p:cNvPr id="13" name="Rectangle 12"/>
          <p:cNvSpPr/>
          <p:nvPr/>
        </p:nvSpPr>
        <p:spPr>
          <a:xfrm>
            <a:off x="-45212" y="-381000"/>
            <a:ext cx="12228141" cy="8164460"/>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12" y="370274"/>
            <a:ext cx="3626612" cy="671126"/>
          </a:xfrm>
          <a:prstGeom prst="rect">
            <a:avLst/>
          </a:prstGeom>
        </p:spPr>
      </p:pic>
      <p:sp>
        <p:nvSpPr>
          <p:cNvPr id="12" name="TextBox 11"/>
          <p:cNvSpPr txBox="1"/>
          <p:nvPr/>
        </p:nvSpPr>
        <p:spPr>
          <a:xfrm>
            <a:off x="228601" y="416875"/>
            <a:ext cx="2666999" cy="369332"/>
          </a:xfrm>
          <a:prstGeom prst="rect">
            <a:avLst/>
          </a:prstGeom>
          <a:noFill/>
        </p:spPr>
        <p:txBody>
          <a:bodyPr wrap="square" rtlCol="0">
            <a:spAutoFit/>
          </a:bodyPr>
          <a:lstStyle/>
          <a:p>
            <a:pPr algn="ctr"/>
            <a:r>
              <a:rPr lang="en-US" b="1" dirty="0">
                <a:solidFill>
                  <a:prstClr val="white"/>
                </a:solidFill>
                <a:latin typeface="Calibri"/>
              </a:rPr>
              <a:t>4/F Insurance Service</a:t>
            </a:r>
            <a:endParaRPr lang="zh-TW" altLang="en-US" b="1" dirty="0">
              <a:solidFill>
                <a:prstClr val="white"/>
              </a:solidFill>
              <a:latin typeface="Calibri"/>
              <a:ea typeface="新細明體" panose="02020500000000000000" pitchFamily="18" charset="-120"/>
            </a:endParaRP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93616" y="4058695"/>
            <a:ext cx="2590800" cy="762000"/>
          </a:xfrm>
          <a:prstGeom prst="rect">
            <a:avLst/>
          </a:prstGeom>
        </p:spPr>
      </p:pic>
      <p:grpSp>
        <p:nvGrpSpPr>
          <p:cNvPr id="18" name="Group 17"/>
          <p:cNvGrpSpPr/>
          <p:nvPr/>
        </p:nvGrpSpPr>
        <p:grpSpPr>
          <a:xfrm>
            <a:off x="2861144" y="3509515"/>
            <a:ext cx="1332472" cy="1311180"/>
            <a:chOff x="2838918" y="3631183"/>
            <a:chExt cx="1332472" cy="1311180"/>
          </a:xfrm>
        </p:grpSpPr>
        <p:sp>
          <p:nvSpPr>
            <p:cNvPr id="17" name="Rectangle 16"/>
            <p:cNvSpPr/>
            <p:nvPr/>
          </p:nvSpPr>
          <p:spPr>
            <a:xfrm>
              <a:off x="2838918" y="3631183"/>
              <a:ext cx="1332472" cy="1311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8" name="Picture 3" descr="M:\Agreement\_Affiliate Network Logo\AXA TRAVEL INSURANC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0080" y="3711136"/>
              <a:ext cx="1150147" cy="11512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684562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4445"/>
          <a:stretch/>
        </p:blipFill>
        <p:spPr>
          <a:xfrm>
            <a:off x="762000" y="457200"/>
            <a:ext cx="10325528" cy="5867400"/>
          </a:xfrm>
          <a:prstGeom prst="rect">
            <a:avLst/>
          </a:prstGeom>
        </p:spPr>
      </p:pic>
      <p:sp>
        <p:nvSpPr>
          <p:cNvPr id="2" name="TextBox 1"/>
          <p:cNvSpPr txBox="1"/>
          <p:nvPr/>
        </p:nvSpPr>
        <p:spPr>
          <a:xfrm>
            <a:off x="838200" y="5410201"/>
            <a:ext cx="10249328" cy="830997"/>
          </a:xfrm>
          <a:prstGeom prst="rect">
            <a:avLst/>
          </a:prstGeom>
          <a:noFill/>
        </p:spPr>
        <p:txBody>
          <a:bodyPr wrap="square" rtlCol="0">
            <a:spAutoFit/>
          </a:bodyPr>
          <a:lstStyle/>
          <a:p>
            <a:pPr algn="ctr"/>
            <a:r>
              <a:rPr lang="en-US" altLang="zh-TW" sz="3600" b="1" i="1" dirty="0">
                <a:solidFill>
                  <a:prstClr val="white"/>
                </a:solidFill>
                <a:latin typeface="Calibri"/>
                <a:ea typeface="微軟正黑體" panose="020B0604030504040204" pitchFamily="34" charset="-120"/>
              </a:rPr>
              <a:t>Do you want </a:t>
            </a:r>
            <a:r>
              <a:rPr lang="en-US" altLang="zh-TW" sz="4800" b="1" i="1" dirty="0">
                <a:solidFill>
                  <a:prstClr val="white"/>
                </a:solidFill>
                <a:latin typeface="Calibri"/>
                <a:ea typeface="微軟正黑體" panose="020B0604030504040204" pitchFamily="34" charset="-120"/>
              </a:rPr>
              <a:t>ALL</a:t>
            </a:r>
            <a:r>
              <a:rPr lang="en-US" altLang="zh-TW" sz="3600" b="1" i="1" dirty="0">
                <a:solidFill>
                  <a:prstClr val="white"/>
                </a:solidFill>
                <a:latin typeface="Calibri"/>
                <a:ea typeface="微軟正黑體" panose="020B0604030504040204" pitchFamily="34" charset="-120"/>
              </a:rPr>
              <a:t> </a:t>
            </a:r>
            <a:r>
              <a:rPr lang="en-US" altLang="zh-TW" sz="3600" b="1" i="1" dirty="0">
                <a:solidFill>
                  <a:prstClr val="white"/>
                </a:solidFill>
                <a:latin typeface="Calibri"/>
                <a:ea typeface="微軟正黑體" panose="020B0604030504040204" pitchFamily="34" charset="-120"/>
              </a:rPr>
              <a:t>the </a:t>
            </a:r>
            <a:r>
              <a:rPr lang="en-US" altLang="zh-TW" sz="3600" b="1" i="1" dirty="0">
                <a:solidFill>
                  <a:prstClr val="white"/>
                </a:solidFill>
                <a:latin typeface="Calibri"/>
                <a:ea typeface="微軟正黑體" panose="020B0604030504040204" pitchFamily="34" charset="-120"/>
              </a:rPr>
              <a:t>insurance products</a:t>
            </a:r>
            <a:r>
              <a:rPr lang="zh-TW" altLang="en-US" sz="3600" b="1" i="1" dirty="0">
                <a:solidFill>
                  <a:prstClr val="white"/>
                </a:solidFill>
                <a:latin typeface="Calibri"/>
                <a:ea typeface="微軟正黑體" panose="020B0604030504040204" pitchFamily="34" charset="-120"/>
              </a:rPr>
              <a:t> </a:t>
            </a:r>
            <a:r>
              <a:rPr lang="en-US" altLang="zh-TW" sz="3600" b="1" i="1" dirty="0">
                <a:solidFill>
                  <a:prstClr val="white"/>
                </a:solidFill>
                <a:latin typeface="Calibri"/>
                <a:ea typeface="微軟正黑體" panose="020B0604030504040204" pitchFamily="34" charset="-120"/>
              </a:rPr>
              <a:t>above</a:t>
            </a:r>
            <a:r>
              <a:rPr lang="en-US" altLang="zh-TW" sz="3600" b="1" i="1" dirty="0">
                <a:solidFill>
                  <a:prstClr val="white"/>
                </a:solidFill>
                <a:latin typeface="Calibri"/>
                <a:ea typeface="微軟正黑體" panose="020B0604030504040204" pitchFamily="34" charset="-120"/>
              </a:rPr>
              <a:t>?</a:t>
            </a:r>
            <a:endParaRPr lang="en-US" sz="3600" b="1" i="1" dirty="0">
              <a:solidFill>
                <a:prstClr val="white"/>
              </a:solidFill>
              <a:latin typeface="Calibri"/>
              <a:ea typeface="微軟正黑體" panose="020B0604030504040204" pitchFamily="34" charset="-12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12" y="370274"/>
            <a:ext cx="3626612" cy="671126"/>
          </a:xfrm>
          <a:prstGeom prst="rect">
            <a:avLst/>
          </a:prstGeom>
        </p:spPr>
      </p:pic>
      <p:sp>
        <p:nvSpPr>
          <p:cNvPr id="7" name="TextBox 6"/>
          <p:cNvSpPr txBox="1"/>
          <p:nvPr/>
        </p:nvSpPr>
        <p:spPr>
          <a:xfrm>
            <a:off x="228601" y="416875"/>
            <a:ext cx="2666999" cy="369332"/>
          </a:xfrm>
          <a:prstGeom prst="rect">
            <a:avLst/>
          </a:prstGeom>
          <a:noFill/>
        </p:spPr>
        <p:txBody>
          <a:bodyPr wrap="square" rtlCol="0">
            <a:spAutoFit/>
          </a:bodyPr>
          <a:lstStyle/>
          <a:p>
            <a:pPr algn="ctr"/>
            <a:r>
              <a:rPr lang="en-US" b="1" dirty="0">
                <a:solidFill>
                  <a:prstClr val="white"/>
                </a:solidFill>
                <a:latin typeface="Calibri"/>
              </a:rPr>
              <a:t>4/F Insurance Service</a:t>
            </a:r>
            <a:endParaRPr lang="zh-TW" altLang="en-US" b="1" dirty="0">
              <a:solidFill>
                <a:prstClr val="white"/>
              </a:solidFill>
              <a:latin typeface="Calibri"/>
              <a:ea typeface="新細明體" panose="02020500000000000000" pitchFamily="18" charset="-120"/>
            </a:endParaRPr>
          </a:p>
        </p:txBody>
      </p:sp>
    </p:spTree>
    <p:extLst>
      <p:ext uri="{BB962C8B-B14F-4D97-AF65-F5344CB8AC3E}">
        <p14:creationId xmlns:p14="http://schemas.microsoft.com/office/powerpoint/2010/main" val="11050539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0887"/>
            <a:ext cx="10339388" cy="6888617"/>
          </a:xfrm>
          <a:prstGeom prst="rect">
            <a:avLst/>
          </a:prstGeom>
        </p:spPr>
      </p:pic>
      <p:sp>
        <p:nvSpPr>
          <p:cNvPr id="6" name="Rectangle 5"/>
          <p:cNvSpPr/>
          <p:nvPr/>
        </p:nvSpPr>
        <p:spPr>
          <a:xfrm>
            <a:off x="1588" y="1"/>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8" name="Group 7"/>
          <p:cNvGrpSpPr/>
          <p:nvPr/>
        </p:nvGrpSpPr>
        <p:grpSpPr>
          <a:xfrm>
            <a:off x="685800" y="536315"/>
            <a:ext cx="2971800" cy="943429"/>
            <a:chOff x="2284412" y="-1513341"/>
            <a:chExt cx="4800600" cy="1524000"/>
          </a:xfrm>
        </p:grpSpPr>
        <p:sp>
          <p:nvSpPr>
            <p:cNvPr id="7" name="Rectangle 6"/>
            <p:cNvSpPr/>
            <p:nvPr/>
          </p:nvSpPr>
          <p:spPr>
            <a:xfrm>
              <a:off x="2284412" y="-1513341"/>
              <a:ext cx="48006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74" y="-1390650"/>
              <a:ext cx="4257675" cy="1333500"/>
            </a:xfrm>
            <a:prstGeom prst="rect">
              <a:avLst/>
            </a:prstGeom>
          </p:spPr>
        </p:pic>
      </p:grpSp>
      <p:sp>
        <p:nvSpPr>
          <p:cNvPr id="10" name="Rectangle 9"/>
          <p:cNvSpPr/>
          <p:nvPr/>
        </p:nvSpPr>
        <p:spPr>
          <a:xfrm>
            <a:off x="1589" y="2133600"/>
            <a:ext cx="7645399" cy="3135474"/>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ectangle 10"/>
          <p:cNvSpPr/>
          <p:nvPr/>
        </p:nvSpPr>
        <p:spPr>
          <a:xfrm>
            <a:off x="279737" y="2270176"/>
            <a:ext cx="7089101" cy="2862322"/>
          </a:xfrm>
          <a:prstGeom prst="rect">
            <a:avLst/>
          </a:prstGeom>
        </p:spPr>
        <p:txBody>
          <a:bodyPr wrap="square">
            <a:spAutoFit/>
          </a:bodyPr>
          <a:lstStyle/>
          <a:p>
            <a:r>
              <a:rPr lang="en-US" altLang="zh-TW" sz="2000" dirty="0">
                <a:solidFill>
                  <a:prstClr val="white"/>
                </a:solidFill>
                <a:latin typeface="Calibri"/>
                <a:ea typeface="微軟正黑體" panose="020B0604030504040204" pitchFamily="34" charset="-120"/>
              </a:rPr>
              <a:t>FWD’s business spans Hong Kong, Macau, Thailand and the Philippines, offering life insurance services, as well as general insurance, employee benefits and financial planning services in Hong Kong. </a:t>
            </a:r>
            <a:endParaRPr lang="en-US" altLang="zh-TW" sz="2000" dirty="0">
              <a:solidFill>
                <a:prstClr val="white"/>
              </a:solidFill>
              <a:latin typeface="Calibri"/>
              <a:ea typeface="微軟正黑體" panose="020B0604030504040204" pitchFamily="34" charset="-120"/>
            </a:endParaRPr>
          </a:p>
          <a:p>
            <a:endParaRPr lang="en-US" altLang="zh-TW" sz="2000" dirty="0">
              <a:solidFill>
                <a:prstClr val="white"/>
              </a:solidFill>
              <a:latin typeface="Calibri"/>
              <a:ea typeface="微軟正黑體" panose="020B0604030504040204" pitchFamily="34" charset="-120"/>
            </a:endParaRPr>
          </a:p>
          <a:p>
            <a:r>
              <a:rPr lang="en-US" altLang="zh-TW" sz="2000" dirty="0">
                <a:solidFill>
                  <a:prstClr val="white"/>
                </a:solidFill>
                <a:latin typeface="Calibri"/>
                <a:ea typeface="微軟正黑體" panose="020B0604030504040204" pitchFamily="34" charset="-120"/>
              </a:rPr>
              <a:t>FWD </a:t>
            </a:r>
            <a:r>
              <a:rPr lang="en-US" altLang="zh-TW" sz="2000" dirty="0">
                <a:solidFill>
                  <a:prstClr val="white"/>
                </a:solidFill>
                <a:latin typeface="Calibri"/>
                <a:ea typeface="微軟正黑體" panose="020B0604030504040204" pitchFamily="34" charset="-120"/>
              </a:rPr>
              <a:t>also has a brand presence in Indonesia. FWD’s strategic focus is to leverage technology to enhance customer experience, deliver innovative products, and invest in talent to create a leading pan-Asian life insurer that changes the way people feel about insurance. </a:t>
            </a:r>
            <a:endParaRPr lang="en-US" altLang="zh-TW" sz="2000" dirty="0">
              <a:solidFill>
                <a:prstClr val="white"/>
              </a:solidFill>
              <a:latin typeface="Calibri"/>
              <a:ea typeface="微軟正黑體" panose="020B0604030504040204" pitchFamily="34" charset="-12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5648" y="-236634"/>
            <a:ext cx="1545896" cy="1545896"/>
          </a:xfrm>
          <a:prstGeom prst="rect">
            <a:avLst/>
          </a:prstGeom>
        </p:spPr>
      </p:pic>
      <p:grpSp>
        <p:nvGrpSpPr>
          <p:cNvPr id="16" name="Group 15"/>
          <p:cNvGrpSpPr/>
          <p:nvPr/>
        </p:nvGrpSpPr>
        <p:grpSpPr>
          <a:xfrm>
            <a:off x="9982200" y="177380"/>
            <a:ext cx="2382576" cy="532612"/>
            <a:chOff x="10313324" y="457200"/>
            <a:chExt cx="2382576" cy="532612"/>
          </a:xfrm>
        </p:grpSpPr>
        <p:sp>
          <p:nvSpPr>
            <p:cNvPr id="17" name="Snip Single Corner Rectangle 16"/>
            <p:cNvSpPr/>
            <p:nvPr/>
          </p:nvSpPr>
          <p:spPr>
            <a:xfrm flipH="1">
              <a:off x="10313324" y="457200"/>
              <a:ext cx="2382576"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TextBox 17"/>
            <p:cNvSpPr txBox="1"/>
            <p:nvPr/>
          </p:nvSpPr>
          <p:spPr>
            <a:xfrm>
              <a:off x="10551303" y="553955"/>
              <a:ext cx="2029500" cy="369332"/>
            </a:xfrm>
            <a:prstGeom prst="rect">
              <a:avLst/>
            </a:prstGeom>
            <a:noFill/>
          </p:spPr>
          <p:txBody>
            <a:bodyPr wrap="square" rtlCol="0">
              <a:spAutoFit/>
            </a:bodyPr>
            <a:lstStyle/>
            <a:p>
              <a:r>
                <a:rPr lang="en-US" altLang="zh-TW" b="1" dirty="0">
                  <a:solidFill>
                    <a:prstClr val="white"/>
                  </a:solidFill>
                  <a:latin typeface="Calibri"/>
                  <a:ea typeface="微軟正黑體" panose="020B0604030504040204" pitchFamily="34" charset="-120"/>
                </a:rPr>
                <a:t>Online Store</a:t>
              </a:r>
              <a:endParaRPr lang="en-US" b="1" dirty="0">
                <a:solidFill>
                  <a:prstClr val="white"/>
                </a:solidFill>
                <a:latin typeface="Calibri"/>
                <a:ea typeface="微軟正黑體" panose="020B0604030504040204" pitchFamily="34" charset="-120"/>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Tree>
    <p:extLst>
      <p:ext uri="{BB962C8B-B14F-4D97-AF65-F5344CB8AC3E}">
        <p14:creationId xmlns:p14="http://schemas.microsoft.com/office/powerpoint/2010/main" val="12183016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526"/>
          <a:stretch/>
        </p:blipFill>
        <p:spPr>
          <a:xfrm>
            <a:off x="0" y="0"/>
            <a:ext cx="12192000" cy="6858000"/>
          </a:xfrm>
          <a:prstGeom prst="rect">
            <a:avLst/>
          </a:prstGeom>
        </p:spPr>
      </p:pic>
      <p:sp>
        <p:nvSpPr>
          <p:cNvPr id="5" name="Rectangle 4"/>
          <p:cNvSpPr/>
          <p:nvPr/>
        </p:nvSpPr>
        <p:spPr>
          <a:xfrm>
            <a:off x="-25400" y="-304800"/>
            <a:ext cx="12228141" cy="81644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prstClr val="white"/>
              </a:solidFill>
              <a:latin typeface="Calibri"/>
            </a:endParaRPr>
          </a:p>
        </p:txBody>
      </p:sp>
      <p:sp>
        <p:nvSpPr>
          <p:cNvPr id="9" name="TextBox 8"/>
          <p:cNvSpPr txBox="1"/>
          <p:nvPr/>
        </p:nvSpPr>
        <p:spPr>
          <a:xfrm>
            <a:off x="7162800" y="1295400"/>
            <a:ext cx="4495800" cy="523220"/>
          </a:xfrm>
          <a:prstGeom prst="rect">
            <a:avLst/>
          </a:prstGeom>
          <a:noFill/>
        </p:spPr>
        <p:txBody>
          <a:bodyPr wrap="square" rtlCol="0">
            <a:spAutoFit/>
          </a:bodyPr>
          <a:lstStyle/>
          <a:p>
            <a:pPr algn="r">
              <a:defRPr/>
            </a:pPr>
            <a:r>
              <a:rPr lang="en-US" altLang="zh-TW" sz="2800" b="1" dirty="0">
                <a:solidFill>
                  <a:prstClr val="white"/>
                </a:solidFill>
                <a:latin typeface="Calibri"/>
                <a:ea typeface="微軟正黑體" panose="020B0604030504040204" pitchFamily="34" charset="-120"/>
              </a:rPr>
              <a:t>FWD </a:t>
            </a:r>
            <a:r>
              <a:rPr lang="en-US" altLang="zh-TW" sz="2800" b="1" dirty="0" err="1">
                <a:solidFill>
                  <a:prstClr val="white"/>
                </a:solidFill>
                <a:latin typeface="Calibri"/>
                <a:ea typeface="微軟正黑體" panose="020B0604030504040204" pitchFamily="34" charset="-120"/>
              </a:rPr>
              <a:t>BoardingCare</a:t>
            </a:r>
            <a:r>
              <a:rPr lang="en-US" altLang="zh-TW" sz="2800" b="1" dirty="0">
                <a:solidFill>
                  <a:prstClr val="white"/>
                </a:solidFill>
                <a:latin typeface="Calibri"/>
                <a:ea typeface="微軟正黑體" panose="020B0604030504040204" pitchFamily="34" charset="-120"/>
              </a:rPr>
              <a:t> Plan</a:t>
            </a:r>
          </a:p>
        </p:txBody>
      </p:sp>
      <p:sp>
        <p:nvSpPr>
          <p:cNvPr id="10" name="TextBox 9"/>
          <p:cNvSpPr txBox="1"/>
          <p:nvPr/>
        </p:nvSpPr>
        <p:spPr>
          <a:xfrm>
            <a:off x="7162800" y="3276600"/>
            <a:ext cx="4495800" cy="523220"/>
          </a:xfrm>
          <a:prstGeom prst="rect">
            <a:avLst/>
          </a:prstGeom>
          <a:noFill/>
        </p:spPr>
        <p:txBody>
          <a:bodyPr wrap="square" rtlCol="0">
            <a:spAutoFit/>
          </a:bodyPr>
          <a:lstStyle/>
          <a:p>
            <a:pPr algn="r">
              <a:defRPr/>
            </a:pPr>
            <a:r>
              <a:rPr lang="en-US" altLang="zh-TW" sz="2800" b="1" dirty="0">
                <a:solidFill>
                  <a:prstClr val="white"/>
                </a:solidFill>
                <a:latin typeface="Calibri"/>
                <a:ea typeface="微軟正黑體" panose="020B0604030504040204" pitchFamily="34" charset="-120"/>
              </a:rPr>
              <a:t>FWD Travel Insurance</a:t>
            </a:r>
          </a:p>
        </p:txBody>
      </p:sp>
      <p:sp>
        <p:nvSpPr>
          <p:cNvPr id="11" name="TextBox 10"/>
          <p:cNvSpPr txBox="1"/>
          <p:nvPr/>
        </p:nvSpPr>
        <p:spPr>
          <a:xfrm>
            <a:off x="5410200" y="1765301"/>
            <a:ext cx="6172200" cy="584775"/>
          </a:xfrm>
          <a:prstGeom prst="rect">
            <a:avLst/>
          </a:prstGeom>
          <a:noFill/>
        </p:spPr>
        <p:txBody>
          <a:bodyPr wrap="square" rtlCol="0">
            <a:spAutoFit/>
          </a:bodyPr>
          <a:lstStyle/>
          <a:p>
            <a:pPr algn="r">
              <a:defRPr/>
            </a:pPr>
            <a:r>
              <a:rPr lang="en-US" altLang="zh-TW" sz="1600" dirty="0">
                <a:solidFill>
                  <a:prstClr val="white"/>
                </a:solidFill>
                <a:latin typeface="Calibri"/>
                <a:ea typeface="微軟正黑體" panose="020B0604030504040204" pitchFamily="34" charset="-120"/>
              </a:rPr>
              <a:t>We automatically trigger your compensation when your scheduled flight was cancelled or delayed by 3 hours or more.</a:t>
            </a:r>
            <a:endParaRPr lang="en-US" sz="1600" dirty="0">
              <a:solidFill>
                <a:prstClr val="white"/>
              </a:solidFill>
              <a:latin typeface="Calibri"/>
              <a:ea typeface="微軟正黑體" panose="020B0604030504040204" pitchFamily="34" charset="-120"/>
            </a:endParaRPr>
          </a:p>
        </p:txBody>
      </p:sp>
      <p:sp>
        <p:nvSpPr>
          <p:cNvPr id="12" name="TextBox 11"/>
          <p:cNvSpPr txBox="1"/>
          <p:nvPr/>
        </p:nvSpPr>
        <p:spPr>
          <a:xfrm>
            <a:off x="4191000" y="3746501"/>
            <a:ext cx="7391400" cy="584775"/>
          </a:xfrm>
          <a:prstGeom prst="rect">
            <a:avLst/>
          </a:prstGeom>
          <a:noFill/>
        </p:spPr>
        <p:txBody>
          <a:bodyPr wrap="square" rtlCol="0">
            <a:spAutoFit/>
          </a:bodyPr>
          <a:lstStyle/>
          <a:p>
            <a:pPr algn="r">
              <a:defRPr/>
            </a:pPr>
            <a:r>
              <a:rPr lang="en-US" altLang="zh-TW" sz="1600" dirty="0">
                <a:solidFill>
                  <a:prstClr val="white"/>
                </a:solidFill>
                <a:latin typeface="Calibri"/>
                <a:ea typeface="微軟正黑體" panose="020B0604030504040204" pitchFamily="34" charset="-120"/>
              </a:rPr>
              <a:t>Go crazy and jump for joy! We cover your activities from summer walks along the beach to bungee jumping, scuba diving and even winter sports. </a:t>
            </a:r>
            <a:endParaRPr lang="en-US" sz="1600" dirty="0">
              <a:solidFill>
                <a:prstClr val="white"/>
              </a:solidFill>
              <a:latin typeface="Calibri"/>
              <a:ea typeface="微軟正黑體" panose="020B0604030504040204" pitchFamily="34" charset="-120"/>
            </a:endParaRPr>
          </a:p>
        </p:txBody>
      </p:sp>
      <p:sp>
        <p:nvSpPr>
          <p:cNvPr id="13" name="TextBox 12"/>
          <p:cNvSpPr txBox="1"/>
          <p:nvPr/>
        </p:nvSpPr>
        <p:spPr>
          <a:xfrm>
            <a:off x="7162800" y="5100367"/>
            <a:ext cx="4495800" cy="523220"/>
          </a:xfrm>
          <a:prstGeom prst="rect">
            <a:avLst/>
          </a:prstGeom>
          <a:noFill/>
        </p:spPr>
        <p:txBody>
          <a:bodyPr wrap="square" rtlCol="0">
            <a:spAutoFit/>
          </a:bodyPr>
          <a:lstStyle/>
          <a:p>
            <a:pPr algn="r">
              <a:defRPr/>
            </a:pPr>
            <a:r>
              <a:rPr lang="en-US" altLang="zh-TW" sz="2800" b="1" dirty="0">
                <a:solidFill>
                  <a:prstClr val="white"/>
                </a:solidFill>
                <a:latin typeface="Calibri"/>
                <a:ea typeface="微軟正黑體" panose="020B0604030504040204" pitchFamily="34" charset="-120"/>
              </a:rPr>
              <a:t>FWD Flight Insurance</a:t>
            </a:r>
          </a:p>
        </p:txBody>
      </p:sp>
      <p:sp>
        <p:nvSpPr>
          <p:cNvPr id="14" name="TextBox 13"/>
          <p:cNvSpPr txBox="1"/>
          <p:nvPr/>
        </p:nvSpPr>
        <p:spPr>
          <a:xfrm>
            <a:off x="3489552" y="5567528"/>
            <a:ext cx="8092848" cy="338554"/>
          </a:xfrm>
          <a:prstGeom prst="rect">
            <a:avLst/>
          </a:prstGeom>
          <a:noFill/>
        </p:spPr>
        <p:txBody>
          <a:bodyPr wrap="square" rtlCol="0">
            <a:spAutoFit/>
          </a:bodyPr>
          <a:lstStyle/>
          <a:p>
            <a:pPr algn="r">
              <a:defRPr/>
            </a:pPr>
            <a:r>
              <a:rPr lang="en-US" altLang="zh-TW" sz="1600" dirty="0">
                <a:solidFill>
                  <a:prstClr val="white"/>
                </a:solidFill>
                <a:latin typeface="Calibri"/>
                <a:ea typeface="微軟正黑體" panose="020B0604030504040204" pitchFamily="34" charset="-120"/>
              </a:rPr>
              <a:t>We're </a:t>
            </a:r>
            <a:r>
              <a:rPr lang="en-US" altLang="zh-TW" sz="1600" dirty="0">
                <a:solidFill>
                  <a:prstClr val="white"/>
                </a:solidFill>
                <a:latin typeface="Calibri"/>
                <a:ea typeface="微軟正黑體" panose="020B0604030504040204" pitchFamily="34" charset="-120"/>
              </a:rPr>
              <a:t>offering to boost your loved ones' support in the event of accidental </a:t>
            </a:r>
            <a:r>
              <a:rPr lang="en-US" altLang="zh-TW" sz="1600" dirty="0">
                <a:solidFill>
                  <a:prstClr val="white"/>
                </a:solidFill>
                <a:latin typeface="Calibri"/>
                <a:ea typeface="微軟正黑體" panose="020B0604030504040204" pitchFamily="34" charset="-120"/>
              </a:rPr>
              <a:t>death</a:t>
            </a:r>
            <a:endParaRPr lang="en-US" sz="1600" dirty="0">
              <a:solidFill>
                <a:prstClr val="white"/>
              </a:solidFill>
              <a:latin typeface="Calibri"/>
              <a:ea typeface="微軟正黑體" panose="020B0604030504040204" pitchFamily="34" charset="-120"/>
            </a:endParaRPr>
          </a:p>
        </p:txBody>
      </p:sp>
      <p:grpSp>
        <p:nvGrpSpPr>
          <p:cNvPr id="15" name="Group 14"/>
          <p:cNvGrpSpPr/>
          <p:nvPr/>
        </p:nvGrpSpPr>
        <p:grpSpPr>
          <a:xfrm>
            <a:off x="685800" y="536315"/>
            <a:ext cx="2971800" cy="943429"/>
            <a:chOff x="2284412" y="-1513341"/>
            <a:chExt cx="4800600" cy="1524000"/>
          </a:xfrm>
        </p:grpSpPr>
        <p:sp>
          <p:nvSpPr>
            <p:cNvPr id="16" name="Rectangle 15"/>
            <p:cNvSpPr/>
            <p:nvPr/>
          </p:nvSpPr>
          <p:spPr>
            <a:xfrm>
              <a:off x="2284412" y="-1513341"/>
              <a:ext cx="48006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74" y="-1390650"/>
              <a:ext cx="4257675" cy="1333500"/>
            </a:xfrm>
            <a:prstGeom prst="rect">
              <a:avLst/>
            </a:prstGeom>
          </p:spPr>
        </p:pic>
      </p:gr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
        <p:nvSpPr>
          <p:cNvPr id="19" name="TextBox 18"/>
          <p:cNvSpPr txBox="1"/>
          <p:nvPr/>
        </p:nvSpPr>
        <p:spPr>
          <a:xfrm>
            <a:off x="6950116" y="2133600"/>
            <a:ext cx="4632285" cy="830766"/>
          </a:xfrm>
          <a:prstGeom prst="rect">
            <a:avLst/>
          </a:prstGeom>
          <a:noFill/>
        </p:spPr>
        <p:txBody>
          <a:bodyPr wrap="square" lIns="89744" tIns="45606" rIns="89744" bIns="45606" rtlCol="0">
            <a:spAutoFit/>
          </a:bodyPr>
          <a:lstStyle/>
          <a:p>
            <a:pPr algn="r" defTabSz="897762">
              <a:defRPr/>
            </a:pPr>
            <a:r>
              <a:rPr lang="en-US" altLang="zh-TW" sz="4800" dirty="0">
                <a:solidFill>
                  <a:srgbClr val="FFFFFF"/>
                </a:solidFill>
                <a:latin typeface="Raleway" panose="020B0503030101060003" pitchFamily="34" charset="0"/>
                <a:ea typeface="新細明體" panose="02020500000000000000" pitchFamily="18" charset="-120"/>
              </a:rPr>
              <a:t>2</a:t>
            </a:r>
            <a:r>
              <a:rPr lang="zh-TW" altLang="en-US" sz="4800" dirty="0">
                <a:solidFill>
                  <a:srgbClr val="FFFFFF"/>
                </a:solidFill>
                <a:latin typeface="Raleway" panose="020B0503030101060003" pitchFamily="34" charset="0"/>
                <a:ea typeface="新細明體" panose="02020500000000000000" pitchFamily="18" charset="-120"/>
              </a:rPr>
              <a:t> </a:t>
            </a:r>
            <a:r>
              <a:rPr lang="en-US" altLang="zh-TW" sz="4800" dirty="0">
                <a:solidFill>
                  <a:srgbClr val="FFFFFF"/>
                </a:solidFill>
                <a:latin typeface="Raleway" panose="020B0503030101060003" pitchFamily="34" charset="0"/>
                <a:ea typeface="新細明體" panose="02020500000000000000" pitchFamily="18" charset="-120"/>
              </a:rPr>
              <a:t>IBV</a:t>
            </a:r>
            <a:endParaRPr lang="en-US" sz="4800" dirty="0">
              <a:solidFill>
                <a:srgbClr val="FFFFFF"/>
              </a:solidFill>
              <a:latin typeface="Raleway" panose="020B0503030101060003" pitchFamily="34" charset="0"/>
            </a:endParaRPr>
          </a:p>
        </p:txBody>
      </p:sp>
      <p:sp>
        <p:nvSpPr>
          <p:cNvPr id="23" name="TextBox 22"/>
          <p:cNvSpPr txBox="1"/>
          <p:nvPr/>
        </p:nvSpPr>
        <p:spPr>
          <a:xfrm>
            <a:off x="6988216" y="4124376"/>
            <a:ext cx="4632285" cy="830766"/>
          </a:xfrm>
          <a:prstGeom prst="rect">
            <a:avLst/>
          </a:prstGeom>
          <a:noFill/>
        </p:spPr>
        <p:txBody>
          <a:bodyPr wrap="square" lIns="89744" tIns="45606" rIns="89744" bIns="45606" rtlCol="0">
            <a:spAutoFit/>
          </a:bodyPr>
          <a:lstStyle/>
          <a:p>
            <a:pPr algn="r" defTabSz="897762">
              <a:defRPr/>
            </a:pPr>
            <a:r>
              <a:rPr lang="en-US" altLang="zh-TW" sz="4800" dirty="0">
                <a:solidFill>
                  <a:srgbClr val="FFFFFF"/>
                </a:solidFill>
                <a:latin typeface="Raleway" panose="020B0503030101060003" pitchFamily="34" charset="0"/>
                <a:ea typeface="新細明體" panose="02020500000000000000" pitchFamily="18" charset="-120"/>
              </a:rPr>
              <a:t>10</a:t>
            </a:r>
            <a:r>
              <a:rPr lang="zh-TW" altLang="en-US" sz="4800" dirty="0">
                <a:solidFill>
                  <a:srgbClr val="FFFFFF"/>
                </a:solidFill>
                <a:latin typeface="Raleway" panose="020B0503030101060003" pitchFamily="34" charset="0"/>
                <a:ea typeface="新細明體" panose="02020500000000000000" pitchFamily="18" charset="-120"/>
              </a:rPr>
              <a:t> </a:t>
            </a:r>
            <a:r>
              <a:rPr lang="en-US" altLang="zh-TW" sz="4800" dirty="0">
                <a:solidFill>
                  <a:srgbClr val="FFFFFF"/>
                </a:solidFill>
                <a:latin typeface="Raleway" panose="020B0503030101060003" pitchFamily="34" charset="0"/>
                <a:ea typeface="新細明體" panose="02020500000000000000" pitchFamily="18" charset="-120"/>
              </a:rPr>
              <a:t>IBV</a:t>
            </a:r>
            <a:endParaRPr lang="en-US" sz="4800" dirty="0">
              <a:solidFill>
                <a:srgbClr val="FFFFFF"/>
              </a:solidFill>
              <a:latin typeface="Raleway" panose="020B0503030101060003" pitchFamily="34" charset="0"/>
            </a:endParaRPr>
          </a:p>
        </p:txBody>
      </p:sp>
      <p:sp>
        <p:nvSpPr>
          <p:cNvPr id="24" name="TextBox 23"/>
          <p:cNvSpPr txBox="1"/>
          <p:nvPr/>
        </p:nvSpPr>
        <p:spPr>
          <a:xfrm>
            <a:off x="25400" y="6116051"/>
            <a:ext cx="8534400" cy="861774"/>
          </a:xfrm>
          <a:prstGeom prst="rect">
            <a:avLst/>
          </a:prstGeom>
          <a:noFill/>
        </p:spPr>
        <p:txBody>
          <a:bodyPr wrap="square" rtlCol="0">
            <a:spAutoFit/>
          </a:bodyPr>
          <a:lstStyle/>
          <a:p>
            <a:pPr>
              <a:defRPr/>
            </a:pPr>
            <a:r>
              <a:rPr lang="en-US" altLang="zh-TW" sz="1000" dirty="0">
                <a:solidFill>
                  <a:prstClr val="white"/>
                </a:solidFill>
                <a:latin typeface="Calibri"/>
                <a:ea typeface="微軟正黑體" panose="020B0604030504040204" pitchFamily="34" charset="-120"/>
              </a:rPr>
              <a:t>*Get a fixed IBV for every successfully </a:t>
            </a:r>
            <a:r>
              <a:rPr lang="en-US" altLang="zh-TW" sz="1000" dirty="0">
                <a:solidFill>
                  <a:prstClr val="white"/>
                </a:solidFill>
                <a:latin typeface="Calibri"/>
                <a:ea typeface="微軟正黑體" panose="020B0604030504040204" pitchFamily="34" charset="-120"/>
              </a:rPr>
              <a:t>purchase an insurance </a:t>
            </a:r>
            <a:r>
              <a:rPr lang="en-US" altLang="zh-TW" sz="1000" dirty="0">
                <a:solidFill>
                  <a:prstClr val="white"/>
                </a:solidFill>
                <a:latin typeface="Calibri"/>
                <a:ea typeface="微軟正黑體" panose="020B0604030504040204" pitchFamily="34" charset="-120"/>
              </a:rPr>
              <a:t>plan</a:t>
            </a:r>
          </a:p>
          <a:p>
            <a:pPr>
              <a:defRPr/>
            </a:pPr>
            <a:r>
              <a:rPr lang="en-US" altLang="zh-TW" sz="1000" dirty="0">
                <a:solidFill>
                  <a:prstClr val="white"/>
                </a:solidFill>
                <a:latin typeface="Calibri"/>
                <a:ea typeface="微軟正黑體" panose="020B0604030504040204" pitchFamily="34" charset="-120"/>
              </a:rPr>
              <a:t>*Information </a:t>
            </a:r>
            <a:r>
              <a:rPr lang="en-US" altLang="zh-TW" sz="1000" dirty="0">
                <a:solidFill>
                  <a:prstClr val="white"/>
                </a:solidFill>
                <a:latin typeface="Calibri"/>
                <a:ea typeface="微軟正黑體" panose="020B0604030504040204" pitchFamily="34" charset="-120"/>
              </a:rPr>
              <a:t>is provided by FWD General Insurance Company Limited. </a:t>
            </a:r>
            <a:endParaRPr lang="en-US" altLang="zh-TW" sz="1000" dirty="0">
              <a:solidFill>
                <a:prstClr val="white"/>
              </a:solidFill>
              <a:latin typeface="Calibri"/>
              <a:ea typeface="微軟正黑體" panose="020B0604030504040204" pitchFamily="34" charset="-120"/>
            </a:endParaRPr>
          </a:p>
          <a:p>
            <a:pPr>
              <a:defRPr/>
            </a:pPr>
            <a:r>
              <a:rPr lang="en-US" altLang="zh-TW" sz="1000" dirty="0">
                <a:solidFill>
                  <a:prstClr val="white"/>
                </a:solidFill>
                <a:latin typeface="Calibri"/>
                <a:ea typeface="微軟正黑體" panose="020B0604030504040204" pitchFamily="34" charset="-120"/>
              </a:rPr>
              <a:t>*FWD </a:t>
            </a:r>
            <a:r>
              <a:rPr lang="en-US" altLang="zh-TW" sz="1000" dirty="0" err="1">
                <a:solidFill>
                  <a:prstClr val="white"/>
                </a:solidFill>
                <a:latin typeface="Calibri"/>
                <a:ea typeface="微軟正黑體" panose="020B0604030504040204" pitchFamily="34" charset="-120"/>
              </a:rPr>
              <a:t>BoardingCare</a:t>
            </a:r>
            <a:r>
              <a:rPr lang="en-US" altLang="zh-TW" sz="1000" dirty="0">
                <a:solidFill>
                  <a:prstClr val="white"/>
                </a:solidFill>
                <a:latin typeface="Calibri"/>
                <a:ea typeface="微軟正黑體" panose="020B0604030504040204" pitchFamily="34" charset="-120"/>
              </a:rPr>
              <a:t> Plan, FWD Travel </a:t>
            </a:r>
            <a:r>
              <a:rPr lang="en-US" altLang="zh-TW" sz="1000" dirty="0">
                <a:solidFill>
                  <a:prstClr val="white"/>
                </a:solidFill>
                <a:latin typeface="Calibri"/>
                <a:ea typeface="微軟正黑體" panose="020B0604030504040204" pitchFamily="34" charset="-120"/>
              </a:rPr>
              <a:t>Insurance and </a:t>
            </a:r>
            <a:r>
              <a:rPr lang="en-US" altLang="zh-TW" sz="1000" dirty="0">
                <a:solidFill>
                  <a:prstClr val="white"/>
                </a:solidFill>
                <a:latin typeface="Calibri"/>
                <a:ea typeface="微軟正黑體" panose="020B0604030504040204" pitchFamily="34" charset="-120"/>
              </a:rPr>
              <a:t>FWD Flight </a:t>
            </a:r>
            <a:r>
              <a:rPr lang="en-US" altLang="zh-TW" sz="1000" dirty="0">
                <a:solidFill>
                  <a:prstClr val="white"/>
                </a:solidFill>
                <a:latin typeface="Calibri"/>
                <a:ea typeface="微軟正黑體" panose="020B0604030504040204" pitchFamily="34" charset="-120"/>
              </a:rPr>
              <a:t>Insurance are </a:t>
            </a:r>
            <a:r>
              <a:rPr lang="en-US" altLang="zh-TW" sz="1000" dirty="0">
                <a:solidFill>
                  <a:prstClr val="white"/>
                </a:solidFill>
                <a:latin typeface="Calibri"/>
                <a:ea typeface="微軟正黑體" panose="020B0604030504040204" pitchFamily="34" charset="-120"/>
              </a:rPr>
              <a:t>underwritten by FWD General Insurance Company Limited. </a:t>
            </a:r>
          </a:p>
          <a:p>
            <a:pPr>
              <a:defRPr/>
            </a:pPr>
            <a:r>
              <a:rPr lang="en-US" altLang="zh-TW" sz="1000" dirty="0">
                <a:solidFill>
                  <a:prstClr val="white"/>
                </a:solidFill>
                <a:latin typeface="Calibri"/>
                <a:ea typeface="微軟正黑體" panose="020B0604030504040204" pitchFamily="34" charset="-120"/>
              </a:rPr>
              <a:t>*Please </a:t>
            </a:r>
            <a:r>
              <a:rPr lang="en-US" altLang="zh-TW" sz="1000" dirty="0">
                <a:solidFill>
                  <a:prstClr val="white"/>
                </a:solidFill>
                <a:latin typeface="Calibri"/>
                <a:ea typeface="微軟正黑體" panose="020B0604030504040204" pitchFamily="34" charset="-120"/>
              </a:rPr>
              <a:t>refer to the FWD website and policy provisions for product details.</a:t>
            </a:r>
          </a:p>
          <a:p>
            <a:pPr>
              <a:defRPr/>
            </a:pPr>
            <a:endParaRPr lang="en-US" altLang="zh-TW" sz="1000" dirty="0">
              <a:solidFill>
                <a:prstClr val="white"/>
              </a:solidFill>
              <a:latin typeface="Calibri"/>
              <a:ea typeface="微軟正黑體" panose="020B0604030504040204" pitchFamily="34" charset="-120"/>
            </a:endParaRPr>
          </a:p>
        </p:txBody>
      </p:sp>
      <p:sp>
        <p:nvSpPr>
          <p:cNvPr id="25" name="TextBox 24"/>
          <p:cNvSpPr txBox="1"/>
          <p:nvPr/>
        </p:nvSpPr>
        <p:spPr>
          <a:xfrm>
            <a:off x="6935828" y="5743120"/>
            <a:ext cx="4632285" cy="830766"/>
          </a:xfrm>
          <a:prstGeom prst="rect">
            <a:avLst/>
          </a:prstGeom>
          <a:noFill/>
        </p:spPr>
        <p:txBody>
          <a:bodyPr wrap="square" lIns="89744" tIns="45606" rIns="89744" bIns="45606" rtlCol="0">
            <a:spAutoFit/>
          </a:bodyPr>
          <a:lstStyle/>
          <a:p>
            <a:pPr algn="r" defTabSz="897762">
              <a:defRPr/>
            </a:pPr>
            <a:r>
              <a:rPr lang="en-US" altLang="zh-TW" sz="4800" dirty="0">
                <a:solidFill>
                  <a:srgbClr val="FFFFFF"/>
                </a:solidFill>
                <a:latin typeface="Raleway" panose="020B0503030101060003" pitchFamily="34" charset="0"/>
                <a:ea typeface="新細明體" panose="02020500000000000000" pitchFamily="18" charset="-120"/>
              </a:rPr>
              <a:t>1</a:t>
            </a:r>
            <a:r>
              <a:rPr lang="zh-TW" altLang="en-US" sz="4800" dirty="0">
                <a:solidFill>
                  <a:srgbClr val="FFFFFF"/>
                </a:solidFill>
                <a:latin typeface="Raleway" panose="020B0503030101060003" pitchFamily="34" charset="0"/>
                <a:ea typeface="新細明體" panose="02020500000000000000" pitchFamily="18" charset="-120"/>
              </a:rPr>
              <a:t> </a:t>
            </a:r>
            <a:r>
              <a:rPr lang="en-US" altLang="zh-TW" sz="4800" dirty="0">
                <a:solidFill>
                  <a:srgbClr val="FFFFFF"/>
                </a:solidFill>
                <a:latin typeface="Raleway" panose="020B0503030101060003" pitchFamily="34" charset="0"/>
                <a:ea typeface="新細明體" panose="02020500000000000000" pitchFamily="18" charset="-120"/>
              </a:rPr>
              <a:t>IBV</a:t>
            </a:r>
            <a:endParaRPr lang="en-US" sz="4800" dirty="0">
              <a:solidFill>
                <a:srgbClr val="FFFFFF"/>
              </a:solidFill>
              <a:latin typeface="Raleway" panose="020B0503030101060003" pitchFamily="34" charset="0"/>
            </a:endParaRPr>
          </a:p>
        </p:txBody>
      </p:sp>
    </p:spTree>
    <p:extLst>
      <p:ext uri="{BB962C8B-B14F-4D97-AF65-F5344CB8AC3E}">
        <p14:creationId xmlns:p14="http://schemas.microsoft.com/office/powerpoint/2010/main" val="359107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 y="0"/>
            <a:ext cx="12188825" cy="6858000"/>
          </a:xfrm>
          <a:prstGeom prst="rect">
            <a:avLst/>
          </a:prstGeom>
        </p:spPr>
      </p:pic>
      <p:sp>
        <p:nvSpPr>
          <p:cNvPr id="5" name="Rectangle 4"/>
          <p:cNvSpPr/>
          <p:nvPr/>
        </p:nvSpPr>
        <p:spPr>
          <a:xfrm>
            <a:off x="-25400" y="-304800"/>
            <a:ext cx="12228141" cy="816446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prstClr val="white"/>
              </a:solidFill>
              <a:latin typeface="Calibri"/>
            </a:endParaRPr>
          </a:p>
        </p:txBody>
      </p:sp>
      <p:sp>
        <p:nvSpPr>
          <p:cNvPr id="9" name="TextBox 8"/>
          <p:cNvSpPr txBox="1"/>
          <p:nvPr/>
        </p:nvSpPr>
        <p:spPr>
          <a:xfrm>
            <a:off x="722312" y="2351783"/>
            <a:ext cx="4495800" cy="584775"/>
          </a:xfrm>
          <a:prstGeom prst="rect">
            <a:avLst/>
          </a:prstGeom>
          <a:noFill/>
        </p:spPr>
        <p:txBody>
          <a:bodyPr wrap="square" rtlCol="0">
            <a:spAutoFit/>
          </a:bodyPr>
          <a:lstStyle/>
          <a:p>
            <a:pPr>
              <a:defRPr/>
            </a:pPr>
            <a:r>
              <a:rPr lang="en-US" altLang="zh-TW" sz="3200" b="1" dirty="0">
                <a:solidFill>
                  <a:prstClr val="white"/>
                </a:solidFill>
                <a:latin typeface="Calibri"/>
                <a:ea typeface="微軟正黑體" panose="020B0604030504040204" pitchFamily="34" charset="-120"/>
              </a:rPr>
              <a:t>FWD Home Liability</a:t>
            </a:r>
          </a:p>
        </p:txBody>
      </p:sp>
      <p:sp>
        <p:nvSpPr>
          <p:cNvPr id="10" name="TextBox 9"/>
          <p:cNvSpPr txBox="1"/>
          <p:nvPr/>
        </p:nvSpPr>
        <p:spPr>
          <a:xfrm>
            <a:off x="722312" y="4352330"/>
            <a:ext cx="4495800" cy="584775"/>
          </a:xfrm>
          <a:prstGeom prst="rect">
            <a:avLst/>
          </a:prstGeom>
          <a:noFill/>
        </p:spPr>
        <p:txBody>
          <a:bodyPr wrap="square" rtlCol="0">
            <a:spAutoFit/>
          </a:bodyPr>
          <a:lstStyle/>
          <a:p>
            <a:pPr>
              <a:defRPr/>
            </a:pPr>
            <a:r>
              <a:rPr lang="en-US" altLang="zh-TW" sz="3200" b="1" dirty="0">
                <a:solidFill>
                  <a:prstClr val="white"/>
                </a:solidFill>
                <a:latin typeface="Calibri"/>
                <a:ea typeface="微軟正黑體" panose="020B0604030504040204" pitchFamily="34" charset="-120"/>
              </a:rPr>
              <a:t>FWD Home Insurance</a:t>
            </a:r>
          </a:p>
        </p:txBody>
      </p:sp>
      <p:sp>
        <p:nvSpPr>
          <p:cNvPr id="11" name="TextBox 10"/>
          <p:cNvSpPr txBox="1"/>
          <p:nvPr/>
        </p:nvSpPr>
        <p:spPr>
          <a:xfrm>
            <a:off x="722312" y="2819401"/>
            <a:ext cx="9640888" cy="584775"/>
          </a:xfrm>
          <a:prstGeom prst="rect">
            <a:avLst/>
          </a:prstGeom>
          <a:noFill/>
        </p:spPr>
        <p:txBody>
          <a:bodyPr wrap="square" rtlCol="0">
            <a:spAutoFit/>
          </a:bodyPr>
          <a:lstStyle/>
          <a:p>
            <a:pPr>
              <a:defRPr/>
            </a:pPr>
            <a:r>
              <a:rPr lang="en-US" altLang="zh-TW" sz="1600" dirty="0">
                <a:solidFill>
                  <a:prstClr val="white"/>
                </a:solidFill>
                <a:latin typeface="Calibri"/>
                <a:ea typeface="微軟正黑體" panose="020B0604030504040204" pitchFamily="34" charset="-120"/>
              </a:rPr>
              <a:t>Home Liability provides worldwide cover for your legal liability </a:t>
            </a:r>
            <a:r>
              <a:rPr lang="en-US" altLang="zh-TW" sz="1600" dirty="0">
                <a:solidFill>
                  <a:prstClr val="white"/>
                </a:solidFill>
                <a:latin typeface="Calibri"/>
                <a:ea typeface="微軟正黑體" panose="020B0604030504040204" pitchFamily="34" charset="-120"/>
              </a:rPr>
              <a:t>against </a:t>
            </a:r>
            <a:r>
              <a:rPr lang="en-US" altLang="zh-TW" sz="1600" dirty="0">
                <a:solidFill>
                  <a:prstClr val="white"/>
                </a:solidFill>
                <a:latin typeface="Calibri"/>
                <a:ea typeface="微軟正黑體" panose="020B0604030504040204" pitchFamily="34" charset="-120"/>
              </a:rPr>
              <a:t>any claim for bodily injury or property damage resulting from the negligence of you or your family members normally living with you</a:t>
            </a:r>
            <a:endParaRPr lang="en-US" sz="1600" dirty="0">
              <a:solidFill>
                <a:prstClr val="white"/>
              </a:solidFill>
              <a:latin typeface="Calibri"/>
              <a:ea typeface="微軟正黑體" panose="020B0604030504040204" pitchFamily="34" charset="-120"/>
            </a:endParaRPr>
          </a:p>
        </p:txBody>
      </p:sp>
      <p:sp>
        <p:nvSpPr>
          <p:cNvPr id="12" name="TextBox 11"/>
          <p:cNvSpPr txBox="1"/>
          <p:nvPr/>
        </p:nvSpPr>
        <p:spPr>
          <a:xfrm>
            <a:off x="722312" y="4819947"/>
            <a:ext cx="9488488" cy="338554"/>
          </a:xfrm>
          <a:prstGeom prst="rect">
            <a:avLst/>
          </a:prstGeom>
          <a:noFill/>
        </p:spPr>
        <p:txBody>
          <a:bodyPr wrap="square" rtlCol="0">
            <a:spAutoFit/>
          </a:bodyPr>
          <a:lstStyle/>
          <a:p>
            <a:pPr>
              <a:defRPr/>
            </a:pPr>
            <a:r>
              <a:rPr lang="en-US" altLang="zh-TW" sz="1600" dirty="0">
                <a:solidFill>
                  <a:prstClr val="white"/>
                </a:solidFill>
                <a:latin typeface="Calibri"/>
                <a:ea typeface="微軟正黑體" panose="020B0604030504040204" pitchFamily="34" charset="-120"/>
              </a:rPr>
              <a:t>You'll </a:t>
            </a:r>
            <a:r>
              <a:rPr lang="en-US" altLang="zh-TW" sz="1600" dirty="0">
                <a:solidFill>
                  <a:prstClr val="white"/>
                </a:solidFill>
                <a:latin typeface="Calibri"/>
                <a:ea typeface="微軟正黑體" panose="020B0604030504040204" pitchFamily="34" charset="-120"/>
              </a:rPr>
              <a:t>receive extensive 'All Risks' cover, from your furniture to your freezer food, you are protected. </a:t>
            </a:r>
            <a:endParaRPr lang="en-US" sz="1600" dirty="0">
              <a:solidFill>
                <a:prstClr val="white"/>
              </a:solidFill>
              <a:latin typeface="Calibri"/>
              <a:ea typeface="微軟正黑體" panose="020B0604030504040204" pitchFamily="34" charset="-120"/>
            </a:endParaRPr>
          </a:p>
        </p:txBody>
      </p:sp>
      <p:grpSp>
        <p:nvGrpSpPr>
          <p:cNvPr id="13" name="Group 12"/>
          <p:cNvGrpSpPr/>
          <p:nvPr/>
        </p:nvGrpSpPr>
        <p:grpSpPr>
          <a:xfrm>
            <a:off x="685800" y="536315"/>
            <a:ext cx="2971800" cy="943429"/>
            <a:chOff x="2284412" y="-1513341"/>
            <a:chExt cx="4800600" cy="1524000"/>
          </a:xfrm>
        </p:grpSpPr>
        <p:sp>
          <p:nvSpPr>
            <p:cNvPr id="14" name="Rectangle 13"/>
            <p:cNvSpPr/>
            <p:nvPr/>
          </p:nvSpPr>
          <p:spPr>
            <a:xfrm>
              <a:off x="2284412" y="-1513341"/>
              <a:ext cx="48006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74" y="-1390650"/>
              <a:ext cx="4257675" cy="1333500"/>
            </a:xfrm>
            <a:prstGeom prst="rect">
              <a:avLst/>
            </a:prstGeom>
          </p:spPr>
        </p:pic>
      </p:gr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
        <p:nvSpPr>
          <p:cNvPr id="17" name="TextBox 16"/>
          <p:cNvSpPr txBox="1"/>
          <p:nvPr/>
        </p:nvSpPr>
        <p:spPr>
          <a:xfrm>
            <a:off x="685801" y="3200400"/>
            <a:ext cx="4632285" cy="830766"/>
          </a:xfrm>
          <a:prstGeom prst="rect">
            <a:avLst/>
          </a:prstGeom>
          <a:noFill/>
        </p:spPr>
        <p:txBody>
          <a:bodyPr wrap="square" lIns="89744" tIns="45606" rIns="89744" bIns="45606" rtlCol="0">
            <a:spAutoFit/>
          </a:bodyPr>
          <a:lstStyle/>
          <a:p>
            <a:pPr defTabSz="897762">
              <a:defRPr/>
            </a:pPr>
            <a:r>
              <a:rPr lang="en-US" altLang="zh-TW" sz="4800" dirty="0">
                <a:solidFill>
                  <a:srgbClr val="FFFFFF"/>
                </a:solidFill>
                <a:latin typeface="Raleway" panose="020B0503030101060003" pitchFamily="34" charset="0"/>
                <a:ea typeface="新細明體" panose="02020500000000000000" pitchFamily="18" charset="-120"/>
              </a:rPr>
              <a:t>4</a:t>
            </a:r>
            <a:r>
              <a:rPr lang="zh-TW" altLang="en-US" sz="4800" dirty="0">
                <a:solidFill>
                  <a:srgbClr val="FFFFFF"/>
                </a:solidFill>
                <a:latin typeface="Raleway" panose="020B0503030101060003" pitchFamily="34" charset="0"/>
                <a:ea typeface="新細明體" panose="02020500000000000000" pitchFamily="18" charset="-120"/>
              </a:rPr>
              <a:t> </a:t>
            </a:r>
            <a:r>
              <a:rPr lang="en-US" altLang="zh-TW" sz="4800" dirty="0">
                <a:solidFill>
                  <a:srgbClr val="FFFFFF"/>
                </a:solidFill>
                <a:latin typeface="Raleway" panose="020B0503030101060003" pitchFamily="34" charset="0"/>
                <a:ea typeface="新細明體" panose="02020500000000000000" pitchFamily="18" charset="-120"/>
              </a:rPr>
              <a:t>IBV</a:t>
            </a:r>
            <a:endParaRPr lang="en-US" sz="4800" dirty="0">
              <a:solidFill>
                <a:srgbClr val="FFFFFF"/>
              </a:solidFill>
              <a:latin typeface="Raleway" panose="020B0503030101060003" pitchFamily="34" charset="0"/>
            </a:endParaRPr>
          </a:p>
        </p:txBody>
      </p:sp>
      <p:sp>
        <p:nvSpPr>
          <p:cNvPr id="18" name="TextBox 17"/>
          <p:cNvSpPr txBox="1"/>
          <p:nvPr/>
        </p:nvSpPr>
        <p:spPr>
          <a:xfrm>
            <a:off x="685801" y="4956623"/>
            <a:ext cx="4632285" cy="830766"/>
          </a:xfrm>
          <a:prstGeom prst="rect">
            <a:avLst/>
          </a:prstGeom>
          <a:noFill/>
        </p:spPr>
        <p:txBody>
          <a:bodyPr wrap="square" lIns="89744" tIns="45606" rIns="89744" bIns="45606" rtlCol="0">
            <a:spAutoFit/>
          </a:bodyPr>
          <a:lstStyle/>
          <a:p>
            <a:pPr defTabSz="897762">
              <a:defRPr/>
            </a:pPr>
            <a:r>
              <a:rPr lang="en-US" altLang="zh-TW" sz="4800" dirty="0">
                <a:solidFill>
                  <a:srgbClr val="FFFFFF"/>
                </a:solidFill>
                <a:latin typeface="Raleway" panose="020B0503030101060003" pitchFamily="34" charset="0"/>
                <a:ea typeface="新細明體" panose="02020500000000000000" pitchFamily="18" charset="-120"/>
              </a:rPr>
              <a:t>8</a:t>
            </a:r>
            <a:r>
              <a:rPr lang="zh-TW" altLang="en-US" sz="4800" dirty="0">
                <a:solidFill>
                  <a:srgbClr val="FFFFFF"/>
                </a:solidFill>
                <a:latin typeface="Raleway" panose="020B0503030101060003" pitchFamily="34" charset="0"/>
                <a:ea typeface="新細明體" panose="02020500000000000000" pitchFamily="18" charset="-120"/>
              </a:rPr>
              <a:t> </a:t>
            </a:r>
            <a:r>
              <a:rPr lang="en-US" altLang="zh-TW" sz="4800" dirty="0">
                <a:solidFill>
                  <a:srgbClr val="FFFFFF"/>
                </a:solidFill>
                <a:latin typeface="Raleway" panose="020B0503030101060003" pitchFamily="34" charset="0"/>
                <a:ea typeface="新細明體" panose="02020500000000000000" pitchFamily="18" charset="-120"/>
              </a:rPr>
              <a:t>IBV</a:t>
            </a:r>
            <a:endParaRPr lang="en-US" sz="4800" dirty="0">
              <a:solidFill>
                <a:srgbClr val="FFFFFF"/>
              </a:solidFill>
              <a:latin typeface="Raleway" panose="020B0503030101060003" pitchFamily="34" charset="0"/>
            </a:endParaRPr>
          </a:p>
        </p:txBody>
      </p:sp>
      <p:sp>
        <p:nvSpPr>
          <p:cNvPr id="19" name="TextBox 18"/>
          <p:cNvSpPr txBox="1"/>
          <p:nvPr/>
        </p:nvSpPr>
        <p:spPr>
          <a:xfrm>
            <a:off x="3514952" y="6116051"/>
            <a:ext cx="8534400" cy="861774"/>
          </a:xfrm>
          <a:prstGeom prst="rect">
            <a:avLst/>
          </a:prstGeom>
          <a:noFill/>
        </p:spPr>
        <p:txBody>
          <a:bodyPr wrap="square" rtlCol="0">
            <a:spAutoFit/>
          </a:bodyPr>
          <a:lstStyle/>
          <a:p>
            <a:pPr algn="r">
              <a:defRPr/>
            </a:pPr>
            <a:r>
              <a:rPr lang="en-US" altLang="zh-TW" sz="1000" dirty="0">
                <a:solidFill>
                  <a:prstClr val="white"/>
                </a:solidFill>
                <a:latin typeface="Calibri"/>
                <a:ea typeface="微軟正黑體" panose="020B0604030504040204" pitchFamily="34" charset="-120"/>
              </a:rPr>
              <a:t>*Get a fixed IBV for every successfully </a:t>
            </a:r>
            <a:r>
              <a:rPr lang="en-US" altLang="zh-TW" sz="1000" dirty="0">
                <a:solidFill>
                  <a:prstClr val="white"/>
                </a:solidFill>
                <a:latin typeface="Calibri"/>
                <a:ea typeface="微軟正黑體" panose="020B0604030504040204" pitchFamily="34" charset="-120"/>
              </a:rPr>
              <a:t>purchase an insurance </a:t>
            </a:r>
            <a:r>
              <a:rPr lang="en-US" altLang="zh-TW" sz="1000" dirty="0">
                <a:solidFill>
                  <a:prstClr val="white"/>
                </a:solidFill>
                <a:latin typeface="Calibri"/>
                <a:ea typeface="微軟正黑體" panose="020B0604030504040204" pitchFamily="34" charset="-120"/>
              </a:rPr>
              <a:t>plan</a:t>
            </a:r>
          </a:p>
          <a:p>
            <a:pPr algn="r">
              <a:defRPr/>
            </a:pPr>
            <a:r>
              <a:rPr lang="en-US" altLang="zh-TW" sz="1000" dirty="0">
                <a:solidFill>
                  <a:prstClr val="white"/>
                </a:solidFill>
                <a:latin typeface="Calibri"/>
                <a:ea typeface="微軟正黑體" panose="020B0604030504040204" pitchFamily="34" charset="-120"/>
              </a:rPr>
              <a:t>*Information </a:t>
            </a:r>
            <a:r>
              <a:rPr lang="en-US" altLang="zh-TW" sz="1000" dirty="0">
                <a:solidFill>
                  <a:prstClr val="white"/>
                </a:solidFill>
                <a:latin typeface="Calibri"/>
                <a:ea typeface="微軟正黑體" panose="020B0604030504040204" pitchFamily="34" charset="-120"/>
              </a:rPr>
              <a:t>is provided by FWD General </a:t>
            </a:r>
            <a:r>
              <a:rPr lang="en-US" altLang="zh-TW" sz="1000" dirty="0">
                <a:solidFill>
                  <a:prstClr val="white"/>
                </a:solidFill>
                <a:latin typeface="Calibri"/>
                <a:ea typeface="微軟正黑體" panose="020B0604030504040204" pitchFamily="34" charset="-120"/>
              </a:rPr>
              <a:t>Insurance </a:t>
            </a:r>
            <a:r>
              <a:rPr lang="en-US" altLang="zh-TW" sz="1000" dirty="0">
                <a:solidFill>
                  <a:prstClr val="white"/>
                </a:solidFill>
                <a:latin typeface="Calibri"/>
                <a:ea typeface="微軟正黑體" panose="020B0604030504040204" pitchFamily="34" charset="-120"/>
              </a:rPr>
              <a:t>Company Limited. </a:t>
            </a:r>
            <a:endParaRPr lang="en-US" altLang="zh-TW" sz="1000" dirty="0">
              <a:solidFill>
                <a:prstClr val="white"/>
              </a:solidFill>
              <a:latin typeface="Calibri"/>
              <a:ea typeface="微軟正黑體" panose="020B0604030504040204" pitchFamily="34" charset="-120"/>
            </a:endParaRPr>
          </a:p>
          <a:p>
            <a:pPr algn="r">
              <a:defRPr/>
            </a:pPr>
            <a:r>
              <a:rPr lang="en-US" altLang="zh-TW" sz="1000" dirty="0">
                <a:solidFill>
                  <a:prstClr val="white"/>
                </a:solidFill>
                <a:latin typeface="Calibri"/>
                <a:ea typeface="微軟正黑體" panose="020B0604030504040204" pitchFamily="34" charset="-120"/>
              </a:rPr>
              <a:t>*FWD Home </a:t>
            </a:r>
            <a:r>
              <a:rPr lang="en-US" altLang="zh-TW" sz="1000" dirty="0">
                <a:solidFill>
                  <a:prstClr val="white"/>
                </a:solidFill>
                <a:latin typeface="Calibri"/>
                <a:ea typeface="微軟正黑體" panose="020B0604030504040204" pitchFamily="34" charset="-120"/>
              </a:rPr>
              <a:t>Liability</a:t>
            </a:r>
            <a:r>
              <a:rPr lang="zh-TW" altLang="en-US" sz="1000" dirty="0">
                <a:solidFill>
                  <a:prstClr val="white"/>
                </a:solidFill>
                <a:latin typeface="Calibri"/>
                <a:ea typeface="微軟正黑體" panose="020B0604030504040204" pitchFamily="34" charset="-120"/>
              </a:rPr>
              <a:t> </a:t>
            </a:r>
            <a:r>
              <a:rPr lang="en-US" altLang="zh-TW" sz="1000" dirty="0">
                <a:solidFill>
                  <a:prstClr val="white"/>
                </a:solidFill>
                <a:latin typeface="Calibri"/>
                <a:ea typeface="微軟正黑體" panose="020B0604030504040204" pitchFamily="34" charset="-120"/>
              </a:rPr>
              <a:t>and </a:t>
            </a:r>
            <a:r>
              <a:rPr lang="en-US" altLang="zh-TW" sz="1000" b="1" dirty="0">
                <a:solidFill>
                  <a:prstClr val="white"/>
                </a:solidFill>
                <a:latin typeface="Calibri"/>
                <a:ea typeface="微軟正黑體" panose="020B0604030504040204" pitchFamily="34" charset="-120"/>
              </a:rPr>
              <a:t>FWD </a:t>
            </a:r>
            <a:r>
              <a:rPr lang="en-US" altLang="zh-TW" sz="1000" b="1" dirty="0">
                <a:solidFill>
                  <a:prstClr val="white"/>
                </a:solidFill>
                <a:latin typeface="Calibri"/>
                <a:ea typeface="微軟正黑體" panose="020B0604030504040204" pitchFamily="34" charset="-120"/>
              </a:rPr>
              <a:t>Home </a:t>
            </a:r>
            <a:r>
              <a:rPr lang="en-US" altLang="zh-TW" sz="1000" b="1" dirty="0">
                <a:solidFill>
                  <a:prstClr val="white"/>
                </a:solidFill>
                <a:latin typeface="Calibri"/>
                <a:ea typeface="微軟正黑體" panose="020B0604030504040204" pitchFamily="34" charset="-120"/>
              </a:rPr>
              <a:t>Insurance </a:t>
            </a:r>
            <a:r>
              <a:rPr lang="en-US" altLang="zh-TW" sz="1000" dirty="0">
                <a:solidFill>
                  <a:prstClr val="white"/>
                </a:solidFill>
                <a:latin typeface="Calibri"/>
                <a:ea typeface="微軟正黑體" panose="020B0604030504040204" pitchFamily="34" charset="-120"/>
              </a:rPr>
              <a:t>are </a:t>
            </a:r>
            <a:r>
              <a:rPr lang="en-US" altLang="zh-TW" sz="1000" dirty="0">
                <a:solidFill>
                  <a:prstClr val="white"/>
                </a:solidFill>
                <a:latin typeface="Calibri"/>
                <a:ea typeface="微軟正黑體" panose="020B0604030504040204" pitchFamily="34" charset="-120"/>
              </a:rPr>
              <a:t>underwritten by FWD General Insurance Company Limited. </a:t>
            </a:r>
          </a:p>
          <a:p>
            <a:pPr algn="r">
              <a:defRPr/>
            </a:pPr>
            <a:r>
              <a:rPr lang="en-US" altLang="zh-TW" sz="1000" dirty="0">
                <a:solidFill>
                  <a:prstClr val="white"/>
                </a:solidFill>
                <a:latin typeface="Calibri"/>
                <a:ea typeface="微軟正黑體" panose="020B0604030504040204" pitchFamily="34" charset="-120"/>
              </a:rPr>
              <a:t>*Please </a:t>
            </a:r>
            <a:r>
              <a:rPr lang="en-US" altLang="zh-TW" sz="1000" dirty="0">
                <a:solidFill>
                  <a:prstClr val="white"/>
                </a:solidFill>
                <a:latin typeface="Calibri"/>
                <a:ea typeface="微軟正黑體" panose="020B0604030504040204" pitchFamily="34" charset="-120"/>
              </a:rPr>
              <a:t>refer to the FWD website and policy provisions for product details.</a:t>
            </a:r>
          </a:p>
          <a:p>
            <a:pPr algn="r">
              <a:defRPr/>
            </a:pPr>
            <a:endParaRPr lang="en-US" altLang="zh-TW" sz="1000" dirty="0">
              <a:solidFill>
                <a:prstClr val="white"/>
              </a:solidFill>
              <a:latin typeface="Calibri"/>
              <a:ea typeface="微軟正黑體" panose="020B0604030504040204" pitchFamily="34" charset="-120"/>
            </a:endParaRPr>
          </a:p>
        </p:txBody>
      </p:sp>
    </p:spTree>
    <p:extLst>
      <p:ext uri="{BB962C8B-B14F-4D97-AF65-F5344CB8AC3E}">
        <p14:creationId xmlns:p14="http://schemas.microsoft.com/office/powerpoint/2010/main" val="219865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0"/>
            <a:ext cx="11276012" cy="6858000"/>
          </a:xfrm>
          <a:prstGeom prst="rect">
            <a:avLst/>
          </a:prstGeom>
        </p:spPr>
      </p:pic>
      <p:sp>
        <p:nvSpPr>
          <p:cNvPr id="5" name="Rectangle 4"/>
          <p:cNvSpPr/>
          <p:nvPr/>
        </p:nvSpPr>
        <p:spPr>
          <a:xfrm>
            <a:off x="-37728" y="-152400"/>
            <a:ext cx="12228141" cy="81644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prstClr val="white"/>
              </a:solidFill>
              <a:latin typeface="Calibri"/>
            </a:endParaRPr>
          </a:p>
        </p:txBody>
      </p:sp>
      <p:sp>
        <p:nvSpPr>
          <p:cNvPr id="9" name="TextBox 8"/>
          <p:cNvSpPr txBox="1"/>
          <p:nvPr/>
        </p:nvSpPr>
        <p:spPr>
          <a:xfrm>
            <a:off x="4648200" y="2438401"/>
            <a:ext cx="6754812" cy="584775"/>
          </a:xfrm>
          <a:prstGeom prst="rect">
            <a:avLst/>
          </a:prstGeom>
          <a:noFill/>
        </p:spPr>
        <p:txBody>
          <a:bodyPr wrap="square" rtlCol="0">
            <a:spAutoFit/>
          </a:bodyPr>
          <a:lstStyle/>
          <a:p>
            <a:pPr algn="r">
              <a:defRPr/>
            </a:pPr>
            <a:r>
              <a:rPr lang="en-US" altLang="zh-TW" sz="3200" b="1" dirty="0">
                <a:solidFill>
                  <a:prstClr val="white"/>
                </a:solidFill>
                <a:latin typeface="Calibri"/>
                <a:ea typeface="微軟正黑體" panose="020B0604030504040204" pitchFamily="34" charset="-120"/>
              </a:rPr>
              <a:t>FWD </a:t>
            </a:r>
            <a:r>
              <a:rPr lang="en-US" altLang="zh-TW" sz="3200" b="1" dirty="0" err="1">
                <a:solidFill>
                  <a:prstClr val="white"/>
                </a:solidFill>
                <a:latin typeface="Calibri"/>
                <a:ea typeface="微軟正黑體" panose="020B0604030504040204" pitchFamily="34" charset="-120"/>
              </a:rPr>
              <a:t>MotorSmart</a:t>
            </a:r>
            <a:r>
              <a:rPr lang="en-US" altLang="zh-TW" sz="3200" b="1" dirty="0">
                <a:solidFill>
                  <a:prstClr val="white"/>
                </a:solidFill>
                <a:latin typeface="Calibri"/>
                <a:ea typeface="微軟正黑體" panose="020B0604030504040204" pitchFamily="34" charset="-120"/>
              </a:rPr>
              <a:t> Insurance</a:t>
            </a:r>
          </a:p>
        </p:txBody>
      </p:sp>
      <p:sp>
        <p:nvSpPr>
          <p:cNvPr id="10" name="TextBox 9"/>
          <p:cNvSpPr txBox="1"/>
          <p:nvPr/>
        </p:nvSpPr>
        <p:spPr>
          <a:xfrm>
            <a:off x="2743200" y="3084731"/>
            <a:ext cx="8686800" cy="923330"/>
          </a:xfrm>
          <a:prstGeom prst="rect">
            <a:avLst/>
          </a:prstGeom>
          <a:noFill/>
        </p:spPr>
        <p:txBody>
          <a:bodyPr wrap="square" rtlCol="0">
            <a:spAutoFit/>
          </a:bodyPr>
          <a:lstStyle/>
          <a:p>
            <a:pPr algn="r">
              <a:defRPr/>
            </a:pPr>
            <a:r>
              <a:rPr lang="en-US" altLang="zh-TW" dirty="0">
                <a:solidFill>
                  <a:prstClr val="white"/>
                </a:solidFill>
                <a:latin typeface="Calibri"/>
                <a:ea typeface="微軟正黑體" panose="020B0604030504040204" pitchFamily="34" charset="-120"/>
              </a:rPr>
              <a:t>Enjoy pure driving pleasure knowing your precious ride is covered by FWD </a:t>
            </a:r>
            <a:r>
              <a:rPr lang="en-US" altLang="zh-TW" dirty="0" err="1">
                <a:solidFill>
                  <a:prstClr val="white"/>
                </a:solidFill>
                <a:latin typeface="Calibri"/>
                <a:ea typeface="微軟正黑體" panose="020B0604030504040204" pitchFamily="34" charset="-120"/>
              </a:rPr>
              <a:t>MotorSmart</a:t>
            </a:r>
            <a:r>
              <a:rPr lang="en-US" altLang="zh-TW" dirty="0">
                <a:solidFill>
                  <a:prstClr val="white"/>
                </a:solidFill>
                <a:latin typeface="Calibri"/>
                <a:ea typeface="微軟正黑體" panose="020B0604030504040204" pitchFamily="34" charset="-120"/>
              </a:rPr>
              <a:t> </a:t>
            </a:r>
            <a:r>
              <a:rPr lang="en-US" altLang="zh-TW" dirty="0">
                <a:solidFill>
                  <a:prstClr val="white"/>
                </a:solidFill>
                <a:latin typeface="Calibri"/>
                <a:ea typeface="微軟正黑體" panose="020B0604030504040204" pitchFamily="34" charset="-120"/>
              </a:rPr>
              <a:t>Insurance, </a:t>
            </a:r>
            <a:r>
              <a:rPr lang="en-US" altLang="zh-TW" dirty="0">
                <a:solidFill>
                  <a:prstClr val="white"/>
                </a:solidFill>
                <a:latin typeface="Calibri"/>
                <a:ea typeface="微軟正黑體" panose="020B0604030504040204" pitchFamily="34" charset="-120"/>
              </a:rPr>
              <a:t>offer an array of coverage to protect you against loss of or damage to your car, medical expenses, your liability to third parties and property damage. </a:t>
            </a:r>
            <a:endParaRPr lang="en-US" dirty="0">
              <a:solidFill>
                <a:prstClr val="white"/>
              </a:solidFill>
              <a:latin typeface="Calibri"/>
              <a:ea typeface="微軟正黑體" panose="020B0604030504040204" pitchFamily="34" charset="-120"/>
            </a:endParaRPr>
          </a:p>
        </p:txBody>
      </p:sp>
      <p:grpSp>
        <p:nvGrpSpPr>
          <p:cNvPr id="11" name="Group 10"/>
          <p:cNvGrpSpPr/>
          <p:nvPr/>
        </p:nvGrpSpPr>
        <p:grpSpPr>
          <a:xfrm>
            <a:off x="8596313" y="396334"/>
            <a:ext cx="2971800" cy="943429"/>
            <a:chOff x="2284412" y="-1513341"/>
            <a:chExt cx="4800600" cy="1524000"/>
          </a:xfrm>
        </p:grpSpPr>
        <p:sp>
          <p:nvSpPr>
            <p:cNvPr id="12" name="Rectangle 11"/>
            <p:cNvSpPr/>
            <p:nvPr/>
          </p:nvSpPr>
          <p:spPr>
            <a:xfrm>
              <a:off x="2284412" y="-1513341"/>
              <a:ext cx="48006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74" y="-1390650"/>
              <a:ext cx="4257675" cy="1333500"/>
            </a:xfrm>
            <a:prstGeom prst="rect">
              <a:avLst/>
            </a:prstGeom>
          </p:spPr>
        </p:pic>
      </p:grpSp>
      <p:sp>
        <p:nvSpPr>
          <p:cNvPr id="15" name="TextBox 14"/>
          <p:cNvSpPr txBox="1"/>
          <p:nvPr/>
        </p:nvSpPr>
        <p:spPr>
          <a:xfrm>
            <a:off x="6766193" y="3731063"/>
            <a:ext cx="4632285" cy="1107765"/>
          </a:xfrm>
          <a:prstGeom prst="rect">
            <a:avLst/>
          </a:prstGeom>
          <a:noFill/>
        </p:spPr>
        <p:txBody>
          <a:bodyPr wrap="square" lIns="89744" tIns="45606" rIns="89744" bIns="45606" rtlCol="0">
            <a:spAutoFit/>
          </a:bodyPr>
          <a:lstStyle/>
          <a:p>
            <a:pPr algn="r" defTabSz="897762">
              <a:defRPr/>
            </a:pPr>
            <a:r>
              <a:rPr lang="en-US" altLang="zh-TW" sz="6600" dirty="0">
                <a:solidFill>
                  <a:srgbClr val="FFFFFF"/>
                </a:solidFill>
                <a:latin typeface="Raleway" panose="020B0503030101060003" pitchFamily="34" charset="0"/>
                <a:ea typeface="新細明體" panose="02020500000000000000" pitchFamily="18" charset="-120"/>
              </a:rPr>
              <a:t>15</a:t>
            </a:r>
            <a:r>
              <a:rPr lang="zh-TW" altLang="en-US" sz="6600" dirty="0">
                <a:solidFill>
                  <a:srgbClr val="FFFFFF"/>
                </a:solidFill>
                <a:latin typeface="Raleway" panose="020B0503030101060003" pitchFamily="34" charset="0"/>
                <a:ea typeface="新細明體" panose="02020500000000000000" pitchFamily="18" charset="-120"/>
              </a:rPr>
              <a:t> </a:t>
            </a:r>
            <a:r>
              <a:rPr lang="en-US" altLang="zh-TW" sz="6600" dirty="0">
                <a:solidFill>
                  <a:srgbClr val="FFFFFF"/>
                </a:solidFill>
                <a:latin typeface="Raleway" panose="020B0503030101060003" pitchFamily="34" charset="0"/>
                <a:ea typeface="新細明體" panose="02020500000000000000" pitchFamily="18" charset="-120"/>
              </a:rPr>
              <a:t>IBV</a:t>
            </a:r>
            <a:endParaRPr lang="en-US" sz="6600" dirty="0">
              <a:solidFill>
                <a:srgbClr val="FFFFFF"/>
              </a:solidFill>
              <a:latin typeface="Raleway" panose="020B0503030101060003" pitchFamily="34" charset="0"/>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t="21374" b="28042"/>
          <a:stretch/>
        </p:blipFill>
        <p:spPr>
          <a:xfrm>
            <a:off x="7493971" y="-131823"/>
            <a:ext cx="2108983" cy="1066800"/>
          </a:xfrm>
          <a:prstGeom prst="rect">
            <a:avLst/>
          </a:prstGeom>
        </p:spPr>
      </p:pic>
      <p:sp>
        <p:nvSpPr>
          <p:cNvPr id="16" name="TextBox 15"/>
          <p:cNvSpPr txBox="1"/>
          <p:nvPr/>
        </p:nvSpPr>
        <p:spPr>
          <a:xfrm>
            <a:off x="25400" y="6116051"/>
            <a:ext cx="8534400" cy="861774"/>
          </a:xfrm>
          <a:prstGeom prst="rect">
            <a:avLst/>
          </a:prstGeom>
          <a:noFill/>
        </p:spPr>
        <p:txBody>
          <a:bodyPr wrap="square" rtlCol="0">
            <a:spAutoFit/>
          </a:bodyPr>
          <a:lstStyle/>
          <a:p>
            <a:pPr>
              <a:defRPr/>
            </a:pPr>
            <a:r>
              <a:rPr lang="en-US" altLang="zh-TW" sz="1000" dirty="0">
                <a:solidFill>
                  <a:prstClr val="white"/>
                </a:solidFill>
                <a:latin typeface="Calibri"/>
                <a:ea typeface="微軟正黑體" panose="020B0604030504040204" pitchFamily="34" charset="-120"/>
              </a:rPr>
              <a:t>*Get a fixed IBV for every successfully </a:t>
            </a:r>
            <a:r>
              <a:rPr lang="en-US" altLang="zh-TW" sz="1000" dirty="0">
                <a:solidFill>
                  <a:prstClr val="white"/>
                </a:solidFill>
                <a:latin typeface="Calibri"/>
                <a:ea typeface="微軟正黑體" panose="020B0604030504040204" pitchFamily="34" charset="-120"/>
              </a:rPr>
              <a:t>purchase an insurance </a:t>
            </a:r>
            <a:r>
              <a:rPr lang="en-US" altLang="zh-TW" sz="1000" dirty="0">
                <a:solidFill>
                  <a:prstClr val="white"/>
                </a:solidFill>
                <a:latin typeface="Calibri"/>
                <a:ea typeface="微軟正黑體" panose="020B0604030504040204" pitchFamily="34" charset="-120"/>
              </a:rPr>
              <a:t>plan</a:t>
            </a:r>
          </a:p>
          <a:p>
            <a:pPr>
              <a:defRPr/>
            </a:pPr>
            <a:r>
              <a:rPr lang="en-US" altLang="zh-TW" sz="1000" dirty="0">
                <a:solidFill>
                  <a:prstClr val="white"/>
                </a:solidFill>
                <a:latin typeface="Calibri"/>
                <a:ea typeface="微軟正黑體" panose="020B0604030504040204" pitchFamily="34" charset="-120"/>
              </a:rPr>
              <a:t>*Information </a:t>
            </a:r>
            <a:r>
              <a:rPr lang="en-US" altLang="zh-TW" sz="1000" dirty="0">
                <a:solidFill>
                  <a:prstClr val="white"/>
                </a:solidFill>
                <a:latin typeface="Calibri"/>
                <a:ea typeface="微軟正黑體" panose="020B0604030504040204" pitchFamily="34" charset="-120"/>
              </a:rPr>
              <a:t>is provided by FWD General Insurance Company Limited. </a:t>
            </a:r>
            <a:endParaRPr lang="en-US" altLang="zh-TW" sz="1000" dirty="0">
              <a:solidFill>
                <a:prstClr val="white"/>
              </a:solidFill>
              <a:latin typeface="Calibri"/>
              <a:ea typeface="微軟正黑體" panose="020B0604030504040204" pitchFamily="34" charset="-120"/>
            </a:endParaRPr>
          </a:p>
          <a:p>
            <a:pPr>
              <a:defRPr/>
            </a:pPr>
            <a:r>
              <a:rPr lang="en-US" altLang="zh-TW" sz="1000" dirty="0">
                <a:solidFill>
                  <a:prstClr val="white"/>
                </a:solidFill>
                <a:latin typeface="Calibri"/>
                <a:ea typeface="微軟正黑體" panose="020B0604030504040204" pitchFamily="34" charset="-120"/>
              </a:rPr>
              <a:t>*FWD </a:t>
            </a:r>
            <a:r>
              <a:rPr lang="en-US" altLang="zh-TW" sz="1000" dirty="0" err="1">
                <a:solidFill>
                  <a:prstClr val="white"/>
                </a:solidFill>
                <a:latin typeface="Calibri"/>
                <a:ea typeface="微軟正黑體" panose="020B0604030504040204" pitchFamily="34" charset="-120"/>
              </a:rPr>
              <a:t>MotorSmart</a:t>
            </a:r>
            <a:r>
              <a:rPr lang="en-US" altLang="zh-TW" sz="1000" dirty="0">
                <a:solidFill>
                  <a:prstClr val="white"/>
                </a:solidFill>
                <a:latin typeface="Calibri"/>
                <a:ea typeface="微軟正黑體" panose="020B0604030504040204" pitchFamily="34" charset="-120"/>
              </a:rPr>
              <a:t> </a:t>
            </a:r>
            <a:r>
              <a:rPr lang="en-US" altLang="zh-TW" sz="1000" dirty="0">
                <a:solidFill>
                  <a:prstClr val="white"/>
                </a:solidFill>
                <a:latin typeface="Calibri"/>
                <a:ea typeface="微軟正黑體" panose="020B0604030504040204" pitchFamily="34" charset="-120"/>
              </a:rPr>
              <a:t>Insurance is underwritten </a:t>
            </a:r>
            <a:r>
              <a:rPr lang="en-US" altLang="zh-TW" sz="1000" dirty="0">
                <a:solidFill>
                  <a:prstClr val="white"/>
                </a:solidFill>
                <a:latin typeface="Calibri"/>
                <a:ea typeface="微軟正黑體" panose="020B0604030504040204" pitchFamily="34" charset="-120"/>
              </a:rPr>
              <a:t>by FWD General Insurance Company Limited. </a:t>
            </a:r>
          </a:p>
          <a:p>
            <a:pPr>
              <a:defRPr/>
            </a:pPr>
            <a:r>
              <a:rPr lang="en-US" altLang="zh-TW" sz="1000" dirty="0">
                <a:solidFill>
                  <a:prstClr val="white"/>
                </a:solidFill>
                <a:latin typeface="Calibri"/>
                <a:ea typeface="微軟正黑體" panose="020B0604030504040204" pitchFamily="34" charset="-120"/>
              </a:rPr>
              <a:t>*Please </a:t>
            </a:r>
            <a:r>
              <a:rPr lang="en-US" altLang="zh-TW" sz="1000" dirty="0">
                <a:solidFill>
                  <a:prstClr val="white"/>
                </a:solidFill>
                <a:latin typeface="Calibri"/>
                <a:ea typeface="微軟正黑體" panose="020B0604030504040204" pitchFamily="34" charset="-120"/>
              </a:rPr>
              <a:t>refer to the FWD website and policy provisions for product details.</a:t>
            </a:r>
          </a:p>
          <a:p>
            <a:pPr>
              <a:defRPr/>
            </a:pPr>
            <a:endParaRPr lang="en-US" altLang="zh-TW" sz="1000" dirty="0">
              <a:solidFill>
                <a:prstClr val="white"/>
              </a:solidFill>
              <a:latin typeface="Calibri"/>
              <a:ea typeface="微軟正黑體" panose="020B0604030504040204" pitchFamily="34" charset="-120"/>
            </a:endParaRPr>
          </a:p>
        </p:txBody>
      </p:sp>
    </p:spTree>
    <p:extLst>
      <p:ext uri="{BB962C8B-B14F-4D97-AF65-F5344CB8AC3E}">
        <p14:creationId xmlns:p14="http://schemas.microsoft.com/office/powerpoint/2010/main" val="159900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813" b="11852"/>
          <a:stretch/>
        </p:blipFill>
        <p:spPr>
          <a:xfrm>
            <a:off x="1588" y="0"/>
            <a:ext cx="12188825" cy="6934200"/>
          </a:xfrm>
          <a:prstGeom prst="rect">
            <a:avLst/>
          </a:prstGeom>
        </p:spPr>
      </p:pic>
      <p:sp>
        <p:nvSpPr>
          <p:cNvPr id="5" name="Rectangle 4"/>
          <p:cNvSpPr/>
          <p:nvPr/>
        </p:nvSpPr>
        <p:spPr>
          <a:xfrm>
            <a:off x="-25400" y="-304800"/>
            <a:ext cx="12228141" cy="81644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prstClr val="white"/>
              </a:solidFill>
              <a:latin typeface="Calibri"/>
            </a:endParaRPr>
          </a:p>
        </p:txBody>
      </p:sp>
      <p:grpSp>
        <p:nvGrpSpPr>
          <p:cNvPr id="6" name="Group 5"/>
          <p:cNvGrpSpPr/>
          <p:nvPr/>
        </p:nvGrpSpPr>
        <p:grpSpPr>
          <a:xfrm>
            <a:off x="685800" y="536315"/>
            <a:ext cx="2971800" cy="943429"/>
            <a:chOff x="2284412" y="-1513341"/>
            <a:chExt cx="4800600" cy="1524000"/>
          </a:xfrm>
        </p:grpSpPr>
        <p:sp>
          <p:nvSpPr>
            <p:cNvPr id="7" name="Rectangle 6"/>
            <p:cNvSpPr/>
            <p:nvPr/>
          </p:nvSpPr>
          <p:spPr>
            <a:xfrm>
              <a:off x="2284412" y="-1513341"/>
              <a:ext cx="48006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74" y="-1390650"/>
              <a:ext cx="4257675" cy="1333500"/>
            </a:xfrm>
            <a:prstGeom prst="rect">
              <a:avLst/>
            </a:prstGeom>
          </p:spPr>
        </p:pic>
      </p:grpSp>
      <p:sp>
        <p:nvSpPr>
          <p:cNvPr id="9" name="TextBox 8"/>
          <p:cNvSpPr txBox="1"/>
          <p:nvPr/>
        </p:nvSpPr>
        <p:spPr>
          <a:xfrm>
            <a:off x="685800" y="1810735"/>
            <a:ext cx="7202488" cy="461665"/>
          </a:xfrm>
          <a:prstGeom prst="rect">
            <a:avLst/>
          </a:prstGeom>
          <a:noFill/>
        </p:spPr>
        <p:txBody>
          <a:bodyPr wrap="square" rtlCol="0">
            <a:spAutoFit/>
          </a:bodyPr>
          <a:lstStyle/>
          <a:p>
            <a:pPr>
              <a:defRPr/>
            </a:pPr>
            <a:r>
              <a:rPr lang="en-US" altLang="zh-TW" sz="2400" b="1" dirty="0">
                <a:solidFill>
                  <a:prstClr val="white"/>
                </a:solidFill>
                <a:latin typeface="微軟正黑體" panose="020B0604030504040204" pitchFamily="34" charset="-120"/>
                <a:ea typeface="微軟正黑體" panose="020B0604030504040204" pitchFamily="34" charset="-120"/>
              </a:rPr>
              <a:t>FWD </a:t>
            </a:r>
            <a:r>
              <a:rPr lang="en-US" altLang="zh-TW" sz="2400" b="1" dirty="0" err="1">
                <a:solidFill>
                  <a:prstClr val="white"/>
                </a:solidFill>
                <a:latin typeface="微軟正黑體" panose="020B0604030504040204" pitchFamily="34" charset="-120"/>
                <a:ea typeface="微軟正黑體" panose="020B0604030504040204" pitchFamily="34" charset="-120"/>
              </a:rPr>
              <a:t>Provie</a:t>
            </a:r>
            <a:r>
              <a:rPr lang="en-US" altLang="zh-TW" sz="2400" b="1" dirty="0">
                <a:solidFill>
                  <a:prstClr val="white"/>
                </a:solidFill>
                <a:latin typeface="微軟正黑體" panose="020B0604030504040204" pitchFamily="34" charset="-120"/>
                <a:ea typeface="微軟正黑體" panose="020B0604030504040204" pitchFamily="34" charset="-120"/>
              </a:rPr>
              <a:t> Insurance Plan</a:t>
            </a:r>
          </a:p>
        </p:txBody>
      </p:sp>
      <p:sp>
        <p:nvSpPr>
          <p:cNvPr id="10" name="TextBox 9"/>
          <p:cNvSpPr txBox="1"/>
          <p:nvPr/>
        </p:nvSpPr>
        <p:spPr>
          <a:xfrm>
            <a:off x="685800" y="2133600"/>
            <a:ext cx="9982200" cy="523220"/>
          </a:xfrm>
          <a:prstGeom prst="rect">
            <a:avLst/>
          </a:prstGeom>
          <a:noFill/>
        </p:spPr>
        <p:txBody>
          <a:bodyPr wrap="square" rtlCol="0">
            <a:spAutoFit/>
          </a:bodyPr>
          <a:lstStyle/>
          <a:p>
            <a:pPr>
              <a:defRPr/>
            </a:pPr>
            <a:r>
              <a:rPr lang="en-US" altLang="zh-TW" sz="1400" dirty="0" err="1">
                <a:solidFill>
                  <a:prstClr val="white"/>
                </a:solidFill>
                <a:latin typeface="Calibri"/>
                <a:ea typeface="微軟正黑體" panose="020B0604030504040204" pitchFamily="34" charset="-120"/>
              </a:rPr>
              <a:t>Provie</a:t>
            </a:r>
            <a:r>
              <a:rPr lang="en-US" altLang="zh-TW" sz="1400" dirty="0">
                <a:solidFill>
                  <a:prstClr val="white"/>
                </a:solidFill>
                <a:latin typeface="Calibri"/>
                <a:ea typeface="微軟正黑體" panose="020B0604030504040204" pitchFamily="34" charset="-120"/>
              </a:rPr>
              <a:t> Insurance Plan offers a Guaranteed Crediting Interest Rate in the first 5 policy years, allowing your savings to grow. It also provides life protection and a complimentary rider, so get set and go for your goals now!</a:t>
            </a:r>
            <a:endParaRPr lang="en-US" sz="1400" dirty="0">
              <a:solidFill>
                <a:prstClr val="white"/>
              </a:solidFill>
              <a:latin typeface="Calibri"/>
              <a:ea typeface="微軟正黑體" panose="020B0604030504040204" pitchFamily="34" charset="-120"/>
            </a:endParaRPr>
          </a:p>
        </p:txBody>
      </p:sp>
      <p:sp>
        <p:nvSpPr>
          <p:cNvPr id="11" name="TextBox 10"/>
          <p:cNvSpPr txBox="1"/>
          <p:nvPr/>
        </p:nvSpPr>
        <p:spPr>
          <a:xfrm>
            <a:off x="685800" y="3276601"/>
            <a:ext cx="7086600" cy="461665"/>
          </a:xfrm>
          <a:prstGeom prst="rect">
            <a:avLst/>
          </a:prstGeom>
          <a:noFill/>
        </p:spPr>
        <p:txBody>
          <a:bodyPr wrap="square" rtlCol="0">
            <a:spAutoFit/>
          </a:bodyPr>
          <a:lstStyle/>
          <a:p>
            <a:pPr>
              <a:defRPr/>
            </a:pPr>
            <a:r>
              <a:rPr lang="en-US" altLang="zh-TW" sz="2400" b="1" dirty="0">
                <a:solidFill>
                  <a:prstClr val="white"/>
                </a:solidFill>
                <a:latin typeface="Calibri"/>
                <a:ea typeface="微軟正黑體" panose="020B0604030504040204" pitchFamily="34" charset="-120"/>
              </a:rPr>
              <a:t>FWD Elite Term Plan</a:t>
            </a:r>
          </a:p>
        </p:txBody>
      </p:sp>
      <p:sp>
        <p:nvSpPr>
          <p:cNvPr id="12" name="TextBox 11"/>
          <p:cNvSpPr txBox="1"/>
          <p:nvPr/>
        </p:nvSpPr>
        <p:spPr>
          <a:xfrm>
            <a:off x="685800" y="3581400"/>
            <a:ext cx="9753600" cy="523220"/>
          </a:xfrm>
          <a:prstGeom prst="rect">
            <a:avLst/>
          </a:prstGeom>
          <a:noFill/>
        </p:spPr>
        <p:txBody>
          <a:bodyPr wrap="square" rtlCol="0">
            <a:spAutoFit/>
          </a:bodyPr>
          <a:lstStyle/>
          <a:p>
            <a:pPr>
              <a:defRPr/>
            </a:pPr>
            <a:r>
              <a:rPr lang="en-US" altLang="zh-TW" sz="1400" dirty="0">
                <a:solidFill>
                  <a:prstClr val="white"/>
                </a:solidFill>
                <a:latin typeface="Calibri"/>
                <a:ea typeface="微軟正黑體" panose="020B0604030504040204" pitchFamily="34" charset="-120"/>
              </a:rPr>
              <a:t>FWD Elite Term Plan offers financial security for you and your loved ones. It is guaranteed to remain unchanged for the first 20 policy years, and it can be paid monthly, semi-annually or annually. </a:t>
            </a:r>
            <a:endParaRPr lang="en-US" sz="1400" dirty="0">
              <a:solidFill>
                <a:prstClr val="white"/>
              </a:solidFill>
              <a:latin typeface="Calibri"/>
              <a:ea typeface="微軟正黑體" panose="020B0604030504040204" pitchFamily="34" charset="-120"/>
            </a:endParaRPr>
          </a:p>
        </p:txBody>
      </p:sp>
      <p:sp>
        <p:nvSpPr>
          <p:cNvPr id="13" name="TextBox 12"/>
          <p:cNvSpPr txBox="1"/>
          <p:nvPr/>
        </p:nvSpPr>
        <p:spPr>
          <a:xfrm>
            <a:off x="685800" y="4800601"/>
            <a:ext cx="8001000" cy="461665"/>
          </a:xfrm>
          <a:prstGeom prst="rect">
            <a:avLst/>
          </a:prstGeom>
          <a:noFill/>
        </p:spPr>
        <p:txBody>
          <a:bodyPr wrap="square" rtlCol="0">
            <a:spAutoFit/>
          </a:bodyPr>
          <a:lstStyle/>
          <a:p>
            <a:pPr>
              <a:defRPr/>
            </a:pPr>
            <a:r>
              <a:rPr lang="en-US" altLang="zh-TW" sz="2400" b="1" dirty="0">
                <a:solidFill>
                  <a:prstClr val="white"/>
                </a:solidFill>
                <a:latin typeface="微軟正黑體" panose="020B0604030504040204" pitchFamily="34" charset="-120"/>
                <a:ea typeface="微軟正黑體" panose="020B0604030504040204" pitchFamily="34" charset="-120"/>
              </a:rPr>
              <a:t>FWD </a:t>
            </a:r>
            <a:r>
              <a:rPr lang="en-US" altLang="zh-TW" sz="2400" b="1" dirty="0" err="1">
                <a:solidFill>
                  <a:prstClr val="white"/>
                </a:solidFill>
                <a:latin typeface="微軟正黑體" panose="020B0604030504040204" pitchFamily="34" charset="-120"/>
                <a:ea typeface="微軟正黑體" panose="020B0604030504040204" pitchFamily="34" charset="-120"/>
              </a:rPr>
              <a:t>Savie</a:t>
            </a:r>
            <a:r>
              <a:rPr lang="en-US" altLang="zh-TW" sz="2400" b="1" dirty="0">
                <a:solidFill>
                  <a:prstClr val="white"/>
                </a:solidFill>
                <a:latin typeface="微軟正黑體" panose="020B0604030504040204" pitchFamily="34" charset="-120"/>
                <a:ea typeface="微軟正黑體" panose="020B0604030504040204" pitchFamily="34" charset="-120"/>
              </a:rPr>
              <a:t> Insurance Plan</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sp>
        <p:nvSpPr>
          <p:cNvPr id="14" name="TextBox 13"/>
          <p:cNvSpPr txBox="1"/>
          <p:nvPr/>
        </p:nvSpPr>
        <p:spPr>
          <a:xfrm>
            <a:off x="685800" y="5131527"/>
            <a:ext cx="9031288" cy="523220"/>
          </a:xfrm>
          <a:prstGeom prst="rect">
            <a:avLst/>
          </a:prstGeom>
          <a:noFill/>
        </p:spPr>
        <p:txBody>
          <a:bodyPr wrap="square" rtlCol="0">
            <a:spAutoFit/>
          </a:bodyPr>
          <a:lstStyle/>
          <a:p>
            <a:pPr>
              <a:defRPr/>
            </a:pPr>
            <a:r>
              <a:rPr lang="en-US" altLang="zh-TW" sz="1400" dirty="0">
                <a:solidFill>
                  <a:prstClr val="white"/>
                </a:solidFill>
                <a:latin typeface="Calibri"/>
                <a:ea typeface="微軟正黑體" panose="020B0604030504040204" pitchFamily="34" charset="-120"/>
              </a:rPr>
              <a:t>FWD </a:t>
            </a:r>
            <a:r>
              <a:rPr lang="en-US" altLang="zh-TW" sz="1400" dirty="0" err="1">
                <a:solidFill>
                  <a:prstClr val="white"/>
                </a:solidFill>
                <a:latin typeface="Calibri"/>
                <a:ea typeface="微軟正黑體" panose="020B0604030504040204" pitchFamily="34" charset="-120"/>
              </a:rPr>
              <a:t>Savie</a:t>
            </a:r>
            <a:r>
              <a:rPr lang="en-US" altLang="zh-TW" sz="1400" dirty="0">
                <a:solidFill>
                  <a:prstClr val="white"/>
                </a:solidFill>
                <a:latin typeface="Calibri"/>
                <a:ea typeface="微軟正黑體" panose="020B0604030504040204" pitchFamily="34" charset="-120"/>
              </a:rPr>
              <a:t> </a:t>
            </a:r>
            <a:r>
              <a:rPr lang="en-US" altLang="zh-TW" sz="1400" dirty="0">
                <a:solidFill>
                  <a:prstClr val="white"/>
                </a:solidFill>
                <a:latin typeface="Calibri"/>
                <a:ea typeface="微軟正黑體" panose="020B0604030504040204" pitchFamily="34" charset="-120"/>
              </a:rPr>
              <a:t>Insurance Plan provides you with the guaranteed annual crediting interest rate while also enjoying the freedom to make flexible withdrawals at no charge.</a:t>
            </a:r>
            <a:endParaRPr lang="en-US" sz="1400" dirty="0">
              <a:solidFill>
                <a:prstClr val="white"/>
              </a:solidFill>
              <a:latin typeface="Calibri"/>
              <a:ea typeface="微軟正黑體" panose="020B0604030504040204" pitchFamily="34" charset="-120"/>
            </a:endParaRPr>
          </a:p>
        </p:txBody>
      </p:sp>
      <p:grpSp>
        <p:nvGrpSpPr>
          <p:cNvPr id="15" name="Group 14"/>
          <p:cNvGrpSpPr/>
          <p:nvPr/>
        </p:nvGrpSpPr>
        <p:grpSpPr>
          <a:xfrm>
            <a:off x="685800" y="536315"/>
            <a:ext cx="2971800" cy="943429"/>
            <a:chOff x="2284412" y="-1513341"/>
            <a:chExt cx="4800600" cy="1524000"/>
          </a:xfrm>
        </p:grpSpPr>
        <p:sp>
          <p:nvSpPr>
            <p:cNvPr id="16" name="Rectangle 15"/>
            <p:cNvSpPr/>
            <p:nvPr/>
          </p:nvSpPr>
          <p:spPr>
            <a:xfrm>
              <a:off x="2284412" y="-1513341"/>
              <a:ext cx="48006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74" y="-1390650"/>
              <a:ext cx="4257675" cy="1333500"/>
            </a:xfrm>
            <a:prstGeom prst="rect">
              <a:avLst/>
            </a:prstGeom>
          </p:spPr>
        </p:pic>
      </p:gr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
        <p:nvSpPr>
          <p:cNvPr id="19" name="TextBox 18"/>
          <p:cNvSpPr txBox="1"/>
          <p:nvPr/>
        </p:nvSpPr>
        <p:spPr>
          <a:xfrm>
            <a:off x="684584" y="2438401"/>
            <a:ext cx="4632285" cy="769211"/>
          </a:xfrm>
          <a:prstGeom prst="rect">
            <a:avLst/>
          </a:prstGeom>
          <a:noFill/>
        </p:spPr>
        <p:txBody>
          <a:bodyPr wrap="square" lIns="89744" tIns="45606" rIns="89744" bIns="45606" rtlCol="0">
            <a:spAutoFit/>
          </a:bodyPr>
          <a:lstStyle/>
          <a:p>
            <a:pPr defTabSz="897762">
              <a:defRPr/>
            </a:pPr>
            <a:r>
              <a:rPr lang="en-US" altLang="zh-TW" sz="4400" dirty="0">
                <a:solidFill>
                  <a:srgbClr val="FFFFFF"/>
                </a:solidFill>
                <a:latin typeface="Raleway" panose="020B0503030101060003" pitchFamily="34" charset="0"/>
                <a:ea typeface="新細明體" panose="02020500000000000000" pitchFamily="18" charset="-120"/>
              </a:rPr>
              <a:t>2</a:t>
            </a:r>
            <a:r>
              <a:rPr lang="en-US" altLang="zh-TW" sz="4400" dirty="0">
                <a:solidFill>
                  <a:srgbClr val="FFFFFF"/>
                </a:solidFill>
                <a:latin typeface="Raleway" panose="020B0503030101060003" pitchFamily="34" charset="0"/>
                <a:ea typeface="新細明體" panose="02020500000000000000" pitchFamily="18" charset="-120"/>
              </a:rPr>
              <a:t>5</a:t>
            </a:r>
            <a:r>
              <a:rPr lang="zh-TW" altLang="en-US" sz="4400" dirty="0">
                <a:solidFill>
                  <a:srgbClr val="FFFFFF"/>
                </a:solidFill>
                <a:latin typeface="Raleway" panose="020B0503030101060003" pitchFamily="34" charset="0"/>
                <a:ea typeface="新細明體" panose="02020500000000000000" pitchFamily="18" charset="-120"/>
              </a:rPr>
              <a:t> </a:t>
            </a:r>
            <a:r>
              <a:rPr lang="en-US" altLang="zh-TW" sz="4400" dirty="0">
                <a:solidFill>
                  <a:srgbClr val="FFFFFF"/>
                </a:solidFill>
                <a:latin typeface="Raleway" panose="020B0503030101060003" pitchFamily="34" charset="0"/>
                <a:ea typeface="新細明體" panose="02020500000000000000" pitchFamily="18" charset="-120"/>
              </a:rPr>
              <a:t>IBV</a:t>
            </a:r>
            <a:endParaRPr lang="en-US" sz="4400" dirty="0">
              <a:solidFill>
                <a:srgbClr val="FFFFFF"/>
              </a:solidFill>
              <a:latin typeface="Raleway" panose="020B0503030101060003" pitchFamily="34" charset="0"/>
            </a:endParaRPr>
          </a:p>
        </p:txBody>
      </p:sp>
      <p:sp>
        <p:nvSpPr>
          <p:cNvPr id="20" name="TextBox 19"/>
          <p:cNvSpPr txBox="1"/>
          <p:nvPr/>
        </p:nvSpPr>
        <p:spPr>
          <a:xfrm>
            <a:off x="684584" y="3886201"/>
            <a:ext cx="4632285" cy="769211"/>
          </a:xfrm>
          <a:prstGeom prst="rect">
            <a:avLst/>
          </a:prstGeom>
          <a:noFill/>
        </p:spPr>
        <p:txBody>
          <a:bodyPr wrap="square" lIns="89744" tIns="45606" rIns="89744" bIns="45606" rtlCol="0">
            <a:spAutoFit/>
          </a:bodyPr>
          <a:lstStyle/>
          <a:p>
            <a:pPr defTabSz="897762">
              <a:defRPr/>
            </a:pPr>
            <a:r>
              <a:rPr lang="en-US" altLang="zh-TW" sz="4400" dirty="0">
                <a:solidFill>
                  <a:srgbClr val="FFFFFF"/>
                </a:solidFill>
                <a:latin typeface="Raleway" panose="020B0503030101060003" pitchFamily="34" charset="0"/>
                <a:ea typeface="新細明體" panose="02020500000000000000" pitchFamily="18" charset="-120"/>
              </a:rPr>
              <a:t>130</a:t>
            </a:r>
            <a:r>
              <a:rPr lang="zh-TW" altLang="en-US" sz="4400" dirty="0">
                <a:solidFill>
                  <a:srgbClr val="FFFFFF"/>
                </a:solidFill>
                <a:latin typeface="Raleway" panose="020B0503030101060003" pitchFamily="34" charset="0"/>
                <a:ea typeface="新細明體" panose="02020500000000000000" pitchFamily="18" charset="-120"/>
              </a:rPr>
              <a:t> </a:t>
            </a:r>
            <a:r>
              <a:rPr lang="en-US" altLang="zh-TW" sz="4400" dirty="0">
                <a:solidFill>
                  <a:srgbClr val="FFFFFF"/>
                </a:solidFill>
                <a:latin typeface="Raleway" panose="020B0503030101060003" pitchFamily="34" charset="0"/>
                <a:ea typeface="新細明體" panose="02020500000000000000" pitchFamily="18" charset="-120"/>
              </a:rPr>
              <a:t>IBV</a:t>
            </a:r>
            <a:endParaRPr lang="en-US" sz="4400" dirty="0">
              <a:solidFill>
                <a:srgbClr val="FFFFFF"/>
              </a:solidFill>
              <a:latin typeface="Raleway" panose="020B0503030101060003" pitchFamily="34" charset="0"/>
            </a:endParaRPr>
          </a:p>
        </p:txBody>
      </p:sp>
      <p:sp>
        <p:nvSpPr>
          <p:cNvPr id="21" name="TextBox 20"/>
          <p:cNvSpPr txBox="1"/>
          <p:nvPr/>
        </p:nvSpPr>
        <p:spPr>
          <a:xfrm>
            <a:off x="684584" y="5426936"/>
            <a:ext cx="5944817" cy="769211"/>
          </a:xfrm>
          <a:prstGeom prst="rect">
            <a:avLst/>
          </a:prstGeom>
          <a:noFill/>
        </p:spPr>
        <p:txBody>
          <a:bodyPr wrap="square" lIns="89744" tIns="45606" rIns="89744" bIns="45606" rtlCol="0">
            <a:spAutoFit/>
          </a:bodyPr>
          <a:lstStyle/>
          <a:p>
            <a:pPr defTabSz="897762">
              <a:defRPr/>
            </a:pPr>
            <a:r>
              <a:rPr lang="en-US" altLang="zh-TW" sz="4400" dirty="0">
                <a:solidFill>
                  <a:srgbClr val="FFFFFF"/>
                </a:solidFill>
                <a:latin typeface="Raleway" panose="020B0503030101060003" pitchFamily="34" charset="0"/>
                <a:ea typeface="新細明體" panose="02020500000000000000" pitchFamily="18" charset="-120"/>
              </a:rPr>
              <a:t>25</a:t>
            </a:r>
            <a:r>
              <a:rPr lang="zh-TW" altLang="en-US" sz="4400" dirty="0">
                <a:solidFill>
                  <a:srgbClr val="FFFFFF"/>
                </a:solidFill>
                <a:latin typeface="Raleway" panose="020B0503030101060003" pitchFamily="34" charset="0"/>
                <a:ea typeface="新細明體" panose="02020500000000000000" pitchFamily="18" charset="-120"/>
              </a:rPr>
              <a:t> </a:t>
            </a:r>
            <a:r>
              <a:rPr lang="en-US" altLang="zh-TW" sz="4400" dirty="0">
                <a:solidFill>
                  <a:srgbClr val="FFFFFF"/>
                </a:solidFill>
                <a:latin typeface="Raleway" panose="020B0503030101060003" pitchFamily="34" charset="0"/>
                <a:ea typeface="新細明體" panose="02020500000000000000" pitchFamily="18" charset="-120"/>
              </a:rPr>
              <a:t>IBV </a:t>
            </a:r>
            <a:r>
              <a:rPr lang="en-US" altLang="zh-TW" sz="2400" dirty="0">
                <a:solidFill>
                  <a:srgbClr val="FFFFFF"/>
                </a:solidFill>
                <a:latin typeface="Calibri"/>
                <a:ea typeface="新細明體" panose="02020500000000000000" pitchFamily="18" charset="-120"/>
              </a:rPr>
              <a:t>(Make </a:t>
            </a:r>
            <a:r>
              <a:rPr lang="en-US" altLang="zh-TW" sz="2400" dirty="0">
                <a:solidFill>
                  <a:srgbClr val="FFFFFF"/>
                </a:solidFill>
                <a:latin typeface="Calibri"/>
                <a:ea typeface="新細明體" panose="02020500000000000000" pitchFamily="18" charset="-120"/>
              </a:rPr>
              <a:t>an </a:t>
            </a:r>
            <a:r>
              <a:rPr lang="en-US" altLang="zh-TW" sz="2400" dirty="0">
                <a:solidFill>
                  <a:srgbClr val="FFFFFF"/>
                </a:solidFill>
                <a:latin typeface="Calibri"/>
                <a:ea typeface="新細明體" panose="02020500000000000000" pitchFamily="18" charset="-120"/>
              </a:rPr>
              <a:t>Appointment)</a:t>
            </a:r>
            <a:endParaRPr lang="en-US" sz="2400" dirty="0">
              <a:solidFill>
                <a:srgbClr val="FFFFFF"/>
              </a:solidFill>
              <a:latin typeface="Calibri"/>
            </a:endParaRPr>
          </a:p>
        </p:txBody>
      </p:sp>
      <p:sp>
        <p:nvSpPr>
          <p:cNvPr id="24" name="TextBox 23"/>
          <p:cNvSpPr txBox="1"/>
          <p:nvPr/>
        </p:nvSpPr>
        <p:spPr>
          <a:xfrm>
            <a:off x="609600" y="-978126"/>
            <a:ext cx="9753600" cy="338554"/>
          </a:xfrm>
          <a:prstGeom prst="rect">
            <a:avLst/>
          </a:prstGeom>
          <a:noFill/>
        </p:spPr>
        <p:txBody>
          <a:bodyPr wrap="square" rtlCol="0">
            <a:spAutoFit/>
          </a:bodyPr>
          <a:lstStyle/>
          <a:p>
            <a:pPr>
              <a:defRPr/>
            </a:pPr>
            <a:r>
              <a:rPr lang="zh-TW" altLang="en-US" sz="1600" dirty="0">
                <a:solidFill>
                  <a:prstClr val="black"/>
                </a:solidFill>
                <a:latin typeface="微軟正黑體" panose="020B0604030504040204" pitchFamily="34" charset="-120"/>
                <a:ea typeface="微軟正黑體" panose="020B0604030504040204" pitchFamily="34" charset="-120"/>
              </a:rPr>
              <a:t>為</a:t>
            </a:r>
            <a:r>
              <a:rPr lang="zh-TW" altLang="en-US" sz="1600" dirty="0">
                <a:solidFill>
                  <a:prstClr val="black"/>
                </a:solidFill>
                <a:latin typeface="微軟正黑體" panose="020B0604030504040204" pitchFamily="34" charset="-120"/>
                <a:ea typeface="微軟正黑體" panose="020B0604030504040204" pitchFamily="34" charset="-120"/>
              </a:rPr>
              <a:t>您和家人提供財務保障，保費於首</a:t>
            </a:r>
            <a:r>
              <a:rPr lang="en-US" altLang="zh-TW" sz="1600" dirty="0">
                <a:solidFill>
                  <a:prstClr val="black"/>
                </a:solidFill>
                <a:latin typeface="微軟正黑體" panose="020B0604030504040204" pitchFamily="34" charset="-120"/>
                <a:ea typeface="微軟正黑體" panose="020B0604030504040204" pitchFamily="34" charset="-120"/>
              </a:rPr>
              <a:t>20</a:t>
            </a:r>
            <a:r>
              <a:rPr lang="zh-TW" altLang="en-US" sz="1600" dirty="0">
                <a:solidFill>
                  <a:prstClr val="black"/>
                </a:solidFill>
                <a:latin typeface="微軟正黑體" panose="020B0604030504040204" pitchFamily="34" charset="-120"/>
                <a:ea typeface="微軟正黑體" panose="020B0604030504040204" pitchFamily="34" charset="-120"/>
              </a:rPr>
              <a:t>個保單年度更保證維持不變，</a:t>
            </a:r>
            <a:r>
              <a:rPr lang="zh-TW" altLang="en-US" sz="1600" dirty="0">
                <a:solidFill>
                  <a:prstClr val="black"/>
                </a:solidFill>
                <a:latin typeface="微軟正黑體" panose="020B0604030504040204" pitchFamily="34" charset="-120"/>
                <a:ea typeface="微軟正黑體" panose="020B0604030504040204" pitchFamily="34" charset="-120"/>
              </a:rPr>
              <a:t>最可</a:t>
            </a:r>
            <a:r>
              <a:rPr lang="zh-TW" altLang="en-US" sz="1600" dirty="0">
                <a:solidFill>
                  <a:prstClr val="black"/>
                </a:solidFill>
                <a:latin typeface="微軟正黑體" panose="020B0604030504040204" pitchFamily="34" charset="-120"/>
                <a:ea typeface="微軟正黑體" panose="020B0604030504040204" pitchFamily="34" charset="-120"/>
              </a:rPr>
              <a:t>選擇按年、每半年或每月繳</a:t>
            </a:r>
            <a:r>
              <a:rPr lang="zh-TW" altLang="en-US" sz="1600" dirty="0">
                <a:solidFill>
                  <a:prstClr val="black"/>
                </a:solidFill>
                <a:latin typeface="微軟正黑體" panose="020B0604030504040204" pitchFamily="34" charset="-120"/>
                <a:ea typeface="微軟正黑體" panose="020B0604030504040204" pitchFamily="34" charset="-120"/>
              </a:rPr>
              <a:t>費</a:t>
            </a:r>
            <a:endParaRPr lang="en-US" sz="1600" dirty="0">
              <a:solidFill>
                <a:prstClr val="black"/>
              </a:solidFill>
              <a:latin typeface="微軟正黑體" panose="020B0604030504040204" pitchFamily="34" charset="-120"/>
              <a:ea typeface="微軟正黑體" panose="020B0604030504040204" pitchFamily="34" charset="-120"/>
            </a:endParaRPr>
          </a:p>
        </p:txBody>
      </p:sp>
      <p:sp>
        <p:nvSpPr>
          <p:cNvPr id="22" name="TextBox 21"/>
          <p:cNvSpPr txBox="1"/>
          <p:nvPr/>
        </p:nvSpPr>
        <p:spPr>
          <a:xfrm>
            <a:off x="3514952" y="6116051"/>
            <a:ext cx="8534400" cy="861774"/>
          </a:xfrm>
          <a:prstGeom prst="rect">
            <a:avLst/>
          </a:prstGeom>
          <a:noFill/>
        </p:spPr>
        <p:txBody>
          <a:bodyPr wrap="square" rtlCol="0">
            <a:spAutoFit/>
          </a:bodyPr>
          <a:lstStyle/>
          <a:p>
            <a:pPr algn="r">
              <a:defRPr/>
            </a:pPr>
            <a:r>
              <a:rPr lang="en-US" altLang="zh-TW" sz="1000" dirty="0">
                <a:solidFill>
                  <a:prstClr val="white"/>
                </a:solidFill>
                <a:latin typeface="Calibri"/>
                <a:ea typeface="微軟正黑體" panose="020B0604030504040204" pitchFamily="34" charset="-120"/>
              </a:rPr>
              <a:t>*Get a fixed IBV for every successfully </a:t>
            </a:r>
            <a:r>
              <a:rPr lang="en-US" altLang="zh-TW" sz="1000" dirty="0">
                <a:solidFill>
                  <a:prstClr val="white"/>
                </a:solidFill>
                <a:latin typeface="Calibri"/>
                <a:ea typeface="微軟正黑體" panose="020B0604030504040204" pitchFamily="34" charset="-120"/>
              </a:rPr>
              <a:t>purchase an insurance </a:t>
            </a:r>
            <a:r>
              <a:rPr lang="en-US" altLang="zh-TW" sz="1000" dirty="0">
                <a:solidFill>
                  <a:prstClr val="white"/>
                </a:solidFill>
                <a:latin typeface="Calibri"/>
                <a:ea typeface="微軟正黑體" panose="020B0604030504040204" pitchFamily="34" charset="-120"/>
              </a:rPr>
              <a:t>plan</a:t>
            </a:r>
          </a:p>
          <a:p>
            <a:pPr algn="r">
              <a:defRPr/>
            </a:pPr>
            <a:r>
              <a:rPr lang="en-US" altLang="zh-TW" sz="1000" dirty="0">
                <a:solidFill>
                  <a:prstClr val="white"/>
                </a:solidFill>
                <a:latin typeface="Calibri"/>
                <a:ea typeface="微軟正黑體" panose="020B0604030504040204" pitchFamily="34" charset="-120"/>
              </a:rPr>
              <a:t>*Information </a:t>
            </a:r>
            <a:r>
              <a:rPr lang="en-US" altLang="zh-TW" sz="1000" dirty="0">
                <a:solidFill>
                  <a:prstClr val="white"/>
                </a:solidFill>
                <a:latin typeface="Calibri"/>
                <a:ea typeface="微軟正黑體" panose="020B0604030504040204" pitchFamily="34" charset="-120"/>
              </a:rPr>
              <a:t>is provided by FWD General </a:t>
            </a:r>
            <a:r>
              <a:rPr lang="en-US" altLang="zh-TW" sz="1000" dirty="0">
                <a:solidFill>
                  <a:prstClr val="white"/>
                </a:solidFill>
                <a:latin typeface="Calibri"/>
                <a:ea typeface="微軟正黑體" panose="020B0604030504040204" pitchFamily="34" charset="-120"/>
              </a:rPr>
              <a:t>Insurance </a:t>
            </a:r>
            <a:r>
              <a:rPr lang="en-US" altLang="zh-TW" sz="1000" dirty="0">
                <a:solidFill>
                  <a:prstClr val="white"/>
                </a:solidFill>
                <a:latin typeface="Calibri"/>
                <a:ea typeface="微軟正黑體" panose="020B0604030504040204" pitchFamily="34" charset="-120"/>
              </a:rPr>
              <a:t>Company Limited. </a:t>
            </a:r>
            <a:endParaRPr lang="en-US" altLang="zh-TW" sz="1000" dirty="0">
              <a:solidFill>
                <a:prstClr val="white"/>
              </a:solidFill>
              <a:latin typeface="Calibri"/>
              <a:ea typeface="微軟正黑體" panose="020B0604030504040204" pitchFamily="34" charset="-120"/>
            </a:endParaRPr>
          </a:p>
          <a:p>
            <a:pPr algn="r">
              <a:defRPr/>
            </a:pPr>
            <a:r>
              <a:rPr lang="en-US" altLang="zh-TW" sz="1000" dirty="0">
                <a:solidFill>
                  <a:prstClr val="white"/>
                </a:solidFill>
                <a:latin typeface="Calibri"/>
                <a:ea typeface="微軟正黑體" panose="020B0604030504040204" pitchFamily="34" charset="-120"/>
              </a:rPr>
              <a:t>*FWD </a:t>
            </a:r>
            <a:r>
              <a:rPr lang="en-US" altLang="zh-TW" sz="1000" dirty="0" err="1">
                <a:solidFill>
                  <a:prstClr val="white"/>
                </a:solidFill>
                <a:latin typeface="Calibri"/>
                <a:ea typeface="微軟正黑體" panose="020B0604030504040204" pitchFamily="34" charset="-120"/>
              </a:rPr>
              <a:t>Provie</a:t>
            </a:r>
            <a:r>
              <a:rPr lang="en-US" altLang="zh-TW" sz="1000" dirty="0">
                <a:solidFill>
                  <a:prstClr val="white"/>
                </a:solidFill>
                <a:latin typeface="Calibri"/>
                <a:ea typeface="微軟正黑體" panose="020B0604030504040204" pitchFamily="34" charset="-120"/>
              </a:rPr>
              <a:t> Insurance Plan, FWD Elite Term Plan and FWD </a:t>
            </a:r>
            <a:r>
              <a:rPr lang="en-US" altLang="zh-TW" sz="1000" dirty="0" err="1">
                <a:solidFill>
                  <a:prstClr val="white"/>
                </a:solidFill>
                <a:latin typeface="Calibri"/>
                <a:ea typeface="微軟正黑體" panose="020B0604030504040204" pitchFamily="34" charset="-120"/>
              </a:rPr>
              <a:t>Savie</a:t>
            </a:r>
            <a:r>
              <a:rPr lang="en-US" altLang="zh-TW" sz="1000" dirty="0">
                <a:solidFill>
                  <a:prstClr val="white"/>
                </a:solidFill>
                <a:latin typeface="Calibri"/>
                <a:ea typeface="微軟正黑體" panose="020B0604030504040204" pitchFamily="34" charset="-120"/>
              </a:rPr>
              <a:t> Insurance </a:t>
            </a:r>
            <a:r>
              <a:rPr lang="en-US" altLang="zh-TW" sz="1000" dirty="0">
                <a:solidFill>
                  <a:prstClr val="white"/>
                </a:solidFill>
                <a:latin typeface="Calibri"/>
                <a:ea typeface="微軟正黑體" panose="020B0604030504040204" pitchFamily="34" charset="-120"/>
              </a:rPr>
              <a:t>Plan</a:t>
            </a:r>
            <a:r>
              <a:rPr lang="zh-TW" altLang="en-US" sz="1000" dirty="0">
                <a:solidFill>
                  <a:prstClr val="white"/>
                </a:solidFill>
                <a:latin typeface="Calibri"/>
                <a:ea typeface="微軟正黑體" panose="020B0604030504040204" pitchFamily="34" charset="-120"/>
              </a:rPr>
              <a:t> </a:t>
            </a:r>
            <a:r>
              <a:rPr lang="en-US" altLang="zh-TW" sz="1000" dirty="0">
                <a:solidFill>
                  <a:prstClr val="white"/>
                </a:solidFill>
                <a:latin typeface="Calibri"/>
                <a:ea typeface="微軟正黑體" panose="020B0604030504040204" pitchFamily="34" charset="-120"/>
              </a:rPr>
              <a:t>are </a:t>
            </a:r>
            <a:r>
              <a:rPr lang="en-US" altLang="zh-TW" sz="1000" dirty="0">
                <a:solidFill>
                  <a:prstClr val="white"/>
                </a:solidFill>
                <a:latin typeface="Calibri"/>
                <a:ea typeface="微軟正黑體" panose="020B0604030504040204" pitchFamily="34" charset="-120"/>
              </a:rPr>
              <a:t>underwritten by FWD General Insurance Company Limited. </a:t>
            </a:r>
          </a:p>
          <a:p>
            <a:pPr algn="r">
              <a:defRPr/>
            </a:pPr>
            <a:r>
              <a:rPr lang="en-US" altLang="zh-TW" sz="1000" dirty="0">
                <a:solidFill>
                  <a:prstClr val="white"/>
                </a:solidFill>
                <a:latin typeface="Calibri"/>
                <a:ea typeface="微軟正黑體" panose="020B0604030504040204" pitchFamily="34" charset="-120"/>
              </a:rPr>
              <a:t>*Please </a:t>
            </a:r>
            <a:r>
              <a:rPr lang="en-US" altLang="zh-TW" sz="1000" dirty="0">
                <a:solidFill>
                  <a:prstClr val="white"/>
                </a:solidFill>
                <a:latin typeface="Calibri"/>
                <a:ea typeface="微軟正黑體" panose="020B0604030504040204" pitchFamily="34" charset="-120"/>
              </a:rPr>
              <a:t>refer to the FWD website and policy provisions for product details.</a:t>
            </a:r>
          </a:p>
          <a:p>
            <a:pPr algn="r">
              <a:defRPr/>
            </a:pPr>
            <a:endParaRPr lang="en-US" altLang="zh-TW" sz="1000" dirty="0">
              <a:solidFill>
                <a:prstClr val="white"/>
              </a:solidFill>
              <a:latin typeface="Calibri"/>
              <a:ea typeface="微軟正黑體" panose="020B0604030504040204" pitchFamily="34" charset="-120"/>
            </a:endParaRPr>
          </a:p>
        </p:txBody>
      </p:sp>
      <p:sp>
        <p:nvSpPr>
          <p:cNvPr id="23" name="TextBox 22"/>
          <p:cNvSpPr txBox="1"/>
          <p:nvPr/>
        </p:nvSpPr>
        <p:spPr>
          <a:xfrm>
            <a:off x="685801" y="5876110"/>
            <a:ext cx="5944817" cy="769211"/>
          </a:xfrm>
          <a:prstGeom prst="rect">
            <a:avLst/>
          </a:prstGeom>
          <a:noFill/>
        </p:spPr>
        <p:txBody>
          <a:bodyPr wrap="square" lIns="89744" tIns="45606" rIns="89744" bIns="45606" rtlCol="0">
            <a:spAutoFit/>
          </a:bodyPr>
          <a:lstStyle/>
          <a:p>
            <a:pPr defTabSz="897762">
              <a:defRPr/>
            </a:pPr>
            <a:r>
              <a:rPr lang="en-US" altLang="zh-TW" sz="4400" dirty="0">
                <a:solidFill>
                  <a:srgbClr val="FFFFFF"/>
                </a:solidFill>
                <a:latin typeface="Raleway" panose="020B0503030101060003" pitchFamily="34" charset="0"/>
                <a:ea typeface="新細明體" panose="02020500000000000000" pitchFamily="18" charset="-120"/>
              </a:rPr>
              <a:t>85</a:t>
            </a:r>
            <a:r>
              <a:rPr lang="zh-TW" altLang="en-US" sz="4400" dirty="0">
                <a:solidFill>
                  <a:srgbClr val="FFFFFF"/>
                </a:solidFill>
                <a:latin typeface="Raleway" panose="020B0503030101060003" pitchFamily="34" charset="0"/>
                <a:ea typeface="新細明體" panose="02020500000000000000" pitchFamily="18" charset="-120"/>
              </a:rPr>
              <a:t> </a:t>
            </a:r>
            <a:r>
              <a:rPr lang="en-US" altLang="zh-TW" sz="4400" dirty="0">
                <a:solidFill>
                  <a:srgbClr val="FFFFFF"/>
                </a:solidFill>
                <a:latin typeface="Raleway" panose="020B0503030101060003" pitchFamily="34" charset="0"/>
                <a:ea typeface="新細明體" panose="02020500000000000000" pitchFamily="18" charset="-120"/>
              </a:rPr>
              <a:t>IBV </a:t>
            </a:r>
            <a:r>
              <a:rPr lang="en-US" altLang="zh-TW" sz="2400" dirty="0">
                <a:solidFill>
                  <a:srgbClr val="FFFFFF"/>
                </a:solidFill>
                <a:latin typeface="Calibri"/>
                <a:ea typeface="新細明體" panose="02020500000000000000" pitchFamily="18" charset="-120"/>
              </a:rPr>
              <a:t>(Purchase Online)</a:t>
            </a:r>
            <a:endParaRPr lang="en-US" sz="2400" dirty="0">
              <a:solidFill>
                <a:srgbClr val="FFFFFF"/>
              </a:solidFill>
              <a:latin typeface="Calibri"/>
            </a:endParaRPr>
          </a:p>
        </p:txBody>
      </p:sp>
    </p:spTree>
    <p:extLst>
      <p:ext uri="{BB962C8B-B14F-4D97-AF65-F5344CB8AC3E}">
        <p14:creationId xmlns:p14="http://schemas.microsoft.com/office/powerpoint/2010/main" val="212160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 y="1066801"/>
            <a:ext cx="12188825" cy="4630311"/>
          </a:xfrm>
          <a:prstGeom prst="rect">
            <a:avLst/>
          </a:prstGeom>
        </p:spPr>
      </p:pic>
      <p:sp>
        <p:nvSpPr>
          <p:cNvPr id="5" name="Rectangle 4"/>
          <p:cNvSpPr/>
          <p:nvPr/>
        </p:nvSpPr>
        <p:spPr>
          <a:xfrm>
            <a:off x="-25400" y="-304800"/>
            <a:ext cx="12228141" cy="81644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prstClr val="white"/>
              </a:solidFill>
              <a:latin typeface="Calibri"/>
            </a:endParaRPr>
          </a:p>
        </p:txBody>
      </p:sp>
      <p:sp>
        <p:nvSpPr>
          <p:cNvPr id="9" name="TextBox 8"/>
          <p:cNvSpPr txBox="1"/>
          <p:nvPr/>
        </p:nvSpPr>
        <p:spPr>
          <a:xfrm>
            <a:off x="722312" y="2209800"/>
            <a:ext cx="8726488" cy="523220"/>
          </a:xfrm>
          <a:prstGeom prst="rect">
            <a:avLst/>
          </a:prstGeom>
          <a:noFill/>
        </p:spPr>
        <p:txBody>
          <a:bodyPr wrap="square" rtlCol="0">
            <a:spAutoFit/>
          </a:bodyPr>
          <a:lstStyle/>
          <a:p>
            <a:pPr>
              <a:defRPr/>
            </a:pPr>
            <a:r>
              <a:rPr lang="en-US" altLang="zh-TW" sz="2800" b="1" dirty="0">
                <a:solidFill>
                  <a:prstClr val="white"/>
                </a:solidFill>
                <a:latin typeface="Calibri"/>
                <a:ea typeface="微軟正黑體" panose="020B0604030504040204" pitchFamily="34" charset="-120"/>
              </a:rPr>
              <a:t>FWD </a:t>
            </a:r>
            <a:r>
              <a:rPr lang="en-US" altLang="zh-TW" sz="2800" b="1" dirty="0" err="1">
                <a:solidFill>
                  <a:prstClr val="white"/>
                </a:solidFill>
                <a:latin typeface="Calibri"/>
                <a:ea typeface="微軟正黑體" panose="020B0604030504040204" pitchFamily="34" charset="-120"/>
              </a:rPr>
              <a:t>CANsurance</a:t>
            </a:r>
            <a:r>
              <a:rPr lang="en-US" altLang="zh-TW" sz="2800" b="1" dirty="0">
                <a:solidFill>
                  <a:prstClr val="white"/>
                </a:solidFill>
                <a:latin typeface="Calibri"/>
                <a:ea typeface="微軟正黑體" panose="020B0604030504040204" pitchFamily="34" charset="-120"/>
              </a:rPr>
              <a:t> Cancer Protection Plan</a:t>
            </a:r>
          </a:p>
        </p:txBody>
      </p:sp>
      <p:sp>
        <p:nvSpPr>
          <p:cNvPr id="10" name="TextBox 9"/>
          <p:cNvSpPr txBox="1"/>
          <p:nvPr/>
        </p:nvSpPr>
        <p:spPr>
          <a:xfrm>
            <a:off x="722312" y="4352329"/>
            <a:ext cx="10479088" cy="523220"/>
          </a:xfrm>
          <a:prstGeom prst="rect">
            <a:avLst/>
          </a:prstGeom>
          <a:noFill/>
        </p:spPr>
        <p:txBody>
          <a:bodyPr wrap="square" rtlCol="0">
            <a:spAutoFit/>
          </a:bodyPr>
          <a:lstStyle/>
          <a:p>
            <a:pPr>
              <a:defRPr/>
            </a:pPr>
            <a:r>
              <a:rPr lang="en-US" altLang="zh-TW" sz="2800" b="1" dirty="0">
                <a:solidFill>
                  <a:prstClr val="white"/>
                </a:solidFill>
                <a:latin typeface="微軟正黑體" panose="020B0604030504040204" pitchFamily="34" charset="-120"/>
                <a:ea typeface="微軟正黑體" panose="020B0604030504040204" pitchFamily="34" charset="-120"/>
              </a:rPr>
              <a:t>FWD </a:t>
            </a:r>
            <a:r>
              <a:rPr lang="en-US" altLang="zh-TW" sz="2800" b="1" dirty="0" err="1">
                <a:solidFill>
                  <a:prstClr val="white"/>
                </a:solidFill>
                <a:latin typeface="微軟正黑體" panose="020B0604030504040204" pitchFamily="34" charset="-120"/>
                <a:ea typeface="微軟正黑體" panose="020B0604030504040204" pitchFamily="34" charset="-120"/>
              </a:rPr>
              <a:t>EasyHealth</a:t>
            </a:r>
            <a:r>
              <a:rPr lang="en-US" altLang="zh-TW" sz="2800" b="1" dirty="0">
                <a:solidFill>
                  <a:prstClr val="white"/>
                </a:solidFill>
                <a:latin typeface="微軟正黑體" panose="020B0604030504040204" pitchFamily="34" charset="-120"/>
                <a:ea typeface="微軟正黑體" panose="020B0604030504040204" pitchFamily="34" charset="-120"/>
              </a:rPr>
              <a:t> Refundable Hospital Income Plan</a:t>
            </a:r>
          </a:p>
        </p:txBody>
      </p:sp>
      <p:sp>
        <p:nvSpPr>
          <p:cNvPr id="11" name="TextBox 10"/>
          <p:cNvSpPr txBox="1"/>
          <p:nvPr/>
        </p:nvSpPr>
        <p:spPr>
          <a:xfrm>
            <a:off x="722312" y="2677418"/>
            <a:ext cx="10174288" cy="523220"/>
          </a:xfrm>
          <a:prstGeom prst="rect">
            <a:avLst/>
          </a:prstGeom>
          <a:noFill/>
        </p:spPr>
        <p:txBody>
          <a:bodyPr wrap="square" rtlCol="0">
            <a:spAutoFit/>
          </a:bodyPr>
          <a:lstStyle/>
          <a:p>
            <a:pPr>
              <a:defRPr/>
            </a:pPr>
            <a:r>
              <a:rPr lang="en-US" altLang="zh-TW" sz="1400" dirty="0">
                <a:solidFill>
                  <a:prstClr val="white"/>
                </a:solidFill>
                <a:latin typeface="Calibri"/>
                <a:ea typeface="微軟正黑體" panose="020B0604030504040204" pitchFamily="34" charset="-120"/>
              </a:rPr>
              <a:t>An all-round cancer protection plan which allows you to convert to a designated medical reimbursement plan upon retirement, catering to your medical needs and empowering you to face challenges at all stages of your life. </a:t>
            </a:r>
            <a:endParaRPr lang="en-US" sz="1400" dirty="0">
              <a:solidFill>
                <a:prstClr val="white"/>
              </a:solidFill>
              <a:latin typeface="Calibri"/>
              <a:ea typeface="微軟正黑體" panose="020B0604030504040204" pitchFamily="34" charset="-120"/>
            </a:endParaRPr>
          </a:p>
        </p:txBody>
      </p:sp>
      <p:sp>
        <p:nvSpPr>
          <p:cNvPr id="12" name="TextBox 11"/>
          <p:cNvSpPr txBox="1"/>
          <p:nvPr/>
        </p:nvSpPr>
        <p:spPr>
          <a:xfrm>
            <a:off x="722312" y="4724400"/>
            <a:ext cx="10783888" cy="523220"/>
          </a:xfrm>
          <a:prstGeom prst="rect">
            <a:avLst/>
          </a:prstGeom>
          <a:noFill/>
        </p:spPr>
        <p:txBody>
          <a:bodyPr wrap="square" rtlCol="0">
            <a:spAutoFit/>
          </a:bodyPr>
          <a:lstStyle/>
          <a:p>
            <a:pPr>
              <a:defRPr/>
            </a:pPr>
            <a:r>
              <a:rPr lang="en-US" altLang="zh-TW" sz="1400" dirty="0" err="1">
                <a:solidFill>
                  <a:prstClr val="white"/>
                </a:solidFill>
                <a:latin typeface="Calibri"/>
                <a:ea typeface="微軟正黑體" panose="020B0604030504040204" pitchFamily="34" charset="-120"/>
              </a:rPr>
              <a:t>EasyHealth</a:t>
            </a:r>
            <a:r>
              <a:rPr lang="en-US" altLang="zh-TW" sz="1400" dirty="0">
                <a:solidFill>
                  <a:prstClr val="white"/>
                </a:solidFill>
                <a:latin typeface="Calibri"/>
                <a:ea typeface="微軟正黑體" panose="020B0604030504040204" pitchFamily="34" charset="-120"/>
              </a:rPr>
              <a:t> Refundable Hospital Income Plan </a:t>
            </a:r>
            <a:r>
              <a:rPr lang="en-US" altLang="zh-TW" sz="1400" dirty="0">
                <a:solidFill>
                  <a:prstClr val="white"/>
                </a:solidFill>
                <a:latin typeface="Calibri"/>
                <a:ea typeface="微軟正黑體" panose="020B0604030504040204" pitchFamily="34" charset="-120"/>
              </a:rPr>
              <a:t>provides </a:t>
            </a:r>
            <a:r>
              <a:rPr lang="en-US" altLang="zh-TW" sz="1400" dirty="0">
                <a:solidFill>
                  <a:prstClr val="white"/>
                </a:solidFill>
                <a:latin typeface="Calibri"/>
                <a:ea typeface="微軟正黑體" panose="020B0604030504040204" pitchFamily="34" charset="-120"/>
              </a:rPr>
              <a:t>you Daily Hospital Cash Benefit, regardless of the actual hospital expenses. Even if you surrender the policy before the maturity, starting from the 6th policy year you can get back a percentage of actual premium paid.</a:t>
            </a:r>
            <a:endParaRPr lang="en-US" sz="1400" dirty="0">
              <a:solidFill>
                <a:prstClr val="white"/>
              </a:solidFill>
              <a:latin typeface="Calibri"/>
              <a:ea typeface="微軟正黑體" panose="020B0604030504040204" pitchFamily="34" charset="-120"/>
            </a:endParaRPr>
          </a:p>
        </p:txBody>
      </p:sp>
      <p:grpSp>
        <p:nvGrpSpPr>
          <p:cNvPr id="17" name="Group 16"/>
          <p:cNvGrpSpPr/>
          <p:nvPr/>
        </p:nvGrpSpPr>
        <p:grpSpPr>
          <a:xfrm>
            <a:off x="685800" y="536315"/>
            <a:ext cx="2971800" cy="943429"/>
            <a:chOff x="2284412" y="-1513341"/>
            <a:chExt cx="4800600" cy="1524000"/>
          </a:xfrm>
        </p:grpSpPr>
        <p:sp>
          <p:nvSpPr>
            <p:cNvPr id="18" name="Rectangle 17"/>
            <p:cNvSpPr/>
            <p:nvPr/>
          </p:nvSpPr>
          <p:spPr>
            <a:xfrm>
              <a:off x="2284412" y="-1513341"/>
              <a:ext cx="48006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74" y="-1390650"/>
              <a:ext cx="4257675" cy="1333500"/>
            </a:xfrm>
            <a:prstGeom prst="rect">
              <a:avLst/>
            </a:prstGeom>
          </p:spPr>
        </p:pic>
      </p:gr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
        <p:nvSpPr>
          <p:cNvPr id="21" name="TextBox 20"/>
          <p:cNvSpPr txBox="1"/>
          <p:nvPr/>
        </p:nvSpPr>
        <p:spPr>
          <a:xfrm>
            <a:off x="685801" y="3099760"/>
            <a:ext cx="4632285" cy="923099"/>
          </a:xfrm>
          <a:prstGeom prst="rect">
            <a:avLst/>
          </a:prstGeom>
          <a:noFill/>
        </p:spPr>
        <p:txBody>
          <a:bodyPr wrap="square" lIns="89744" tIns="45606" rIns="89744" bIns="45606" rtlCol="0">
            <a:spAutoFit/>
          </a:bodyPr>
          <a:lstStyle/>
          <a:p>
            <a:pPr defTabSz="897762">
              <a:defRPr/>
            </a:pPr>
            <a:r>
              <a:rPr lang="en-US" altLang="zh-TW" sz="5400" dirty="0">
                <a:solidFill>
                  <a:srgbClr val="FFFFFF"/>
                </a:solidFill>
                <a:latin typeface="Raleway" panose="020B0503030101060003" pitchFamily="34" charset="0"/>
                <a:ea typeface="新細明體" panose="02020500000000000000" pitchFamily="18" charset="-120"/>
              </a:rPr>
              <a:t>20</a:t>
            </a:r>
            <a:r>
              <a:rPr lang="zh-TW" altLang="en-US" sz="5400" dirty="0">
                <a:solidFill>
                  <a:srgbClr val="FFFFFF"/>
                </a:solidFill>
                <a:latin typeface="Raleway" panose="020B0503030101060003" pitchFamily="34" charset="0"/>
                <a:ea typeface="新細明體" panose="02020500000000000000" pitchFamily="18" charset="-120"/>
              </a:rPr>
              <a:t> </a:t>
            </a:r>
            <a:r>
              <a:rPr lang="en-US" altLang="zh-TW" sz="5400" dirty="0">
                <a:solidFill>
                  <a:srgbClr val="FFFFFF"/>
                </a:solidFill>
                <a:latin typeface="Raleway" panose="020B0503030101060003" pitchFamily="34" charset="0"/>
                <a:ea typeface="新細明體" panose="02020500000000000000" pitchFamily="18" charset="-120"/>
              </a:rPr>
              <a:t>IBV</a:t>
            </a:r>
            <a:endParaRPr lang="en-US" sz="5400" dirty="0">
              <a:solidFill>
                <a:srgbClr val="FFFFFF"/>
              </a:solidFill>
              <a:latin typeface="Raleway" panose="020B0503030101060003" pitchFamily="34" charset="0"/>
            </a:endParaRPr>
          </a:p>
        </p:txBody>
      </p:sp>
      <p:sp>
        <p:nvSpPr>
          <p:cNvPr id="22" name="TextBox 21"/>
          <p:cNvSpPr txBox="1"/>
          <p:nvPr/>
        </p:nvSpPr>
        <p:spPr>
          <a:xfrm>
            <a:off x="682997" y="5054372"/>
            <a:ext cx="4632285" cy="923099"/>
          </a:xfrm>
          <a:prstGeom prst="rect">
            <a:avLst/>
          </a:prstGeom>
          <a:noFill/>
        </p:spPr>
        <p:txBody>
          <a:bodyPr wrap="square" lIns="89744" tIns="45606" rIns="89744" bIns="45606" rtlCol="0">
            <a:spAutoFit/>
          </a:bodyPr>
          <a:lstStyle/>
          <a:p>
            <a:pPr defTabSz="897762">
              <a:defRPr/>
            </a:pPr>
            <a:r>
              <a:rPr lang="en-US" altLang="zh-TW" sz="5400" dirty="0">
                <a:solidFill>
                  <a:srgbClr val="FFFFFF"/>
                </a:solidFill>
                <a:latin typeface="Raleway" panose="020B0503030101060003" pitchFamily="34" charset="0"/>
                <a:ea typeface="新細明體" panose="02020500000000000000" pitchFamily="18" charset="-120"/>
              </a:rPr>
              <a:t>150</a:t>
            </a:r>
            <a:r>
              <a:rPr lang="zh-TW" altLang="en-US" sz="5400" dirty="0">
                <a:solidFill>
                  <a:srgbClr val="FFFFFF"/>
                </a:solidFill>
                <a:latin typeface="Raleway" panose="020B0503030101060003" pitchFamily="34" charset="0"/>
                <a:ea typeface="新細明體" panose="02020500000000000000" pitchFamily="18" charset="-120"/>
              </a:rPr>
              <a:t> </a:t>
            </a:r>
            <a:r>
              <a:rPr lang="en-US" altLang="zh-TW" sz="5400" dirty="0">
                <a:solidFill>
                  <a:srgbClr val="FFFFFF"/>
                </a:solidFill>
                <a:latin typeface="Raleway" panose="020B0503030101060003" pitchFamily="34" charset="0"/>
                <a:ea typeface="新細明體" panose="02020500000000000000" pitchFamily="18" charset="-120"/>
              </a:rPr>
              <a:t>IBV</a:t>
            </a:r>
            <a:endParaRPr lang="en-US" sz="5400" dirty="0">
              <a:solidFill>
                <a:srgbClr val="FFFFFF"/>
              </a:solidFill>
              <a:latin typeface="Raleway" panose="020B0503030101060003" pitchFamily="34" charset="0"/>
            </a:endParaRPr>
          </a:p>
        </p:txBody>
      </p:sp>
      <p:sp>
        <p:nvSpPr>
          <p:cNvPr id="15" name="TextBox 14"/>
          <p:cNvSpPr txBox="1"/>
          <p:nvPr/>
        </p:nvSpPr>
        <p:spPr>
          <a:xfrm>
            <a:off x="25400" y="6116051"/>
            <a:ext cx="8534400" cy="861774"/>
          </a:xfrm>
          <a:prstGeom prst="rect">
            <a:avLst/>
          </a:prstGeom>
          <a:noFill/>
        </p:spPr>
        <p:txBody>
          <a:bodyPr wrap="square" rtlCol="0">
            <a:spAutoFit/>
          </a:bodyPr>
          <a:lstStyle/>
          <a:p>
            <a:pPr>
              <a:defRPr/>
            </a:pPr>
            <a:r>
              <a:rPr lang="en-US" altLang="zh-TW" sz="1000" dirty="0">
                <a:solidFill>
                  <a:prstClr val="white"/>
                </a:solidFill>
                <a:latin typeface="Calibri"/>
                <a:ea typeface="微軟正黑體" panose="020B0604030504040204" pitchFamily="34" charset="-120"/>
              </a:rPr>
              <a:t>*Get a fixed IBV for every successfully </a:t>
            </a:r>
            <a:r>
              <a:rPr lang="en-US" altLang="zh-TW" sz="1000" dirty="0">
                <a:solidFill>
                  <a:prstClr val="white"/>
                </a:solidFill>
                <a:latin typeface="Calibri"/>
                <a:ea typeface="微軟正黑體" panose="020B0604030504040204" pitchFamily="34" charset="-120"/>
              </a:rPr>
              <a:t>purchase an insurance </a:t>
            </a:r>
            <a:r>
              <a:rPr lang="en-US" altLang="zh-TW" sz="1000" dirty="0">
                <a:solidFill>
                  <a:prstClr val="white"/>
                </a:solidFill>
                <a:latin typeface="Calibri"/>
                <a:ea typeface="微軟正黑體" panose="020B0604030504040204" pitchFamily="34" charset="-120"/>
              </a:rPr>
              <a:t>plan</a:t>
            </a:r>
          </a:p>
          <a:p>
            <a:pPr>
              <a:defRPr/>
            </a:pPr>
            <a:r>
              <a:rPr lang="en-US" altLang="zh-TW" sz="1000" dirty="0">
                <a:solidFill>
                  <a:prstClr val="white"/>
                </a:solidFill>
                <a:latin typeface="Calibri"/>
                <a:ea typeface="微軟正黑體" panose="020B0604030504040204" pitchFamily="34" charset="-120"/>
              </a:rPr>
              <a:t>*Information </a:t>
            </a:r>
            <a:r>
              <a:rPr lang="en-US" altLang="zh-TW" sz="1000" dirty="0">
                <a:solidFill>
                  <a:prstClr val="white"/>
                </a:solidFill>
                <a:latin typeface="Calibri"/>
                <a:ea typeface="微軟正黑體" panose="020B0604030504040204" pitchFamily="34" charset="-120"/>
              </a:rPr>
              <a:t>is provided by FWD General </a:t>
            </a:r>
            <a:r>
              <a:rPr lang="en-US" altLang="zh-TW" sz="1000" dirty="0">
                <a:solidFill>
                  <a:prstClr val="white"/>
                </a:solidFill>
                <a:latin typeface="Calibri"/>
                <a:ea typeface="微軟正黑體" panose="020B0604030504040204" pitchFamily="34" charset="-120"/>
              </a:rPr>
              <a:t>Insurance </a:t>
            </a:r>
            <a:r>
              <a:rPr lang="en-US" altLang="zh-TW" sz="1000" dirty="0">
                <a:solidFill>
                  <a:prstClr val="white"/>
                </a:solidFill>
                <a:latin typeface="Calibri"/>
                <a:ea typeface="微軟正黑體" panose="020B0604030504040204" pitchFamily="34" charset="-120"/>
              </a:rPr>
              <a:t>Company Limited. </a:t>
            </a:r>
            <a:endParaRPr lang="en-US" altLang="zh-TW" sz="1000" dirty="0">
              <a:solidFill>
                <a:prstClr val="white"/>
              </a:solidFill>
              <a:latin typeface="Calibri"/>
              <a:ea typeface="微軟正黑體" panose="020B0604030504040204" pitchFamily="34" charset="-120"/>
            </a:endParaRPr>
          </a:p>
          <a:p>
            <a:pPr>
              <a:defRPr/>
            </a:pPr>
            <a:r>
              <a:rPr lang="en-US" altLang="zh-TW" sz="1000" dirty="0">
                <a:solidFill>
                  <a:prstClr val="white"/>
                </a:solidFill>
                <a:latin typeface="Calibri"/>
                <a:ea typeface="微軟正黑體" panose="020B0604030504040204" pitchFamily="34" charset="-120"/>
              </a:rPr>
              <a:t>*FWD </a:t>
            </a:r>
            <a:r>
              <a:rPr lang="en-US" altLang="zh-TW" sz="1000" dirty="0" err="1">
                <a:solidFill>
                  <a:prstClr val="white"/>
                </a:solidFill>
                <a:latin typeface="Calibri"/>
                <a:ea typeface="微軟正黑體" panose="020B0604030504040204" pitchFamily="34" charset="-120"/>
              </a:rPr>
              <a:t>CANsurance</a:t>
            </a:r>
            <a:r>
              <a:rPr lang="en-US" altLang="zh-TW" sz="1000" dirty="0">
                <a:solidFill>
                  <a:prstClr val="white"/>
                </a:solidFill>
                <a:latin typeface="Calibri"/>
                <a:ea typeface="微軟正黑體" panose="020B0604030504040204" pitchFamily="34" charset="-120"/>
              </a:rPr>
              <a:t> Cancer Protection Plan and FWD </a:t>
            </a:r>
            <a:r>
              <a:rPr lang="en-US" altLang="zh-TW" sz="1000" dirty="0" err="1">
                <a:solidFill>
                  <a:prstClr val="white"/>
                </a:solidFill>
                <a:latin typeface="Calibri"/>
                <a:ea typeface="微軟正黑體" panose="020B0604030504040204" pitchFamily="34" charset="-120"/>
              </a:rPr>
              <a:t>EasyHealth</a:t>
            </a:r>
            <a:r>
              <a:rPr lang="en-US" altLang="zh-TW" sz="1000" dirty="0">
                <a:solidFill>
                  <a:prstClr val="white"/>
                </a:solidFill>
                <a:latin typeface="Calibri"/>
                <a:ea typeface="微軟正黑體" panose="020B0604030504040204" pitchFamily="34" charset="-120"/>
              </a:rPr>
              <a:t> Refundable Hospital Income </a:t>
            </a:r>
            <a:r>
              <a:rPr lang="en-US" altLang="zh-TW" sz="1000" dirty="0">
                <a:solidFill>
                  <a:prstClr val="white"/>
                </a:solidFill>
                <a:latin typeface="Calibri"/>
                <a:ea typeface="微軟正黑體" panose="020B0604030504040204" pitchFamily="34" charset="-120"/>
              </a:rPr>
              <a:t>Plan are </a:t>
            </a:r>
            <a:r>
              <a:rPr lang="en-US" altLang="zh-TW" sz="1000" dirty="0">
                <a:solidFill>
                  <a:prstClr val="white"/>
                </a:solidFill>
                <a:latin typeface="Calibri"/>
                <a:ea typeface="微軟正黑體" panose="020B0604030504040204" pitchFamily="34" charset="-120"/>
              </a:rPr>
              <a:t>underwritten by FWD General Insurance Company Limited. </a:t>
            </a:r>
          </a:p>
          <a:p>
            <a:pPr>
              <a:defRPr/>
            </a:pPr>
            <a:r>
              <a:rPr lang="en-US" altLang="zh-TW" sz="1000" dirty="0">
                <a:solidFill>
                  <a:prstClr val="white"/>
                </a:solidFill>
                <a:latin typeface="Calibri"/>
                <a:ea typeface="微軟正黑體" panose="020B0604030504040204" pitchFamily="34" charset="-120"/>
              </a:rPr>
              <a:t>*Please </a:t>
            </a:r>
            <a:r>
              <a:rPr lang="en-US" altLang="zh-TW" sz="1000" dirty="0">
                <a:solidFill>
                  <a:prstClr val="white"/>
                </a:solidFill>
                <a:latin typeface="Calibri"/>
                <a:ea typeface="微軟正黑體" panose="020B0604030504040204" pitchFamily="34" charset="-120"/>
              </a:rPr>
              <a:t>refer to the FWD website and policy provisions for product details.</a:t>
            </a:r>
          </a:p>
          <a:p>
            <a:pPr>
              <a:defRPr/>
            </a:pPr>
            <a:endParaRPr lang="en-US" altLang="zh-TW" sz="1000" dirty="0">
              <a:solidFill>
                <a:prstClr val="white"/>
              </a:solidFill>
              <a:latin typeface="Calibri"/>
              <a:ea typeface="微軟正黑體" panose="020B0604030504040204" pitchFamily="34" charset="-120"/>
            </a:endParaRPr>
          </a:p>
        </p:txBody>
      </p:sp>
    </p:spTree>
    <p:extLst>
      <p:ext uri="{BB962C8B-B14F-4D97-AF65-F5344CB8AC3E}">
        <p14:creationId xmlns:p14="http://schemas.microsoft.com/office/powerpoint/2010/main" val="148399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1966" y="-1820300"/>
            <a:ext cx="5779635" cy="8665120"/>
          </a:xfrm>
          <a:prstGeom prst="rect">
            <a:avLst/>
          </a:prstGeom>
        </p:spPr>
      </p:pic>
      <p:pic>
        <p:nvPicPr>
          <p:cNvPr id="129" name="Picture 128"/>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115" name="Picture 114"/>
          <p:cNvPicPr>
            <a:picLocks noChangeAspect="1"/>
          </p:cNvPicPr>
          <p:nvPr/>
        </p:nvPicPr>
        <p:blipFill rotWithShape="1">
          <a:blip r:embed="rId6">
            <a:extLst>
              <a:ext uri="{28A0092B-C50C-407E-A947-70E740481C1C}">
                <a14:useLocalDpi xmlns:a14="http://schemas.microsoft.com/office/drawing/2010/main" val="0"/>
              </a:ext>
            </a:extLst>
          </a:blip>
          <a:srcRect l="29229" t="11531" r="10928" b="69646"/>
          <a:stretch/>
        </p:blipFill>
        <p:spPr>
          <a:xfrm>
            <a:off x="5440826" y="534498"/>
            <a:ext cx="1969373" cy="379902"/>
          </a:xfrm>
          <a:prstGeom prst="roundRect">
            <a:avLst/>
          </a:prstGeom>
        </p:spPr>
      </p:pic>
      <p:sp>
        <p:nvSpPr>
          <p:cNvPr id="134" name="TextBox 133"/>
          <p:cNvSpPr txBox="1"/>
          <p:nvPr/>
        </p:nvSpPr>
        <p:spPr>
          <a:xfrm>
            <a:off x="5364975" y="548138"/>
            <a:ext cx="2046253" cy="338554"/>
          </a:xfrm>
          <a:prstGeom prst="rect">
            <a:avLst/>
          </a:prstGeom>
          <a:noFill/>
        </p:spPr>
        <p:txBody>
          <a:bodyPr wrap="square" rtlCol="0">
            <a:spAutoFit/>
          </a:bodyPr>
          <a:lstStyle/>
          <a:p>
            <a:pPr algn="ctr"/>
            <a:r>
              <a:rPr lang="en-US" sz="1600" b="1" dirty="0">
                <a:solidFill>
                  <a:prstClr val="white"/>
                </a:solidFill>
                <a:latin typeface="Calibri"/>
              </a:rPr>
              <a:t>5/F Leisure</a:t>
            </a:r>
            <a:endParaRPr lang="zh-TW" altLang="en-US" sz="1600" b="1" dirty="0">
              <a:solidFill>
                <a:prstClr val="white"/>
              </a:solidFill>
              <a:latin typeface="Calibri"/>
              <a:ea typeface="新細明體" panose="02020500000000000000" pitchFamily="18" charset="-120"/>
            </a:endParaRPr>
          </a:p>
        </p:txBody>
      </p:sp>
      <p:pic>
        <p:nvPicPr>
          <p:cNvPr id="58" name="Picture 5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18"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19"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6"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7"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pic>
        <p:nvPicPr>
          <p:cNvPr id="24" name="Picture 2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32426" y="556796"/>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3"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sp>
        <p:nvSpPr>
          <p:cNvPr id="109" name="TextBox 108"/>
          <p:cNvSpPr txBox="1"/>
          <p:nvPr/>
        </p:nvSpPr>
        <p:spPr>
          <a:xfrm>
            <a:off x="-1765840" y="341412"/>
            <a:ext cx="763670" cy="307777"/>
          </a:xfrm>
          <a:prstGeom prst="rect">
            <a:avLst/>
          </a:prstGeom>
          <a:noFill/>
        </p:spPr>
        <p:txBody>
          <a:bodyPr wrap="square" rtlCol="0">
            <a:spAutoFit/>
          </a:bodyPr>
          <a:lstStyle/>
          <a:p>
            <a:r>
              <a:rPr lang="en-US" sz="1400" dirty="0">
                <a:solidFill>
                  <a:srgbClr val="ACE545"/>
                </a:solidFill>
                <a:latin typeface="Calibri"/>
              </a:rPr>
              <a:t>G/F</a:t>
            </a:r>
            <a:r>
              <a:rPr lang="en-US" sz="1400" dirty="0">
                <a:solidFill>
                  <a:srgbClr val="ACE545"/>
                </a:solidFill>
                <a:latin typeface="Calibri"/>
              </a:rPr>
              <a:t>↑ </a:t>
            </a:r>
          </a:p>
        </p:txBody>
      </p:sp>
      <p:sp>
        <p:nvSpPr>
          <p:cNvPr id="110" name="TextBox 109"/>
          <p:cNvSpPr txBox="1"/>
          <p:nvPr/>
        </p:nvSpPr>
        <p:spPr>
          <a:xfrm>
            <a:off x="-1840128" y="670123"/>
            <a:ext cx="763670" cy="307777"/>
          </a:xfrm>
          <a:prstGeom prst="rect">
            <a:avLst/>
          </a:prstGeom>
          <a:noFill/>
        </p:spPr>
        <p:txBody>
          <a:bodyPr wrap="square" rtlCol="0">
            <a:spAutoFit/>
          </a:bodyPr>
          <a:lstStyle/>
          <a:p>
            <a:r>
              <a:rPr lang="en-US" sz="1400" dirty="0">
                <a:solidFill>
                  <a:srgbClr val="ACE545"/>
                </a:solidFill>
                <a:latin typeface="Calibri"/>
              </a:rPr>
              <a:t>G/F↓ </a:t>
            </a:r>
          </a:p>
        </p:txBody>
      </p:sp>
      <p:pic>
        <p:nvPicPr>
          <p:cNvPr id="116" name="Picture 115"/>
          <p:cNvPicPr>
            <a:picLocks noChangeAspect="1"/>
          </p:cNvPicPr>
          <p:nvPr/>
        </p:nvPicPr>
        <p:blipFill rotWithShape="1">
          <a:blip r:embed="rId34">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18" name="Rounded Rectangle 117"/>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5" name="TextBox 124"/>
          <p:cNvSpPr txBox="1"/>
          <p:nvPr/>
        </p:nvSpPr>
        <p:spPr>
          <a:xfrm>
            <a:off x="9743127" y="1988267"/>
            <a:ext cx="720365"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4</a:t>
            </a:r>
            <a:r>
              <a:rPr lang="en-US" sz="1400" dirty="0">
                <a:solidFill>
                  <a:prstClr val="black"/>
                </a:solidFill>
                <a:latin typeface="Calibri"/>
              </a:rPr>
              <a:t>/F↑ </a:t>
            </a:r>
            <a:endParaRPr lang="en-US" sz="1400" dirty="0">
              <a:solidFill>
                <a:prstClr val="black"/>
              </a:solidFill>
              <a:latin typeface="Calibri"/>
            </a:endParaRPr>
          </a:p>
        </p:txBody>
      </p:sp>
      <p:sp>
        <p:nvSpPr>
          <p:cNvPr id="126" name="TextBox 125"/>
          <p:cNvSpPr txBox="1"/>
          <p:nvPr/>
        </p:nvSpPr>
        <p:spPr>
          <a:xfrm>
            <a:off x="9839901" y="1978224"/>
            <a:ext cx="720366"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5</a:t>
            </a:r>
            <a:r>
              <a:rPr lang="en-US" sz="1400" dirty="0">
                <a:solidFill>
                  <a:prstClr val="black"/>
                </a:solidFill>
                <a:latin typeface="Calibri"/>
              </a:rPr>
              <a:t>/F </a:t>
            </a:r>
            <a:endParaRPr lang="en-US" sz="1400" dirty="0">
              <a:solidFill>
                <a:prstClr val="black"/>
              </a:solidFill>
              <a:latin typeface="Calibri"/>
            </a:endParaRPr>
          </a:p>
        </p:txBody>
      </p:sp>
      <p:pic>
        <p:nvPicPr>
          <p:cNvPr id="127" name="Picture 126"/>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31" name="Picture 13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32" name="Picture 13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36" name="Picture 135"/>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37" name="TextBox 136"/>
          <p:cNvSpPr txBox="1"/>
          <p:nvPr/>
        </p:nvSpPr>
        <p:spPr>
          <a:xfrm>
            <a:off x="9695009" y="3899148"/>
            <a:ext cx="538819" cy="261610"/>
          </a:xfrm>
          <a:prstGeom prst="rect">
            <a:avLst/>
          </a:prstGeom>
          <a:noFill/>
        </p:spPr>
        <p:txBody>
          <a:bodyPr wrap="square" rtlCol="0">
            <a:spAutoFit/>
          </a:bodyPr>
          <a:lstStyle/>
          <a:p>
            <a:r>
              <a:rPr lang="en-US" sz="1100" dirty="0">
                <a:solidFill>
                  <a:prstClr val="black"/>
                </a:solidFill>
                <a:latin typeface="Calibri"/>
              </a:rPr>
              <a:t>B1</a:t>
            </a:r>
            <a:endParaRPr lang="en-US" sz="1100" dirty="0">
              <a:solidFill>
                <a:prstClr val="black"/>
              </a:solidFill>
              <a:latin typeface="Calibri"/>
            </a:endParaRPr>
          </a:p>
        </p:txBody>
      </p:sp>
      <p:sp>
        <p:nvSpPr>
          <p:cNvPr id="138" name="TextBox 137"/>
          <p:cNvSpPr txBox="1"/>
          <p:nvPr/>
        </p:nvSpPr>
        <p:spPr>
          <a:xfrm>
            <a:off x="10068363" y="3901557"/>
            <a:ext cx="538819" cy="261610"/>
          </a:xfrm>
          <a:prstGeom prst="rect">
            <a:avLst/>
          </a:prstGeom>
          <a:noFill/>
        </p:spPr>
        <p:txBody>
          <a:bodyPr wrap="square" rtlCol="0">
            <a:spAutoFit/>
          </a:bodyPr>
          <a:lstStyle/>
          <a:p>
            <a:r>
              <a:rPr lang="en-US" sz="1100" dirty="0">
                <a:solidFill>
                  <a:prstClr val="black"/>
                </a:solidFill>
                <a:latin typeface="Calibri"/>
              </a:rPr>
              <a:t>G</a:t>
            </a:r>
            <a:endParaRPr lang="en-US" sz="1100" dirty="0">
              <a:solidFill>
                <a:prstClr val="black"/>
              </a:solidFill>
              <a:latin typeface="Calibri"/>
            </a:endParaRPr>
          </a:p>
        </p:txBody>
      </p:sp>
      <p:pic>
        <p:nvPicPr>
          <p:cNvPr id="139" name="Picture 138"/>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40" name="Picture 139"/>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41" name="Picture 14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42" name="Picture 14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43" name="Picture 14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44" name="Picture 143"/>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45" name="TextBox 144"/>
          <p:cNvSpPr txBox="1"/>
          <p:nvPr/>
        </p:nvSpPr>
        <p:spPr>
          <a:xfrm>
            <a:off x="9736915" y="3680074"/>
            <a:ext cx="538819" cy="261610"/>
          </a:xfrm>
          <a:prstGeom prst="rect">
            <a:avLst/>
          </a:prstGeom>
          <a:noFill/>
        </p:spPr>
        <p:txBody>
          <a:bodyPr wrap="square" rtlCol="0">
            <a:spAutoFit/>
          </a:bodyPr>
          <a:lstStyle/>
          <a:p>
            <a:r>
              <a:rPr lang="en-US" sz="1100" dirty="0">
                <a:solidFill>
                  <a:prstClr val="black"/>
                </a:solidFill>
                <a:latin typeface="Calibri"/>
              </a:rPr>
              <a:t>1</a:t>
            </a:r>
            <a:endParaRPr lang="en-US" sz="1100" dirty="0">
              <a:solidFill>
                <a:prstClr val="black"/>
              </a:solidFill>
              <a:latin typeface="Calibri"/>
            </a:endParaRPr>
          </a:p>
        </p:txBody>
      </p:sp>
      <p:sp>
        <p:nvSpPr>
          <p:cNvPr id="146" name="TextBox 145"/>
          <p:cNvSpPr txBox="1"/>
          <p:nvPr/>
        </p:nvSpPr>
        <p:spPr>
          <a:xfrm>
            <a:off x="10076725" y="36777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2</a:t>
            </a:r>
            <a:endParaRPr lang="en-US" sz="1100" dirty="0">
              <a:solidFill>
                <a:prstClr val="black"/>
              </a:solidFill>
              <a:latin typeface="Calibri"/>
            </a:endParaRPr>
          </a:p>
        </p:txBody>
      </p:sp>
      <p:sp>
        <p:nvSpPr>
          <p:cNvPr id="147" name="TextBox 146"/>
          <p:cNvSpPr txBox="1"/>
          <p:nvPr/>
        </p:nvSpPr>
        <p:spPr>
          <a:xfrm>
            <a:off x="9731780" y="34514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3</a:t>
            </a:r>
            <a:endParaRPr lang="en-US" sz="1100" dirty="0">
              <a:solidFill>
                <a:prstClr val="black"/>
              </a:solidFill>
              <a:latin typeface="Calibri"/>
            </a:endParaRPr>
          </a:p>
        </p:txBody>
      </p:sp>
      <p:sp>
        <p:nvSpPr>
          <p:cNvPr id="148" name="TextBox 147"/>
          <p:cNvSpPr txBox="1"/>
          <p:nvPr/>
        </p:nvSpPr>
        <p:spPr>
          <a:xfrm>
            <a:off x="10071590" y="34491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4</a:t>
            </a:r>
            <a:endParaRPr lang="en-US" sz="1100" dirty="0">
              <a:solidFill>
                <a:prstClr val="black"/>
              </a:solidFill>
              <a:latin typeface="Calibri"/>
            </a:endParaRPr>
          </a:p>
        </p:txBody>
      </p:sp>
      <p:sp>
        <p:nvSpPr>
          <p:cNvPr id="149" name="TextBox 148"/>
          <p:cNvSpPr txBox="1"/>
          <p:nvPr/>
        </p:nvSpPr>
        <p:spPr>
          <a:xfrm>
            <a:off x="9739115" y="3222874"/>
            <a:ext cx="538819" cy="261610"/>
          </a:xfrm>
          <a:prstGeom prst="rect">
            <a:avLst/>
          </a:prstGeom>
          <a:noFill/>
        </p:spPr>
        <p:txBody>
          <a:bodyPr wrap="square" rtlCol="0">
            <a:spAutoFit/>
          </a:bodyPr>
          <a:lstStyle/>
          <a:p>
            <a:r>
              <a:rPr lang="en-US" altLang="zh-TW" sz="1100" dirty="0">
                <a:solidFill>
                  <a:srgbClr val="FFFF00"/>
                </a:solidFill>
                <a:latin typeface="Calibri"/>
                <a:ea typeface="新細明體" panose="02020500000000000000" pitchFamily="18" charset="-120"/>
              </a:rPr>
              <a:t>5</a:t>
            </a:r>
            <a:endParaRPr lang="en-US" sz="1100" dirty="0">
              <a:solidFill>
                <a:srgbClr val="FFFF00"/>
              </a:solidFill>
              <a:latin typeface="Calibri"/>
            </a:endParaRPr>
          </a:p>
        </p:txBody>
      </p:sp>
      <p:sp>
        <p:nvSpPr>
          <p:cNvPr id="150" name="TextBox 149"/>
          <p:cNvSpPr txBox="1"/>
          <p:nvPr/>
        </p:nvSpPr>
        <p:spPr>
          <a:xfrm>
            <a:off x="10078925" y="32205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6</a:t>
            </a:r>
            <a:endParaRPr lang="en-US" sz="1100" dirty="0">
              <a:solidFill>
                <a:prstClr val="black"/>
              </a:solidFill>
              <a:latin typeface="Calibri"/>
            </a:endParaRPr>
          </a:p>
        </p:txBody>
      </p:sp>
      <p:pic>
        <p:nvPicPr>
          <p:cNvPr id="151" name="Picture 15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52" name="Picture 15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53" name="Picture 15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54" name="TextBox 153"/>
          <p:cNvSpPr txBox="1"/>
          <p:nvPr/>
        </p:nvSpPr>
        <p:spPr>
          <a:xfrm>
            <a:off x="9732784" y="2989511"/>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7</a:t>
            </a:r>
            <a:endParaRPr lang="en-US" sz="1100" dirty="0">
              <a:solidFill>
                <a:prstClr val="black"/>
              </a:solidFill>
              <a:latin typeface="Calibri"/>
            </a:endParaRPr>
          </a:p>
        </p:txBody>
      </p:sp>
      <p:sp>
        <p:nvSpPr>
          <p:cNvPr id="155" name="TextBox 154"/>
          <p:cNvSpPr txBox="1"/>
          <p:nvPr/>
        </p:nvSpPr>
        <p:spPr>
          <a:xfrm>
            <a:off x="10072594" y="2987157"/>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8</a:t>
            </a:r>
            <a:endParaRPr lang="en-US" sz="1100" dirty="0">
              <a:solidFill>
                <a:prstClr val="black"/>
              </a:solidFill>
              <a:latin typeface="Calibri"/>
            </a:endParaRPr>
          </a:p>
        </p:txBody>
      </p:sp>
      <p:sp>
        <p:nvSpPr>
          <p:cNvPr id="156" name="TextBox 155"/>
          <p:cNvSpPr txBox="1"/>
          <p:nvPr/>
        </p:nvSpPr>
        <p:spPr>
          <a:xfrm>
            <a:off x="9738908" y="2725638"/>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9</a:t>
            </a:r>
            <a:endParaRPr lang="en-US" sz="1100" dirty="0">
              <a:solidFill>
                <a:prstClr val="black"/>
              </a:solidFill>
              <a:latin typeface="Calibri"/>
            </a:endParaRPr>
          </a:p>
        </p:txBody>
      </p:sp>
      <p:sp>
        <p:nvSpPr>
          <p:cNvPr id="157" name="TextBox 156"/>
          <p:cNvSpPr txBox="1"/>
          <p:nvPr/>
        </p:nvSpPr>
        <p:spPr>
          <a:xfrm>
            <a:off x="10040561" y="272248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10</a:t>
            </a:r>
            <a:endParaRPr lang="en-US" sz="1100" dirty="0">
              <a:solidFill>
                <a:prstClr val="black"/>
              </a:solidFill>
              <a:latin typeface="Calibri"/>
            </a:endParaRPr>
          </a:p>
        </p:txBody>
      </p:sp>
      <p:sp>
        <p:nvSpPr>
          <p:cNvPr id="158" name="TextBox 157"/>
          <p:cNvSpPr txBox="1"/>
          <p:nvPr/>
        </p:nvSpPr>
        <p:spPr>
          <a:xfrm>
            <a:off x="9877075" y="2460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11</a:t>
            </a:r>
            <a:endParaRPr lang="en-US" sz="1100" dirty="0">
              <a:solidFill>
                <a:prstClr val="black"/>
              </a:solidFill>
              <a:latin typeface="Calibri"/>
            </a:endParaRPr>
          </a:p>
        </p:txBody>
      </p:sp>
      <p:grpSp>
        <p:nvGrpSpPr>
          <p:cNvPr id="159" name="Group 158"/>
          <p:cNvGrpSpPr/>
          <p:nvPr/>
        </p:nvGrpSpPr>
        <p:grpSpPr>
          <a:xfrm>
            <a:off x="9738908" y="4237302"/>
            <a:ext cx="232389" cy="220362"/>
            <a:chOff x="12789125" y="4767955"/>
            <a:chExt cx="232389" cy="220362"/>
          </a:xfrm>
        </p:grpSpPr>
        <p:pic>
          <p:nvPicPr>
            <p:cNvPr id="160" name="Picture 159"/>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61" name="Isosceles Triangle 160"/>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2" name="Isosceles Triangle 161"/>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63" name="Group 162"/>
          <p:cNvGrpSpPr/>
          <p:nvPr/>
        </p:nvGrpSpPr>
        <p:grpSpPr>
          <a:xfrm>
            <a:off x="10084892" y="4234150"/>
            <a:ext cx="232389" cy="220362"/>
            <a:chOff x="13239585" y="4761947"/>
            <a:chExt cx="232389" cy="220362"/>
          </a:xfrm>
        </p:grpSpPr>
        <p:pic>
          <p:nvPicPr>
            <p:cNvPr id="164" name="Picture 163"/>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165" name="Isosceles Triangle 164"/>
            <p:cNvSpPr/>
            <p:nvPr/>
          </p:nvSpPr>
          <p:spPr>
            <a:xfrm rot="16200000">
              <a:off x="13347558" y="484298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6" name="Isosceles Triangle 165"/>
            <p:cNvSpPr/>
            <p:nvPr/>
          </p:nvSpPr>
          <p:spPr>
            <a:xfrm rot="5400000">
              <a:off x="13274279"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386389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1000"/>
                                  </p:stCondLst>
                                  <p:childTnLst>
                                    <p:set>
                                      <p:cBhvr>
                                        <p:cTn id="15" dur="1" fill="hold">
                                          <p:stCondLst>
                                            <p:cond delay="0"/>
                                          </p:stCondLst>
                                        </p:cTn>
                                        <p:tgtEl>
                                          <p:spTgt spid="125"/>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26"/>
                                        </p:tgtEl>
                                        <p:attrNameLst>
                                          <p:attrName>style.visibility</p:attrName>
                                        </p:attrNameLst>
                                      </p:cBhvr>
                                      <p:to>
                                        <p:strVal val="visible"/>
                                      </p:to>
                                    </p:set>
                                    <p:animEffect transition="in" filter="fade">
                                      <p:cBhvr>
                                        <p:cTn id="18" dur="1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25" grpId="0"/>
      <p:bldP spid="1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2500" b="12500"/>
          <a:stretch/>
        </p:blipFill>
        <p:spPr>
          <a:xfrm>
            <a:off x="1588" y="0"/>
            <a:ext cx="12192000" cy="6858000"/>
          </a:xfrm>
          <a:prstGeom prst="rect">
            <a:avLst/>
          </a:prstGeom>
        </p:spPr>
      </p:pic>
      <p:sp>
        <p:nvSpPr>
          <p:cNvPr id="5" name="Rectangle 4"/>
          <p:cNvSpPr/>
          <p:nvPr/>
        </p:nvSpPr>
        <p:spPr>
          <a:xfrm>
            <a:off x="-25400" y="-304800"/>
            <a:ext cx="12228141" cy="81644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12" y="370274"/>
            <a:ext cx="2940811" cy="671126"/>
          </a:xfrm>
          <a:prstGeom prst="rect">
            <a:avLst/>
          </a:prstGeom>
        </p:spPr>
      </p:pic>
      <p:sp>
        <p:nvSpPr>
          <p:cNvPr id="8" name="TextBox 7"/>
          <p:cNvSpPr txBox="1"/>
          <p:nvPr/>
        </p:nvSpPr>
        <p:spPr>
          <a:xfrm>
            <a:off x="228601" y="416875"/>
            <a:ext cx="2013527" cy="369332"/>
          </a:xfrm>
          <a:prstGeom prst="rect">
            <a:avLst/>
          </a:prstGeom>
          <a:noFill/>
        </p:spPr>
        <p:txBody>
          <a:bodyPr wrap="square" rtlCol="0">
            <a:spAutoFit/>
          </a:bodyPr>
          <a:lstStyle/>
          <a:p>
            <a:pPr algn="ctr"/>
            <a:r>
              <a:rPr lang="en-US" b="1" dirty="0">
                <a:solidFill>
                  <a:prstClr val="white"/>
                </a:solidFill>
                <a:latin typeface="微軟正黑體" panose="020B0604030504040204" pitchFamily="34" charset="-120"/>
                <a:ea typeface="微軟正黑體" panose="020B0604030504040204" pitchFamily="34" charset="-120"/>
              </a:rPr>
              <a:t>5/F Leisure</a:t>
            </a:r>
          </a:p>
        </p:txBody>
      </p:sp>
      <p:sp>
        <p:nvSpPr>
          <p:cNvPr id="6" name="Rectangle 5"/>
          <p:cNvSpPr/>
          <p:nvPr/>
        </p:nvSpPr>
        <p:spPr>
          <a:xfrm>
            <a:off x="2156375" y="1600200"/>
            <a:ext cx="7882427" cy="36576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6053" y="3042109"/>
            <a:ext cx="2164372" cy="535364"/>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15831" b="12640"/>
          <a:stretch/>
        </p:blipFill>
        <p:spPr>
          <a:xfrm>
            <a:off x="4940819" y="3938119"/>
            <a:ext cx="1918606" cy="561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1265" y="3066146"/>
            <a:ext cx="2533180" cy="4614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0613" y="3938120"/>
            <a:ext cx="1905000" cy="485293"/>
          </a:xfrm>
          <a:prstGeom prst="rect">
            <a:avLst/>
          </a:prstGeom>
        </p:spPr>
      </p:pic>
      <p:grpSp>
        <p:nvGrpSpPr>
          <p:cNvPr id="19" name="Group 18"/>
          <p:cNvGrpSpPr/>
          <p:nvPr/>
        </p:nvGrpSpPr>
        <p:grpSpPr>
          <a:xfrm>
            <a:off x="6595653" y="1857782"/>
            <a:ext cx="1737461" cy="1004004"/>
            <a:chOff x="6999056" y="1810206"/>
            <a:chExt cx="1737461" cy="1004004"/>
          </a:xfrm>
        </p:grpSpPr>
        <p:sp>
          <p:nvSpPr>
            <p:cNvPr id="18" name="Rectangle 17"/>
            <p:cNvSpPr/>
            <p:nvPr/>
          </p:nvSpPr>
          <p:spPr>
            <a:xfrm>
              <a:off x="7084815" y="1969515"/>
              <a:ext cx="1600397" cy="685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99056" y="1810206"/>
              <a:ext cx="1737461" cy="1004004"/>
            </a:xfrm>
            <a:prstGeom prst="rect">
              <a:avLst/>
            </a:prstGeom>
          </p:spPr>
        </p:pic>
      </p:grpSp>
      <p:grpSp>
        <p:nvGrpSpPr>
          <p:cNvPr id="22" name="Group 21"/>
          <p:cNvGrpSpPr/>
          <p:nvPr/>
        </p:nvGrpSpPr>
        <p:grpSpPr>
          <a:xfrm>
            <a:off x="3700258" y="2015108"/>
            <a:ext cx="2388412" cy="685801"/>
            <a:chOff x="3117830" y="1910395"/>
            <a:chExt cx="2388412" cy="685801"/>
          </a:xfrm>
        </p:grpSpPr>
        <p:grpSp>
          <p:nvGrpSpPr>
            <p:cNvPr id="16" name="Group 15"/>
            <p:cNvGrpSpPr/>
            <p:nvPr/>
          </p:nvGrpSpPr>
          <p:grpSpPr>
            <a:xfrm>
              <a:off x="3117830" y="1910395"/>
              <a:ext cx="2388412" cy="685801"/>
              <a:chOff x="2569396" y="4123367"/>
              <a:chExt cx="2388412" cy="685801"/>
            </a:xfrm>
          </p:grpSpPr>
          <p:sp>
            <p:nvSpPr>
              <p:cNvPr id="15" name="Rectangle 14"/>
              <p:cNvSpPr/>
              <p:nvPr/>
            </p:nvSpPr>
            <p:spPr>
              <a:xfrm>
                <a:off x="2569396" y="4123367"/>
                <a:ext cx="2388412" cy="685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t="34236" b="31129"/>
              <a:stretch/>
            </p:blipFill>
            <p:spPr>
              <a:xfrm>
                <a:off x="2650378" y="4196312"/>
                <a:ext cx="1523248" cy="527579"/>
              </a:xfrm>
              <a:prstGeom prst="rect">
                <a:avLst/>
              </a:prstGeom>
            </p:spPr>
          </p:pic>
        </p:grp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99012" y="1957478"/>
              <a:ext cx="617136" cy="617136"/>
            </a:xfrm>
            <a:prstGeom prst="rect">
              <a:avLst/>
            </a:prstGeom>
          </p:spPr>
        </p:pic>
      </p:grpSp>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86032" y="3940370"/>
            <a:ext cx="1610766" cy="516969"/>
          </a:xfrm>
          <a:prstGeom prst="rect">
            <a:avLst/>
          </a:prstGeom>
        </p:spPr>
      </p:pic>
    </p:spTree>
    <p:extLst>
      <p:ext uri="{BB962C8B-B14F-4D97-AF65-F5344CB8AC3E}">
        <p14:creationId xmlns:p14="http://schemas.microsoft.com/office/powerpoint/2010/main" val="284298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anim calcmode="lin" valueType="num">
                                      <p:cBhvr>
                                        <p:cTn id="26" dur="500" fill="hold"/>
                                        <p:tgtEl>
                                          <p:spTgt spid="2"/>
                                        </p:tgtEl>
                                        <p:attrNameLst>
                                          <p:attrName>ppt_x</p:attrName>
                                        </p:attrNameLst>
                                      </p:cBhvr>
                                      <p:tavLst>
                                        <p:tav tm="0">
                                          <p:val>
                                            <p:strVal val="#ppt_x"/>
                                          </p:val>
                                        </p:tav>
                                        <p:tav tm="100000">
                                          <p:val>
                                            <p:strVal val="#ppt_x"/>
                                          </p:val>
                                        </p:tav>
                                      </p:tavLst>
                                    </p:anim>
                                    <p:anim calcmode="lin" valueType="num">
                                      <p:cBhvr>
                                        <p:cTn id="27" dur="500" fill="hold"/>
                                        <p:tgtEl>
                                          <p:spTgt spid="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anim calcmode="lin" valueType="num">
                                      <p:cBhvr>
                                        <p:cTn id="32" dur="500" fill="hold"/>
                                        <p:tgtEl>
                                          <p:spTgt spid="21"/>
                                        </p:tgtEl>
                                        <p:attrNameLst>
                                          <p:attrName>ppt_x</p:attrName>
                                        </p:attrNameLst>
                                      </p:cBhvr>
                                      <p:tavLst>
                                        <p:tav tm="0">
                                          <p:val>
                                            <p:strVal val="#ppt_x"/>
                                          </p:val>
                                        </p:tav>
                                        <p:tav tm="100000">
                                          <p:val>
                                            <p:strVal val="#ppt_x"/>
                                          </p:val>
                                        </p:tav>
                                      </p:tavLst>
                                    </p:anim>
                                    <p:anim calcmode="lin" valueType="num">
                                      <p:cBhvr>
                                        <p:cTn id="33" dur="500" fill="hold"/>
                                        <p:tgtEl>
                                          <p:spTgt spid="21"/>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anim calcmode="lin" valueType="num">
                                      <p:cBhvr>
                                        <p:cTn id="38" dur="500" fill="hold"/>
                                        <p:tgtEl>
                                          <p:spTgt spid="3"/>
                                        </p:tgtEl>
                                        <p:attrNameLst>
                                          <p:attrName>ppt_x</p:attrName>
                                        </p:attrNameLst>
                                      </p:cBhvr>
                                      <p:tavLst>
                                        <p:tav tm="0">
                                          <p:val>
                                            <p:strVal val="#ppt_x"/>
                                          </p:val>
                                        </p:tav>
                                        <p:tav tm="100000">
                                          <p:val>
                                            <p:strVal val="#ppt_x"/>
                                          </p:val>
                                        </p:tav>
                                      </p:tavLst>
                                    </p:anim>
                                    <p:anim calcmode="lin" valueType="num">
                                      <p:cBhvr>
                                        <p:cTn id="39" dur="500" fill="hold"/>
                                        <p:tgtEl>
                                          <p:spTgt spid="3"/>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anim calcmode="lin" valueType="num">
                                      <p:cBhvr>
                                        <p:cTn id="44" dur="500" fill="hold"/>
                                        <p:tgtEl>
                                          <p:spTgt spid="10"/>
                                        </p:tgtEl>
                                        <p:attrNameLst>
                                          <p:attrName>ppt_x</p:attrName>
                                        </p:attrNameLst>
                                      </p:cBhvr>
                                      <p:tavLst>
                                        <p:tav tm="0">
                                          <p:val>
                                            <p:strVal val="#ppt_x"/>
                                          </p:val>
                                        </p:tav>
                                        <p:tav tm="100000">
                                          <p:val>
                                            <p:strVal val="#ppt_x"/>
                                          </p:val>
                                        </p:tav>
                                      </p:tavLst>
                                    </p:anim>
                                    <p:anim calcmode="lin" valueType="num">
                                      <p:cBhvr>
                                        <p:cTn id="4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1025" r="8277"/>
          <a:stretch/>
        </p:blipFill>
        <p:spPr>
          <a:xfrm>
            <a:off x="-457200" y="1"/>
            <a:ext cx="6705600" cy="6857047"/>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6607"/>
          <a:stretch/>
        </p:blipFill>
        <p:spPr>
          <a:xfrm>
            <a:off x="6248401" y="0"/>
            <a:ext cx="5942012" cy="6858000"/>
          </a:xfrm>
          <a:prstGeom prst="rect">
            <a:avLst/>
          </a:prstGeom>
        </p:spPr>
      </p:pic>
      <p:sp>
        <p:nvSpPr>
          <p:cNvPr id="11" name="Rectangle 10"/>
          <p:cNvSpPr/>
          <p:nvPr/>
        </p:nvSpPr>
        <p:spPr>
          <a:xfrm>
            <a:off x="6248400" y="0"/>
            <a:ext cx="5942014"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extBox 12"/>
          <p:cNvSpPr txBox="1"/>
          <p:nvPr/>
        </p:nvSpPr>
        <p:spPr>
          <a:xfrm>
            <a:off x="6477000" y="1219201"/>
            <a:ext cx="5334000" cy="1200329"/>
          </a:xfrm>
          <a:prstGeom prst="rect">
            <a:avLst/>
          </a:prstGeom>
          <a:noFill/>
        </p:spPr>
        <p:txBody>
          <a:bodyPr wrap="square" rtlCol="0">
            <a:spAutoFit/>
          </a:bodyPr>
          <a:lstStyle/>
          <a:p>
            <a:pPr algn="r"/>
            <a:r>
              <a:rPr lang="en-US" altLang="zh-TW" sz="3600" b="1" dirty="0">
                <a:solidFill>
                  <a:prstClr val="white"/>
                </a:solidFill>
                <a:effectLst>
                  <a:outerShdw blurRad="38100" dist="38100" dir="2700000" algn="tl">
                    <a:srgbClr val="000000">
                      <a:alpha val="43137"/>
                    </a:srgbClr>
                  </a:outerShdw>
                </a:effectLst>
                <a:latin typeface="Calibri"/>
                <a:ea typeface="微軟正黑體" panose="020B0604030504040204" pitchFamily="34" charset="-120"/>
              </a:rPr>
              <a:t>No. of Partner Store Product Feeds</a:t>
            </a:r>
            <a:endParaRPr lang="en-US" sz="3600" b="1" dirty="0">
              <a:solidFill>
                <a:prstClr val="white"/>
              </a:solidFill>
              <a:effectLst>
                <a:outerShdw blurRad="38100" dist="38100" dir="2700000" algn="tl">
                  <a:srgbClr val="000000">
                    <a:alpha val="43137"/>
                  </a:srgbClr>
                </a:outerShdw>
              </a:effectLst>
              <a:latin typeface="Calibri"/>
              <a:ea typeface="微軟正黑體" panose="020B0604030504040204" pitchFamily="34" charset="-120"/>
            </a:endParaRPr>
          </a:p>
        </p:txBody>
      </p:sp>
      <p:sp>
        <p:nvSpPr>
          <p:cNvPr id="14" name="TextBox 13"/>
          <p:cNvSpPr txBox="1"/>
          <p:nvPr/>
        </p:nvSpPr>
        <p:spPr>
          <a:xfrm>
            <a:off x="5943600" y="2219186"/>
            <a:ext cx="5867400" cy="923330"/>
          </a:xfrm>
          <a:prstGeom prst="rect">
            <a:avLst/>
          </a:prstGeom>
          <a:noFill/>
        </p:spPr>
        <p:txBody>
          <a:bodyPr wrap="square" rtlCol="0">
            <a:spAutoFit/>
          </a:bodyPr>
          <a:lstStyle/>
          <a:p>
            <a:pPr algn="r"/>
            <a:r>
              <a:rPr lang="en-US" altLang="zh-TW" sz="3600" b="1" dirty="0">
                <a:solidFill>
                  <a:prstClr val="white"/>
                </a:solidFill>
                <a:effectLst>
                  <a:outerShdw blurRad="38100" dist="38100" dir="2700000" algn="tl">
                    <a:srgbClr val="000000">
                      <a:alpha val="43137"/>
                    </a:srgbClr>
                  </a:outerShdw>
                </a:effectLst>
                <a:latin typeface="Calibri"/>
                <a:ea typeface="微軟正黑體" panose="020B0604030504040204" pitchFamily="34" charset="-120"/>
              </a:rPr>
              <a:t>Increased</a:t>
            </a:r>
            <a:r>
              <a:rPr lang="en-US" altLang="zh-TW"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5400" b="1" dirty="0">
                <a:solidFill>
                  <a:prstClr val="white"/>
                </a:solidFill>
                <a:effectLst>
                  <a:outerShdw blurRad="38100" dist="38100" dir="2700000" algn="tl">
                    <a:srgbClr val="000000">
                      <a:alpha val="43137"/>
                    </a:srgbClr>
                  </a:outerShdw>
                </a:effectLst>
                <a:latin typeface="Calibri"/>
                <a:ea typeface="微軟正黑體" panose="020B0604030504040204" pitchFamily="34" charset="-120"/>
              </a:rPr>
              <a:t>10,000</a:t>
            </a:r>
            <a:r>
              <a:rPr lang="en-US" altLang="zh-TW" sz="3600" b="1" dirty="0">
                <a:solidFill>
                  <a:prstClr val="white"/>
                </a:solidFill>
                <a:effectLst>
                  <a:outerShdw blurRad="38100" dist="38100" dir="2700000" algn="tl">
                    <a:srgbClr val="000000">
                      <a:alpha val="43137"/>
                    </a:srgbClr>
                  </a:outerShdw>
                </a:effectLst>
                <a:latin typeface="Calibri"/>
                <a:ea typeface="微軟正黑體" panose="020B0604030504040204" pitchFamily="34" charset="-120"/>
              </a:rPr>
              <a:t> pcs</a:t>
            </a:r>
            <a:endParaRPr lang="en-US" sz="3600" b="1" dirty="0">
              <a:solidFill>
                <a:prstClr val="white"/>
              </a:solidFill>
              <a:effectLst>
                <a:outerShdw blurRad="38100" dist="38100" dir="2700000" algn="tl">
                  <a:srgbClr val="000000">
                    <a:alpha val="43137"/>
                  </a:srgbClr>
                </a:outerShdw>
              </a:effectLst>
              <a:latin typeface="Calibri"/>
              <a:ea typeface="微軟正黑體" panose="020B0604030504040204" pitchFamily="34" charset="-120"/>
            </a:endParaRPr>
          </a:p>
        </p:txBody>
      </p:sp>
      <p:sp>
        <p:nvSpPr>
          <p:cNvPr id="15" name="TextBox 14"/>
          <p:cNvSpPr txBox="1"/>
          <p:nvPr/>
        </p:nvSpPr>
        <p:spPr>
          <a:xfrm>
            <a:off x="8382000" y="5791200"/>
            <a:ext cx="3352800" cy="338554"/>
          </a:xfrm>
          <a:prstGeom prst="rect">
            <a:avLst/>
          </a:prstGeom>
          <a:noFill/>
        </p:spPr>
        <p:txBody>
          <a:bodyPr wrap="square" rtlCol="0">
            <a:spAutoFit/>
          </a:bodyPr>
          <a:lstStyle/>
          <a:p>
            <a:pPr algn="r"/>
            <a:r>
              <a:rPr lang="en-US" altLang="zh-TW" sz="1600" dirty="0">
                <a:solidFill>
                  <a:prstClr val="white"/>
                </a:solidFill>
                <a:latin typeface="Calibri"/>
                <a:ea typeface="微軟正黑體" panose="020B0604030504040204" pitchFamily="34" charset="-120"/>
              </a:rPr>
              <a:t>From AC2018 until now</a:t>
            </a:r>
            <a:endParaRPr lang="en-US" sz="1600" dirty="0">
              <a:solidFill>
                <a:prstClr val="white"/>
              </a:solidFill>
              <a:latin typeface="Calibri"/>
              <a:ea typeface="微軟正黑體" panose="020B0604030504040204" pitchFamily="34" charset="-120"/>
            </a:endParaRPr>
          </a:p>
        </p:txBody>
      </p:sp>
      <p:sp>
        <p:nvSpPr>
          <p:cNvPr id="9" name="Rectangle 8"/>
          <p:cNvSpPr/>
          <p:nvPr/>
        </p:nvSpPr>
        <p:spPr>
          <a:xfrm>
            <a:off x="1588" y="-9485"/>
            <a:ext cx="6246813"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0324711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88" y="1"/>
            <a:ext cx="12188824" cy="6857687"/>
            <a:chOff x="0" y="0"/>
            <a:chExt cx="12188824" cy="6857687"/>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285412" cy="6857687"/>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761411" y="0"/>
              <a:ext cx="3427413" cy="6857687"/>
            </a:xfrm>
            <a:prstGeom prst="rect">
              <a:avLst/>
            </a:prstGeom>
          </p:spPr>
        </p:pic>
      </p:grpSp>
      <p:sp>
        <p:nvSpPr>
          <p:cNvPr id="10" name="Rectangle 9"/>
          <p:cNvSpPr/>
          <p:nvPr/>
        </p:nvSpPr>
        <p:spPr>
          <a:xfrm>
            <a:off x="1588" y="1"/>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13" name="Group 12"/>
          <p:cNvGrpSpPr/>
          <p:nvPr/>
        </p:nvGrpSpPr>
        <p:grpSpPr>
          <a:xfrm>
            <a:off x="9906000" y="457200"/>
            <a:ext cx="1575886" cy="1557062"/>
            <a:chOff x="5789612" y="438150"/>
            <a:chExt cx="2332917" cy="2305050"/>
          </a:xfrm>
        </p:grpSpPr>
        <p:sp>
          <p:nvSpPr>
            <p:cNvPr id="12" name="Rectangle 11"/>
            <p:cNvSpPr/>
            <p:nvPr/>
          </p:nvSpPr>
          <p:spPr>
            <a:xfrm>
              <a:off x="5789612" y="457200"/>
              <a:ext cx="2286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7479" y="438150"/>
              <a:ext cx="2305050" cy="2305050"/>
            </a:xfrm>
            <a:prstGeom prst="rect">
              <a:avLst/>
            </a:prstGeom>
          </p:spPr>
        </p:pic>
      </p:grpSp>
      <p:sp>
        <p:nvSpPr>
          <p:cNvPr id="14" name="Rectangle 13"/>
          <p:cNvSpPr/>
          <p:nvPr/>
        </p:nvSpPr>
        <p:spPr>
          <a:xfrm>
            <a:off x="4648200" y="2882012"/>
            <a:ext cx="7542212" cy="3442589"/>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ectangle 14"/>
          <p:cNvSpPr/>
          <p:nvPr/>
        </p:nvSpPr>
        <p:spPr>
          <a:xfrm>
            <a:off x="4998696" y="3062480"/>
            <a:ext cx="6964704" cy="1938992"/>
          </a:xfrm>
          <a:prstGeom prst="rect">
            <a:avLst/>
          </a:prstGeom>
        </p:spPr>
        <p:txBody>
          <a:bodyPr wrap="square">
            <a:spAutoFit/>
          </a:bodyPr>
          <a:lstStyle/>
          <a:p>
            <a:r>
              <a:rPr lang="en-US" altLang="zh-TW" sz="2000" dirty="0">
                <a:solidFill>
                  <a:prstClr val="white"/>
                </a:solidFill>
                <a:latin typeface="Calibri"/>
                <a:ea typeface="微軟正黑體" panose="020B0604030504040204" pitchFamily="34" charset="-120"/>
              </a:rPr>
              <a:t>MOOV is </a:t>
            </a:r>
            <a:r>
              <a:rPr lang="en-US" altLang="zh-TW" sz="2000" dirty="0">
                <a:solidFill>
                  <a:prstClr val="white"/>
                </a:solidFill>
                <a:latin typeface="Calibri"/>
                <a:ea typeface="微軟正黑體" panose="020B0604030504040204" pitchFamily="34" charset="-120"/>
              </a:rPr>
              <a:t>the HK’s </a:t>
            </a:r>
            <a:r>
              <a:rPr lang="en-US" altLang="zh-TW" sz="2000" dirty="0">
                <a:solidFill>
                  <a:prstClr val="white"/>
                </a:solidFill>
                <a:latin typeface="Calibri"/>
                <a:ea typeface="微軟正黑體" panose="020B0604030504040204" pitchFamily="34" charset="-120"/>
              </a:rPr>
              <a:t>largest multi-platform digital music service that belongs to local music lovers providing premium and the best user </a:t>
            </a:r>
            <a:r>
              <a:rPr lang="en-US" altLang="zh-TW" sz="2000" dirty="0">
                <a:solidFill>
                  <a:prstClr val="white"/>
                </a:solidFill>
                <a:latin typeface="Calibri"/>
                <a:ea typeface="微軟正黑體" panose="020B0604030504040204" pitchFamily="34" charset="-120"/>
              </a:rPr>
              <a:t>experience. </a:t>
            </a:r>
          </a:p>
          <a:p>
            <a:endParaRPr lang="en-US" altLang="zh-TW" sz="2000" dirty="0">
              <a:solidFill>
                <a:prstClr val="white"/>
              </a:solidFill>
              <a:latin typeface="Calibri"/>
              <a:ea typeface="微軟正黑體" panose="020B0604030504040204" pitchFamily="34" charset="-120"/>
            </a:endParaRPr>
          </a:p>
          <a:p>
            <a:r>
              <a:rPr lang="en-US" altLang="zh-TW" sz="2000" dirty="0">
                <a:solidFill>
                  <a:prstClr val="white"/>
                </a:solidFill>
                <a:latin typeface="Calibri"/>
                <a:ea typeface="微軟正黑體" panose="020B0604030504040204" pitchFamily="34" charset="-120"/>
              </a:rPr>
              <a:t>Enjoy </a:t>
            </a:r>
            <a:r>
              <a:rPr lang="en-US" altLang="zh-TW" sz="2000" dirty="0">
                <a:solidFill>
                  <a:prstClr val="white"/>
                </a:solidFill>
                <a:latin typeface="Calibri"/>
                <a:ea typeface="微軟正黑體" panose="020B0604030504040204" pitchFamily="34" charset="-120"/>
              </a:rPr>
              <a:t>the latest releases as well as classics of </a:t>
            </a:r>
            <a:r>
              <a:rPr lang="en-US" altLang="zh-TW" sz="2000" dirty="0" err="1">
                <a:solidFill>
                  <a:prstClr val="white"/>
                </a:solidFill>
                <a:latin typeface="Calibri"/>
                <a:ea typeface="微軟正黑體" panose="020B0604030504040204" pitchFamily="34" charset="-120"/>
              </a:rPr>
              <a:t>Cantonpop</a:t>
            </a:r>
            <a:r>
              <a:rPr lang="en-US" altLang="zh-TW" sz="2000" dirty="0">
                <a:solidFill>
                  <a:prstClr val="white"/>
                </a:solidFill>
                <a:latin typeface="Calibri"/>
                <a:ea typeface="微軟正黑體" panose="020B0604030504040204" pitchFamily="34" charset="-120"/>
              </a:rPr>
              <a:t>, international tunes and the largest K-pop library within territory</a:t>
            </a:r>
            <a:r>
              <a:rPr lang="en-US" altLang="zh-TW" sz="2000" dirty="0">
                <a:solidFill>
                  <a:prstClr val="white"/>
                </a:solidFill>
                <a:latin typeface="Calibri"/>
                <a:ea typeface="微軟正黑體" panose="020B0604030504040204" pitchFamily="34" charset="-120"/>
              </a:rPr>
              <a:t>.</a:t>
            </a:r>
          </a:p>
        </p:txBody>
      </p:sp>
      <p:grpSp>
        <p:nvGrpSpPr>
          <p:cNvPr id="16" name="Group 15"/>
          <p:cNvGrpSpPr/>
          <p:nvPr/>
        </p:nvGrpSpPr>
        <p:grpSpPr>
          <a:xfrm>
            <a:off x="1589" y="304800"/>
            <a:ext cx="2567645" cy="532612"/>
            <a:chOff x="10313324" y="457200"/>
            <a:chExt cx="2567645" cy="532612"/>
          </a:xfrm>
        </p:grpSpPr>
        <p:sp>
          <p:nvSpPr>
            <p:cNvPr id="17" name="Snip Single Corner Rectangle 16"/>
            <p:cNvSpPr/>
            <p:nvPr/>
          </p:nvSpPr>
          <p:spPr>
            <a:xfrm>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TextBox 17"/>
            <p:cNvSpPr txBox="1"/>
            <p:nvPr/>
          </p:nvSpPr>
          <p:spPr>
            <a:xfrm>
              <a:off x="10851469" y="545068"/>
              <a:ext cx="2029500" cy="369332"/>
            </a:xfrm>
            <a:prstGeom prst="rect">
              <a:avLst/>
            </a:prstGeom>
            <a:noFill/>
          </p:spPr>
          <p:txBody>
            <a:bodyPr wrap="square" rtlCol="0">
              <a:spAutoFit/>
            </a:bodyPr>
            <a:lstStyle/>
            <a:p>
              <a:r>
                <a:rPr lang="en-US" altLang="zh-TW" b="1" dirty="0">
                  <a:solidFill>
                    <a:prstClr val="white"/>
                  </a:solidFill>
                  <a:latin typeface="Calibri"/>
                  <a:ea typeface="微軟正黑體" panose="020B0604030504040204" pitchFamily="34" charset="-120"/>
                </a:rPr>
                <a:t>Online Store</a:t>
              </a:r>
              <a:endParaRPr lang="en-US" b="1" dirty="0">
                <a:solidFill>
                  <a:prstClr val="white"/>
                </a:solidFill>
                <a:latin typeface="Calibri"/>
                <a:ea typeface="微軟正黑體" panose="020B0604030504040204" pitchFamily="34" charset="-120"/>
              </a:endParaRP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5445" y="494906"/>
              <a:ext cx="457200" cy="457200"/>
            </a:xfrm>
            <a:prstGeom prst="rect">
              <a:avLst/>
            </a:prstGeom>
          </p:spPr>
        </p:pic>
      </p:grpSp>
      <p:pic>
        <p:nvPicPr>
          <p:cNvPr id="20" name="Picture 19"/>
          <p:cNvPicPr>
            <a:picLocks noChangeAspect="1"/>
          </p:cNvPicPr>
          <p:nvPr/>
        </p:nvPicPr>
        <p:blipFill rotWithShape="1">
          <a:blip r:embed="rId6">
            <a:extLst>
              <a:ext uri="{28A0092B-C50C-407E-A947-70E740481C1C}">
                <a14:useLocalDpi xmlns:a14="http://schemas.microsoft.com/office/drawing/2010/main" val="0"/>
              </a:ext>
            </a:extLst>
          </a:blip>
          <a:srcRect t="21374" b="28042"/>
          <a:stretch/>
        </p:blipFill>
        <p:spPr>
          <a:xfrm>
            <a:off x="8799512" y="-13094"/>
            <a:ext cx="2108983" cy="1066800"/>
          </a:xfrm>
          <a:prstGeom prst="rect">
            <a:avLst/>
          </a:prstGeom>
        </p:spPr>
      </p:pic>
      <p:grpSp>
        <p:nvGrpSpPr>
          <p:cNvPr id="21" name="Group 20"/>
          <p:cNvGrpSpPr/>
          <p:nvPr/>
        </p:nvGrpSpPr>
        <p:grpSpPr>
          <a:xfrm>
            <a:off x="7473962" y="5369350"/>
            <a:ext cx="4901725" cy="945951"/>
            <a:chOff x="7196992" y="-1576008"/>
            <a:chExt cx="4901725" cy="945951"/>
          </a:xfrm>
        </p:grpSpPr>
        <p:pic>
          <p:nvPicPr>
            <p:cNvPr id="22" name="Picture 21"/>
            <p:cNvPicPr>
              <a:picLocks noChangeAspect="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196992" y="-1576008"/>
              <a:ext cx="4901725" cy="945951"/>
            </a:xfrm>
            <a:prstGeom prst="rect">
              <a:avLst/>
            </a:prstGeom>
          </p:spPr>
        </p:pic>
        <p:pic>
          <p:nvPicPr>
            <p:cNvPr id="23" name="Picture 22"/>
            <p:cNvPicPr>
              <a:picLocks noChangeAspect="1"/>
            </p:cNvPicPr>
            <p:nvPr/>
          </p:nvPicPr>
          <p:blipFill rotWithShape="1">
            <a:blip r:embed="rId8" cstate="print">
              <a:biLevel thresh="25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t="37803" b="39606"/>
            <a:stretch/>
          </p:blipFill>
          <p:spPr>
            <a:xfrm>
              <a:off x="7273192" y="-1526416"/>
              <a:ext cx="4648200" cy="581024"/>
            </a:xfrm>
            <a:prstGeom prst="rect">
              <a:avLst/>
            </a:prstGeom>
          </p:spPr>
        </p:pic>
      </p:grpSp>
    </p:spTree>
    <p:extLst>
      <p:ext uri="{BB962C8B-B14F-4D97-AF65-F5344CB8AC3E}">
        <p14:creationId xmlns:p14="http://schemas.microsoft.com/office/powerpoint/2010/main" val="42625768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200400" y="-21986"/>
            <a:ext cx="10778044" cy="6879985"/>
            <a:chOff x="1827809" y="0"/>
            <a:chExt cx="10743603" cy="68580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7809" y="0"/>
              <a:ext cx="10743603" cy="6858000"/>
            </a:xfrm>
            <a:prstGeom prst="rect">
              <a:avLst/>
            </a:prstGeom>
          </p:spPr>
        </p:pic>
        <p:pic>
          <p:nvPicPr>
            <p:cNvPr id="82" name="Picture 8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p:blipFill>
          <p:spPr>
            <a:xfrm>
              <a:off x="4973739" y="3164506"/>
              <a:ext cx="762000" cy="170375"/>
            </a:xfrm>
            <a:prstGeom prst="rect">
              <a:avLst/>
            </a:prstGeom>
          </p:spPr>
        </p:pic>
      </p:grpSp>
      <p:pic>
        <p:nvPicPr>
          <p:cNvPr id="129" name="Picture 128"/>
          <p:cNvPicPr>
            <a:picLocks noChangeAspect="1"/>
          </p:cNvPicPr>
          <p:nvPr/>
        </p:nvPicPr>
        <p:blipFill rotWithShape="1">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115" name="Picture 114"/>
          <p:cNvPicPr>
            <a:picLocks noChangeAspect="1"/>
          </p:cNvPicPr>
          <p:nvPr/>
        </p:nvPicPr>
        <p:blipFill rotWithShape="1">
          <a:blip r:embed="rId8">
            <a:extLst>
              <a:ext uri="{28A0092B-C50C-407E-A947-70E740481C1C}">
                <a14:useLocalDpi xmlns:a14="http://schemas.microsoft.com/office/drawing/2010/main" val="0"/>
              </a:ext>
            </a:extLst>
          </a:blip>
          <a:srcRect l="29229" t="11531" r="10928" b="69646"/>
          <a:stretch/>
        </p:blipFill>
        <p:spPr>
          <a:xfrm>
            <a:off x="5440826" y="534498"/>
            <a:ext cx="1969373" cy="379902"/>
          </a:xfrm>
          <a:prstGeom prst="roundRect">
            <a:avLst/>
          </a:prstGeom>
        </p:spPr>
      </p:pic>
      <p:sp>
        <p:nvSpPr>
          <p:cNvPr id="134" name="TextBox 133"/>
          <p:cNvSpPr txBox="1"/>
          <p:nvPr/>
        </p:nvSpPr>
        <p:spPr>
          <a:xfrm>
            <a:off x="5364975" y="548138"/>
            <a:ext cx="2046253" cy="338554"/>
          </a:xfrm>
          <a:prstGeom prst="rect">
            <a:avLst/>
          </a:prstGeom>
          <a:noFill/>
        </p:spPr>
        <p:txBody>
          <a:bodyPr wrap="square" rtlCol="0">
            <a:spAutoFit/>
          </a:bodyPr>
          <a:lstStyle/>
          <a:p>
            <a:pPr algn="ctr"/>
            <a:r>
              <a:rPr lang="en-US" altLang="zh-TW" sz="1600" b="1" dirty="0">
                <a:solidFill>
                  <a:prstClr val="white"/>
                </a:solidFill>
                <a:latin typeface="Calibri"/>
                <a:ea typeface="微軟正黑體" panose="020B0604030504040204" pitchFamily="34" charset="-120"/>
              </a:rPr>
              <a:t>6/F Restaurant</a:t>
            </a:r>
          </a:p>
        </p:txBody>
      </p:sp>
      <p:pic>
        <p:nvPicPr>
          <p:cNvPr id="58" name="Picture 57"/>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20"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21"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8"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9"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2"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3"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2"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pic>
        <p:nvPicPr>
          <p:cNvPr id="24" name="Picture 23"/>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32426" y="556796"/>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5"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sp>
        <p:nvSpPr>
          <p:cNvPr id="109" name="TextBox 108"/>
          <p:cNvSpPr txBox="1"/>
          <p:nvPr/>
        </p:nvSpPr>
        <p:spPr>
          <a:xfrm>
            <a:off x="-1765840" y="341412"/>
            <a:ext cx="763670" cy="307777"/>
          </a:xfrm>
          <a:prstGeom prst="rect">
            <a:avLst/>
          </a:prstGeom>
          <a:noFill/>
        </p:spPr>
        <p:txBody>
          <a:bodyPr wrap="square" rtlCol="0">
            <a:spAutoFit/>
          </a:bodyPr>
          <a:lstStyle/>
          <a:p>
            <a:r>
              <a:rPr lang="en-US" sz="1400" dirty="0">
                <a:solidFill>
                  <a:srgbClr val="ACE545"/>
                </a:solidFill>
                <a:latin typeface="Calibri"/>
              </a:rPr>
              <a:t>G/F</a:t>
            </a:r>
            <a:r>
              <a:rPr lang="en-US" sz="1400" dirty="0">
                <a:solidFill>
                  <a:srgbClr val="ACE545"/>
                </a:solidFill>
                <a:latin typeface="Calibri"/>
              </a:rPr>
              <a:t>↑ </a:t>
            </a:r>
          </a:p>
        </p:txBody>
      </p:sp>
      <p:sp>
        <p:nvSpPr>
          <p:cNvPr id="110" name="TextBox 109"/>
          <p:cNvSpPr txBox="1"/>
          <p:nvPr/>
        </p:nvSpPr>
        <p:spPr>
          <a:xfrm>
            <a:off x="-1840128" y="670123"/>
            <a:ext cx="763670" cy="307777"/>
          </a:xfrm>
          <a:prstGeom prst="rect">
            <a:avLst/>
          </a:prstGeom>
          <a:noFill/>
        </p:spPr>
        <p:txBody>
          <a:bodyPr wrap="square" rtlCol="0">
            <a:spAutoFit/>
          </a:bodyPr>
          <a:lstStyle/>
          <a:p>
            <a:r>
              <a:rPr lang="en-US" sz="1400" dirty="0">
                <a:solidFill>
                  <a:srgbClr val="ACE545"/>
                </a:solidFill>
                <a:latin typeface="Calibri"/>
              </a:rPr>
              <a:t>G/F↓ </a:t>
            </a:r>
          </a:p>
        </p:txBody>
      </p:sp>
      <p:pic>
        <p:nvPicPr>
          <p:cNvPr id="116" name="Picture 115"/>
          <p:cNvPicPr>
            <a:picLocks noChangeAspect="1"/>
          </p:cNvPicPr>
          <p:nvPr/>
        </p:nvPicPr>
        <p:blipFill rotWithShape="1">
          <a:blip r:embed="rId36">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18" name="Rounded Rectangle 117"/>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5" name="TextBox 124"/>
          <p:cNvSpPr txBox="1"/>
          <p:nvPr/>
        </p:nvSpPr>
        <p:spPr>
          <a:xfrm>
            <a:off x="9743127" y="1988267"/>
            <a:ext cx="720365"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5</a:t>
            </a:r>
            <a:r>
              <a:rPr lang="en-US" sz="1400" dirty="0">
                <a:solidFill>
                  <a:prstClr val="black"/>
                </a:solidFill>
                <a:latin typeface="Calibri"/>
              </a:rPr>
              <a:t>/F↑ </a:t>
            </a:r>
            <a:endParaRPr lang="en-US" sz="1400" dirty="0">
              <a:solidFill>
                <a:prstClr val="black"/>
              </a:solidFill>
              <a:latin typeface="Calibri"/>
            </a:endParaRPr>
          </a:p>
        </p:txBody>
      </p:sp>
      <p:sp>
        <p:nvSpPr>
          <p:cNvPr id="126" name="TextBox 125"/>
          <p:cNvSpPr txBox="1"/>
          <p:nvPr/>
        </p:nvSpPr>
        <p:spPr>
          <a:xfrm>
            <a:off x="9839901" y="1997274"/>
            <a:ext cx="720366"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6</a:t>
            </a:r>
            <a:r>
              <a:rPr lang="en-US" sz="1400" dirty="0">
                <a:solidFill>
                  <a:prstClr val="black"/>
                </a:solidFill>
                <a:latin typeface="Calibri"/>
              </a:rPr>
              <a:t>/F </a:t>
            </a:r>
            <a:endParaRPr lang="en-US" sz="1400" dirty="0">
              <a:solidFill>
                <a:prstClr val="black"/>
              </a:solidFill>
              <a:latin typeface="Calibri"/>
            </a:endParaRPr>
          </a:p>
        </p:txBody>
      </p:sp>
      <p:pic>
        <p:nvPicPr>
          <p:cNvPr id="127" name="Picture 126"/>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31" name="Picture 130"/>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32" name="Picture 131"/>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36" name="Picture 135"/>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37" name="TextBox 136"/>
          <p:cNvSpPr txBox="1"/>
          <p:nvPr/>
        </p:nvSpPr>
        <p:spPr>
          <a:xfrm>
            <a:off x="9695009" y="3899148"/>
            <a:ext cx="538819" cy="261610"/>
          </a:xfrm>
          <a:prstGeom prst="rect">
            <a:avLst/>
          </a:prstGeom>
          <a:noFill/>
        </p:spPr>
        <p:txBody>
          <a:bodyPr wrap="square" rtlCol="0">
            <a:spAutoFit/>
          </a:bodyPr>
          <a:lstStyle/>
          <a:p>
            <a:r>
              <a:rPr lang="en-US" sz="1100" dirty="0">
                <a:solidFill>
                  <a:prstClr val="black"/>
                </a:solidFill>
                <a:latin typeface="Calibri"/>
              </a:rPr>
              <a:t>B1</a:t>
            </a:r>
            <a:endParaRPr lang="en-US" sz="1100" dirty="0">
              <a:solidFill>
                <a:prstClr val="black"/>
              </a:solidFill>
              <a:latin typeface="Calibri"/>
            </a:endParaRPr>
          </a:p>
        </p:txBody>
      </p:sp>
      <p:sp>
        <p:nvSpPr>
          <p:cNvPr id="138" name="TextBox 137"/>
          <p:cNvSpPr txBox="1"/>
          <p:nvPr/>
        </p:nvSpPr>
        <p:spPr>
          <a:xfrm>
            <a:off x="10068363" y="3901557"/>
            <a:ext cx="538819" cy="261610"/>
          </a:xfrm>
          <a:prstGeom prst="rect">
            <a:avLst/>
          </a:prstGeom>
          <a:noFill/>
        </p:spPr>
        <p:txBody>
          <a:bodyPr wrap="square" rtlCol="0">
            <a:spAutoFit/>
          </a:bodyPr>
          <a:lstStyle/>
          <a:p>
            <a:r>
              <a:rPr lang="en-US" sz="1100" dirty="0">
                <a:solidFill>
                  <a:prstClr val="black"/>
                </a:solidFill>
                <a:latin typeface="Calibri"/>
              </a:rPr>
              <a:t>G</a:t>
            </a:r>
            <a:endParaRPr lang="en-US" sz="1100" dirty="0">
              <a:solidFill>
                <a:prstClr val="black"/>
              </a:solidFill>
              <a:latin typeface="Calibri"/>
            </a:endParaRPr>
          </a:p>
        </p:txBody>
      </p:sp>
      <p:pic>
        <p:nvPicPr>
          <p:cNvPr id="139" name="Picture 138"/>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40" name="Picture 139"/>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41" name="Picture 140"/>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42" name="Picture 141"/>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43" name="Picture 142"/>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44" name="Picture 143"/>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45" name="TextBox 144"/>
          <p:cNvSpPr txBox="1"/>
          <p:nvPr/>
        </p:nvSpPr>
        <p:spPr>
          <a:xfrm>
            <a:off x="9736915" y="3680074"/>
            <a:ext cx="538819" cy="261610"/>
          </a:xfrm>
          <a:prstGeom prst="rect">
            <a:avLst/>
          </a:prstGeom>
          <a:noFill/>
        </p:spPr>
        <p:txBody>
          <a:bodyPr wrap="square" rtlCol="0">
            <a:spAutoFit/>
          </a:bodyPr>
          <a:lstStyle/>
          <a:p>
            <a:r>
              <a:rPr lang="en-US" sz="1100" dirty="0">
                <a:solidFill>
                  <a:prstClr val="black"/>
                </a:solidFill>
                <a:latin typeface="Calibri"/>
              </a:rPr>
              <a:t>1</a:t>
            </a:r>
            <a:endParaRPr lang="en-US" sz="1100" dirty="0">
              <a:solidFill>
                <a:prstClr val="black"/>
              </a:solidFill>
              <a:latin typeface="Calibri"/>
            </a:endParaRPr>
          </a:p>
        </p:txBody>
      </p:sp>
      <p:sp>
        <p:nvSpPr>
          <p:cNvPr id="146" name="TextBox 145"/>
          <p:cNvSpPr txBox="1"/>
          <p:nvPr/>
        </p:nvSpPr>
        <p:spPr>
          <a:xfrm>
            <a:off x="10076725" y="36777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2</a:t>
            </a:r>
            <a:endParaRPr lang="en-US" sz="1100" dirty="0">
              <a:solidFill>
                <a:prstClr val="black"/>
              </a:solidFill>
              <a:latin typeface="Calibri"/>
            </a:endParaRPr>
          </a:p>
        </p:txBody>
      </p:sp>
      <p:sp>
        <p:nvSpPr>
          <p:cNvPr id="147" name="TextBox 146"/>
          <p:cNvSpPr txBox="1"/>
          <p:nvPr/>
        </p:nvSpPr>
        <p:spPr>
          <a:xfrm>
            <a:off x="9731780" y="34514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3</a:t>
            </a:r>
            <a:endParaRPr lang="en-US" sz="1100" dirty="0">
              <a:solidFill>
                <a:prstClr val="black"/>
              </a:solidFill>
              <a:latin typeface="Calibri"/>
            </a:endParaRPr>
          </a:p>
        </p:txBody>
      </p:sp>
      <p:sp>
        <p:nvSpPr>
          <p:cNvPr id="148" name="TextBox 147"/>
          <p:cNvSpPr txBox="1"/>
          <p:nvPr/>
        </p:nvSpPr>
        <p:spPr>
          <a:xfrm>
            <a:off x="10071590" y="34491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4</a:t>
            </a:r>
            <a:endParaRPr lang="en-US" sz="1100" dirty="0">
              <a:solidFill>
                <a:prstClr val="black"/>
              </a:solidFill>
              <a:latin typeface="Calibri"/>
            </a:endParaRPr>
          </a:p>
        </p:txBody>
      </p:sp>
      <p:sp>
        <p:nvSpPr>
          <p:cNvPr id="149" name="TextBox 148"/>
          <p:cNvSpPr txBox="1"/>
          <p:nvPr/>
        </p:nvSpPr>
        <p:spPr>
          <a:xfrm>
            <a:off x="9739115" y="3222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5</a:t>
            </a:r>
            <a:endParaRPr lang="en-US" sz="1100" dirty="0">
              <a:solidFill>
                <a:prstClr val="black"/>
              </a:solidFill>
              <a:latin typeface="Calibri"/>
            </a:endParaRPr>
          </a:p>
        </p:txBody>
      </p:sp>
      <p:sp>
        <p:nvSpPr>
          <p:cNvPr id="150" name="TextBox 149"/>
          <p:cNvSpPr txBox="1"/>
          <p:nvPr/>
        </p:nvSpPr>
        <p:spPr>
          <a:xfrm>
            <a:off x="10078925" y="3220520"/>
            <a:ext cx="538819" cy="261610"/>
          </a:xfrm>
          <a:prstGeom prst="rect">
            <a:avLst/>
          </a:prstGeom>
          <a:noFill/>
        </p:spPr>
        <p:txBody>
          <a:bodyPr wrap="square" rtlCol="0">
            <a:spAutoFit/>
          </a:bodyPr>
          <a:lstStyle/>
          <a:p>
            <a:r>
              <a:rPr lang="en-US" altLang="zh-TW" sz="1100" dirty="0">
                <a:solidFill>
                  <a:srgbClr val="FFFF00"/>
                </a:solidFill>
                <a:latin typeface="Calibri"/>
                <a:ea typeface="新細明體" panose="02020500000000000000" pitchFamily="18" charset="-120"/>
              </a:rPr>
              <a:t>6</a:t>
            </a:r>
            <a:endParaRPr lang="en-US" sz="1100" dirty="0">
              <a:solidFill>
                <a:srgbClr val="FFFF00"/>
              </a:solidFill>
              <a:latin typeface="Calibri"/>
            </a:endParaRPr>
          </a:p>
        </p:txBody>
      </p:sp>
      <p:pic>
        <p:nvPicPr>
          <p:cNvPr id="151" name="Picture 150"/>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52" name="Picture 151"/>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53" name="Picture 152"/>
          <p:cNvPicPr>
            <a:picLocks noChangeAspect="1"/>
          </p:cNvPicPr>
          <p:nvPr/>
        </p:nvPicPr>
        <p:blipFill rotWithShape="1">
          <a:blip r:embed="rId37">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54" name="TextBox 153"/>
          <p:cNvSpPr txBox="1"/>
          <p:nvPr/>
        </p:nvSpPr>
        <p:spPr>
          <a:xfrm>
            <a:off x="9732784" y="2989511"/>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7</a:t>
            </a:r>
            <a:endParaRPr lang="en-US" sz="1100" dirty="0">
              <a:solidFill>
                <a:prstClr val="black"/>
              </a:solidFill>
              <a:latin typeface="Calibri"/>
            </a:endParaRPr>
          </a:p>
        </p:txBody>
      </p:sp>
      <p:sp>
        <p:nvSpPr>
          <p:cNvPr id="155" name="TextBox 154"/>
          <p:cNvSpPr txBox="1"/>
          <p:nvPr/>
        </p:nvSpPr>
        <p:spPr>
          <a:xfrm>
            <a:off x="10072594" y="2987157"/>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8</a:t>
            </a:r>
            <a:endParaRPr lang="en-US" sz="1100" dirty="0">
              <a:solidFill>
                <a:prstClr val="black"/>
              </a:solidFill>
              <a:latin typeface="Calibri"/>
            </a:endParaRPr>
          </a:p>
        </p:txBody>
      </p:sp>
      <p:sp>
        <p:nvSpPr>
          <p:cNvPr id="156" name="TextBox 155"/>
          <p:cNvSpPr txBox="1"/>
          <p:nvPr/>
        </p:nvSpPr>
        <p:spPr>
          <a:xfrm>
            <a:off x="9738908" y="2725638"/>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9</a:t>
            </a:r>
            <a:endParaRPr lang="en-US" sz="1100" dirty="0">
              <a:solidFill>
                <a:prstClr val="black"/>
              </a:solidFill>
              <a:latin typeface="Calibri"/>
            </a:endParaRPr>
          </a:p>
        </p:txBody>
      </p:sp>
      <p:sp>
        <p:nvSpPr>
          <p:cNvPr id="157" name="TextBox 156"/>
          <p:cNvSpPr txBox="1"/>
          <p:nvPr/>
        </p:nvSpPr>
        <p:spPr>
          <a:xfrm>
            <a:off x="10040561" y="272248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10</a:t>
            </a:r>
            <a:endParaRPr lang="en-US" sz="1100" dirty="0">
              <a:solidFill>
                <a:prstClr val="black"/>
              </a:solidFill>
              <a:latin typeface="Calibri"/>
            </a:endParaRPr>
          </a:p>
        </p:txBody>
      </p:sp>
      <p:sp>
        <p:nvSpPr>
          <p:cNvPr id="158" name="TextBox 157"/>
          <p:cNvSpPr txBox="1"/>
          <p:nvPr/>
        </p:nvSpPr>
        <p:spPr>
          <a:xfrm>
            <a:off x="9877075" y="2460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11</a:t>
            </a:r>
            <a:endParaRPr lang="en-US" sz="1100" dirty="0">
              <a:solidFill>
                <a:prstClr val="black"/>
              </a:solidFill>
              <a:latin typeface="Calibri"/>
            </a:endParaRPr>
          </a:p>
        </p:txBody>
      </p:sp>
      <p:grpSp>
        <p:nvGrpSpPr>
          <p:cNvPr id="159" name="Group 158"/>
          <p:cNvGrpSpPr/>
          <p:nvPr/>
        </p:nvGrpSpPr>
        <p:grpSpPr>
          <a:xfrm>
            <a:off x="9738908" y="4237302"/>
            <a:ext cx="232389" cy="220362"/>
            <a:chOff x="12789125" y="4767955"/>
            <a:chExt cx="232389" cy="220362"/>
          </a:xfrm>
        </p:grpSpPr>
        <p:pic>
          <p:nvPicPr>
            <p:cNvPr id="160" name="Picture 159"/>
            <p:cNvPicPr>
              <a:picLocks noChangeAspect="1"/>
            </p:cNvPicPr>
            <p:nvPr/>
          </p:nvPicPr>
          <p:blipFill rotWithShape="1">
            <a:blip r:embed="rId37">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61" name="Isosceles Triangle 160"/>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2" name="Isosceles Triangle 161"/>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63" name="Group 162"/>
          <p:cNvGrpSpPr/>
          <p:nvPr/>
        </p:nvGrpSpPr>
        <p:grpSpPr>
          <a:xfrm>
            <a:off x="10084892" y="4234150"/>
            <a:ext cx="232389" cy="220362"/>
            <a:chOff x="13239585" y="4761947"/>
            <a:chExt cx="232389" cy="220362"/>
          </a:xfrm>
        </p:grpSpPr>
        <p:pic>
          <p:nvPicPr>
            <p:cNvPr id="164" name="Picture 163"/>
            <p:cNvPicPr>
              <a:picLocks noChangeAspect="1"/>
            </p:cNvPicPr>
            <p:nvPr/>
          </p:nvPicPr>
          <p:blipFill rotWithShape="1">
            <a:blip r:embed="rId37">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165" name="Isosceles Triangle 164"/>
            <p:cNvSpPr/>
            <p:nvPr/>
          </p:nvSpPr>
          <p:spPr>
            <a:xfrm rot="16200000">
              <a:off x="13347558" y="484298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6" name="Isosceles Triangle 165"/>
            <p:cNvSpPr/>
            <p:nvPr/>
          </p:nvSpPr>
          <p:spPr>
            <a:xfrm rot="5400000">
              <a:off x="13274279"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324398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1000"/>
                                  </p:stCondLst>
                                  <p:childTnLst>
                                    <p:set>
                                      <p:cBhvr>
                                        <p:cTn id="15" dur="1" fill="hold">
                                          <p:stCondLst>
                                            <p:cond delay="0"/>
                                          </p:stCondLst>
                                        </p:cTn>
                                        <p:tgtEl>
                                          <p:spTgt spid="125"/>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26"/>
                                        </p:tgtEl>
                                        <p:attrNameLst>
                                          <p:attrName>style.visibility</p:attrName>
                                        </p:attrNameLst>
                                      </p:cBhvr>
                                      <p:to>
                                        <p:strVal val="visible"/>
                                      </p:to>
                                    </p:set>
                                    <p:animEffect transition="in" filter="fade">
                                      <p:cBhvr>
                                        <p:cTn id="18" dur="1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25" grpId="0"/>
      <p:bldP spid="12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588" y="1"/>
            <a:ext cx="12342812" cy="6858001"/>
            <a:chOff x="0" y="-1"/>
            <a:chExt cx="12342812" cy="6858001"/>
          </a:xfrm>
        </p:grpSpPr>
        <p:grpSp>
          <p:nvGrpSpPr>
            <p:cNvPr id="13" name="Group 12"/>
            <p:cNvGrpSpPr/>
            <p:nvPr/>
          </p:nvGrpSpPr>
          <p:grpSpPr>
            <a:xfrm>
              <a:off x="0" y="-1"/>
              <a:ext cx="12342812" cy="6858001"/>
              <a:chOff x="0" y="-1"/>
              <a:chExt cx="12342812" cy="6858001"/>
            </a:xfrm>
          </p:grpSpPr>
          <p:grpSp>
            <p:nvGrpSpPr>
              <p:cNvPr id="9" name="Group 8"/>
              <p:cNvGrpSpPr/>
              <p:nvPr/>
            </p:nvGrpSpPr>
            <p:grpSpPr>
              <a:xfrm>
                <a:off x="0" y="-1"/>
                <a:ext cx="12342812" cy="6858001"/>
                <a:chOff x="0" y="-1"/>
                <a:chExt cx="12342812" cy="6858001"/>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4748" r="1818" b="9790"/>
                <a:stretch/>
              </p:blipFill>
              <p:spPr>
                <a:xfrm>
                  <a:off x="0" y="-1"/>
                  <a:ext cx="12342812" cy="6858001"/>
                </a:xfrm>
                <a:prstGeom prst="rect">
                  <a:avLst/>
                </a:prstGeom>
              </p:spPr>
            </p:pic>
            <p:sp>
              <p:nvSpPr>
                <p:cNvPr id="8" name="Rectangle 7"/>
                <p:cNvSpPr/>
                <p:nvPr/>
              </p:nvSpPr>
              <p:spPr>
                <a:xfrm rot="20972638">
                  <a:off x="816264" y="3781716"/>
                  <a:ext cx="586993" cy="230980"/>
                </a:xfrm>
                <a:prstGeom prst="rect">
                  <a:avLst/>
                </a:prstGeom>
                <a:solidFill>
                  <a:srgbClr val="030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56878" y="3345852"/>
                <a:ext cx="838200" cy="166293"/>
              </a:xfrm>
              <a:prstGeom prst="rect">
                <a:avLst/>
              </a:prstGeom>
            </p:spPr>
          </p:pic>
        </p:gr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216678">
              <a:off x="101458" y="3478444"/>
              <a:ext cx="1883296" cy="253534"/>
            </a:xfrm>
            <a:prstGeom prst="rect">
              <a:avLst/>
            </a:prstGeom>
          </p:spPr>
        </p:pic>
      </p:grpSp>
      <p:sp>
        <p:nvSpPr>
          <p:cNvPr id="5" name="Rectangle 4"/>
          <p:cNvSpPr/>
          <p:nvPr/>
        </p:nvSpPr>
        <p:spPr>
          <a:xfrm>
            <a:off x="1589" y="-351860"/>
            <a:ext cx="12228141" cy="81644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21" name="Group 20"/>
          <p:cNvGrpSpPr/>
          <p:nvPr/>
        </p:nvGrpSpPr>
        <p:grpSpPr>
          <a:xfrm>
            <a:off x="-45212" y="370274"/>
            <a:ext cx="2940811" cy="671126"/>
            <a:chOff x="-46800" y="370274"/>
            <a:chExt cx="2940811" cy="671126"/>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00" y="370274"/>
              <a:ext cx="2940811" cy="671126"/>
            </a:xfrm>
            <a:prstGeom prst="rect">
              <a:avLst/>
            </a:prstGeom>
          </p:spPr>
        </p:pic>
        <p:sp>
          <p:nvSpPr>
            <p:cNvPr id="7" name="TextBox 6"/>
            <p:cNvSpPr txBox="1"/>
            <p:nvPr/>
          </p:nvSpPr>
          <p:spPr>
            <a:xfrm>
              <a:off x="227012" y="416875"/>
              <a:ext cx="2013527" cy="369332"/>
            </a:xfrm>
            <a:prstGeom prst="rect">
              <a:avLst/>
            </a:prstGeom>
            <a:noFill/>
          </p:spPr>
          <p:txBody>
            <a:bodyPr wrap="square" rtlCol="0">
              <a:spAutoFit/>
            </a:bodyPr>
            <a:lstStyle/>
            <a:p>
              <a:pPr algn="ctr"/>
              <a:r>
                <a:rPr lang="en-US" b="1" dirty="0">
                  <a:solidFill>
                    <a:prstClr val="white"/>
                  </a:solidFill>
                  <a:latin typeface="Calibri"/>
                  <a:ea typeface="微軟正黑體" panose="020B0604030504040204" pitchFamily="34" charset="-120"/>
                </a:rPr>
                <a:t>6/F </a:t>
              </a:r>
              <a:r>
                <a:rPr lang="en-US" b="1" dirty="0">
                  <a:solidFill>
                    <a:prstClr val="white"/>
                  </a:solidFill>
                  <a:latin typeface="Calibri"/>
                  <a:ea typeface="微軟正黑體" panose="020B0604030504040204" pitchFamily="34" charset="-120"/>
                </a:rPr>
                <a:t>Restaurant</a:t>
              </a:r>
              <a:endParaRPr lang="zh-TW" altLang="en-US" b="1" dirty="0">
                <a:solidFill>
                  <a:prstClr val="white"/>
                </a:solidFill>
                <a:latin typeface="Calibri"/>
                <a:ea typeface="微軟正黑體" panose="020B0604030504040204" pitchFamily="34" charset="-120"/>
              </a:endParaRPr>
            </a:p>
          </p:txBody>
        </p:sp>
      </p:grpSp>
      <p:sp>
        <p:nvSpPr>
          <p:cNvPr id="22" name="Rectangle 21"/>
          <p:cNvSpPr/>
          <p:nvPr/>
        </p:nvSpPr>
        <p:spPr>
          <a:xfrm>
            <a:off x="1742335" y="1295400"/>
            <a:ext cx="8867730" cy="43434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7706" y="1606564"/>
            <a:ext cx="1166163" cy="824425"/>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78731" y="1591363"/>
            <a:ext cx="1394101" cy="739236"/>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32268" y="1617320"/>
            <a:ext cx="1593016" cy="708210"/>
          </a:xfrm>
          <a:prstGeom prst="rect">
            <a:avLst/>
          </a:prstGeom>
        </p:spPr>
      </p:pic>
      <p:pic>
        <p:nvPicPr>
          <p:cNvPr id="26" name="Picture 25"/>
          <p:cNvPicPr>
            <a:picLocks noChangeAspect="1"/>
          </p:cNvPicPr>
          <p:nvPr/>
        </p:nvPicPr>
        <p:blipFill rotWithShape="1">
          <a:blip r:embed="rId9" cstate="print">
            <a:extLst>
              <a:ext uri="{28A0092B-C50C-407E-A947-70E740481C1C}">
                <a14:useLocalDpi xmlns:a14="http://schemas.microsoft.com/office/drawing/2010/main" val="0"/>
              </a:ext>
            </a:extLst>
          </a:blip>
          <a:srcRect l="13868" t="19314" b="24477"/>
          <a:stretch/>
        </p:blipFill>
        <p:spPr>
          <a:xfrm>
            <a:off x="4965824" y="1447801"/>
            <a:ext cx="2118364" cy="976901"/>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94211" y="1550352"/>
            <a:ext cx="1009737" cy="1009737"/>
          </a:xfrm>
          <a:prstGeom prst="rect">
            <a:avLst/>
          </a:prstGeom>
        </p:spPr>
      </p:pic>
      <p:pic>
        <p:nvPicPr>
          <p:cNvPr id="28" name="Picture 27" descr="C:\Users\rohfnbm\Desktop\Gabriel Leung\F&amp;B\F&amp;B\Logo\cafe Neo logo colour.jpg"/>
          <p:cNvPicPr/>
          <p:nvPr/>
        </p:nvPicPr>
        <p:blipFill>
          <a:blip r:embed="rId11">
            <a:extLst>
              <a:ext uri="{28A0092B-C50C-407E-A947-70E740481C1C}">
                <a14:useLocalDpi xmlns:a14="http://schemas.microsoft.com/office/drawing/2010/main" val="0"/>
              </a:ext>
            </a:extLst>
          </a:blip>
          <a:srcRect/>
          <a:stretch>
            <a:fillRect/>
          </a:stretch>
        </p:blipFill>
        <p:spPr bwMode="auto">
          <a:xfrm>
            <a:off x="5700374" y="3617885"/>
            <a:ext cx="1299248" cy="60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圖片 2"/>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74974" y="4426783"/>
            <a:ext cx="1198842" cy="1027981"/>
          </a:xfrm>
          <a:prstGeom prst="rect">
            <a:avLst/>
          </a:prstGeom>
          <a:noFill/>
          <a:ln>
            <a:noFill/>
          </a:ln>
          <a:extLst/>
        </p:spPr>
      </p:pic>
      <p:pic>
        <p:nvPicPr>
          <p:cNvPr id="30" name="Picture 29" descr="C:\Users\rohfnbm\Desktop\Gabriel Leung\F&amp;B\F&amp;B\Logo\CC logo-01.jp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71414" y="3602329"/>
            <a:ext cx="1383002" cy="63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圖片 6" descr="R:\FNBADM\Hotel Logo\Avanti Pizzeria Logo.jp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03913" y="3607846"/>
            <a:ext cx="1530044" cy="65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79699" y="4438097"/>
            <a:ext cx="1016666" cy="1016666"/>
          </a:xfrm>
          <a:prstGeom prst="rect">
            <a:avLst/>
          </a:prstGeom>
        </p:spPr>
      </p:pic>
      <p:pic>
        <p:nvPicPr>
          <p:cNvPr id="33" name="Picture 3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41111" y="4426784"/>
            <a:ext cx="1027981" cy="1027981"/>
          </a:xfrm>
          <a:prstGeom prst="rect">
            <a:avLst/>
          </a:prstGeom>
        </p:spPr>
      </p:pic>
      <p:pic>
        <p:nvPicPr>
          <p:cNvPr id="34" name="Picture 3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71330" y="4446339"/>
            <a:ext cx="1563449" cy="1008424"/>
          </a:xfrm>
          <a:prstGeom prst="rect">
            <a:avLst/>
          </a:prstGeom>
        </p:spPr>
      </p:pic>
      <p:pic>
        <p:nvPicPr>
          <p:cNvPr id="35" name="Picture 3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84194" y="2572067"/>
            <a:ext cx="1127656" cy="82882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996816" y="4441183"/>
            <a:ext cx="638555" cy="1013580"/>
          </a:xfrm>
          <a:prstGeom prst="rect">
            <a:avLst/>
          </a:prstGeom>
        </p:spPr>
      </p:pic>
      <p:pic>
        <p:nvPicPr>
          <p:cNvPr id="37" name="Picture 3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623177" y="4446339"/>
            <a:ext cx="1653153" cy="1008424"/>
          </a:xfrm>
          <a:prstGeom prst="rect">
            <a:avLst/>
          </a:prstGeom>
        </p:spPr>
      </p:pic>
      <p:pic>
        <p:nvPicPr>
          <p:cNvPr id="38" name="Picture 3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35348" y="3603823"/>
            <a:ext cx="1693235" cy="626498"/>
          </a:xfrm>
          <a:prstGeom prst="rect">
            <a:avLst/>
          </a:prstGeom>
        </p:spPr>
      </p:pic>
      <p:pic>
        <p:nvPicPr>
          <p:cNvPr id="39" name="Picture 3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703859" y="2495051"/>
            <a:ext cx="976699" cy="976699"/>
          </a:xfrm>
          <a:prstGeom prst="rect">
            <a:avLst/>
          </a:prstGeom>
        </p:spPr>
      </p:pic>
      <p:pic>
        <p:nvPicPr>
          <p:cNvPr id="40" name="Picture 3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001652" y="2719127"/>
            <a:ext cx="2216874" cy="596559"/>
          </a:xfrm>
          <a:prstGeom prst="rect">
            <a:avLst/>
          </a:prstGeom>
        </p:spPr>
      </p:pic>
      <p:pic>
        <p:nvPicPr>
          <p:cNvPr id="41" name="Picture 4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992810" y="2504492"/>
            <a:ext cx="1155022" cy="883977"/>
          </a:xfrm>
          <a:prstGeom prst="rect">
            <a:avLst/>
          </a:prstGeom>
        </p:spPr>
      </p:pic>
      <p:pic>
        <p:nvPicPr>
          <p:cNvPr id="43" name="Picture 42"/>
          <p:cNvPicPr>
            <a:picLocks noChangeAspect="1"/>
          </p:cNvPicPr>
          <p:nvPr/>
        </p:nvPicPr>
        <p:blipFill rotWithShape="1">
          <a:blip r:embed="rId25" cstate="print">
            <a:extLst>
              <a:ext uri="{28A0092B-C50C-407E-A947-70E740481C1C}">
                <a14:useLocalDpi xmlns:a14="http://schemas.microsoft.com/office/drawing/2010/main" val="0"/>
              </a:ext>
            </a:extLst>
          </a:blip>
          <a:srcRect l="27500" t="30000" r="27500" b="28889"/>
          <a:stretch/>
        </p:blipFill>
        <p:spPr>
          <a:xfrm>
            <a:off x="4464531" y="2540079"/>
            <a:ext cx="1290981" cy="884561"/>
          </a:xfrm>
          <a:prstGeom prst="rect">
            <a:avLst/>
          </a:prstGeom>
        </p:spPr>
      </p:pic>
      <p:pic>
        <p:nvPicPr>
          <p:cNvPr id="44" name="Picture 4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926208" y="3600635"/>
            <a:ext cx="1132192" cy="655768"/>
          </a:xfrm>
          <a:prstGeom prst="rect">
            <a:avLst/>
          </a:prstGeom>
        </p:spPr>
      </p:pic>
    </p:spTree>
    <p:extLst>
      <p:ext uri="{BB962C8B-B14F-4D97-AF65-F5344CB8AC3E}">
        <p14:creationId xmlns:p14="http://schemas.microsoft.com/office/powerpoint/2010/main" val="299503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anim calcmode="lin" valueType="num">
                                      <p:cBhvr>
                                        <p:cTn id="14" dur="500" fill="hold"/>
                                        <p:tgtEl>
                                          <p:spTgt spid="23"/>
                                        </p:tgtEl>
                                        <p:attrNameLst>
                                          <p:attrName>ppt_x</p:attrName>
                                        </p:attrNameLst>
                                      </p:cBhvr>
                                      <p:tavLst>
                                        <p:tav tm="0">
                                          <p:val>
                                            <p:strVal val="#ppt_x"/>
                                          </p:val>
                                        </p:tav>
                                        <p:tav tm="100000">
                                          <p:val>
                                            <p:strVal val="#ppt_x"/>
                                          </p:val>
                                        </p:tav>
                                      </p:tavLst>
                                    </p:anim>
                                    <p:anim calcmode="lin" valueType="num">
                                      <p:cBhvr>
                                        <p:cTn id="15" dur="5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anim calcmode="lin" valueType="num">
                                      <p:cBhvr>
                                        <p:cTn id="26" dur="500" fill="hold"/>
                                        <p:tgtEl>
                                          <p:spTgt spid="25"/>
                                        </p:tgtEl>
                                        <p:attrNameLst>
                                          <p:attrName>ppt_x</p:attrName>
                                        </p:attrNameLst>
                                      </p:cBhvr>
                                      <p:tavLst>
                                        <p:tav tm="0">
                                          <p:val>
                                            <p:strVal val="#ppt_x"/>
                                          </p:val>
                                        </p:tav>
                                        <p:tav tm="100000">
                                          <p:val>
                                            <p:strVal val="#ppt_x"/>
                                          </p:val>
                                        </p:tav>
                                      </p:tavLst>
                                    </p:anim>
                                    <p:anim calcmode="lin" valueType="num">
                                      <p:cBhvr>
                                        <p:cTn id="27" dur="500" fill="hold"/>
                                        <p:tgtEl>
                                          <p:spTgt spid="25"/>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anim calcmode="lin" valueType="num">
                                      <p:cBhvr>
                                        <p:cTn id="32" dur="500" fill="hold"/>
                                        <p:tgtEl>
                                          <p:spTgt spid="24"/>
                                        </p:tgtEl>
                                        <p:attrNameLst>
                                          <p:attrName>ppt_x</p:attrName>
                                        </p:attrNameLst>
                                      </p:cBhvr>
                                      <p:tavLst>
                                        <p:tav tm="0">
                                          <p:val>
                                            <p:strVal val="#ppt_x"/>
                                          </p:val>
                                        </p:tav>
                                        <p:tav tm="100000">
                                          <p:val>
                                            <p:strVal val="#ppt_x"/>
                                          </p:val>
                                        </p:tav>
                                      </p:tavLst>
                                    </p:anim>
                                    <p:anim calcmode="lin" valueType="num">
                                      <p:cBhvr>
                                        <p:cTn id="33" dur="500" fill="hold"/>
                                        <p:tgtEl>
                                          <p:spTgt spid="24"/>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anim calcmode="lin" valueType="num">
                                      <p:cBhvr>
                                        <p:cTn id="38" dur="500" fill="hold"/>
                                        <p:tgtEl>
                                          <p:spTgt spid="40"/>
                                        </p:tgtEl>
                                        <p:attrNameLst>
                                          <p:attrName>ppt_x</p:attrName>
                                        </p:attrNameLst>
                                      </p:cBhvr>
                                      <p:tavLst>
                                        <p:tav tm="0">
                                          <p:val>
                                            <p:strVal val="#ppt_x"/>
                                          </p:val>
                                        </p:tav>
                                        <p:tav tm="100000">
                                          <p:val>
                                            <p:strVal val="#ppt_x"/>
                                          </p:val>
                                        </p:tav>
                                      </p:tavLst>
                                    </p:anim>
                                    <p:anim calcmode="lin" valueType="num">
                                      <p:cBhvr>
                                        <p:cTn id="39" dur="500" fill="hold"/>
                                        <p:tgtEl>
                                          <p:spTgt spid="40"/>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anim calcmode="lin" valueType="num">
                                      <p:cBhvr>
                                        <p:cTn id="44" dur="500" fill="hold"/>
                                        <p:tgtEl>
                                          <p:spTgt spid="43"/>
                                        </p:tgtEl>
                                        <p:attrNameLst>
                                          <p:attrName>ppt_x</p:attrName>
                                        </p:attrNameLst>
                                      </p:cBhvr>
                                      <p:tavLst>
                                        <p:tav tm="0">
                                          <p:val>
                                            <p:strVal val="#ppt_x"/>
                                          </p:val>
                                        </p:tav>
                                        <p:tav tm="100000">
                                          <p:val>
                                            <p:strVal val="#ppt_x"/>
                                          </p:val>
                                        </p:tav>
                                      </p:tavLst>
                                    </p:anim>
                                    <p:anim calcmode="lin" valueType="num">
                                      <p:cBhvr>
                                        <p:cTn id="45" dur="500" fill="hold"/>
                                        <p:tgtEl>
                                          <p:spTgt spid="43"/>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anim calcmode="lin" valueType="num">
                                      <p:cBhvr>
                                        <p:cTn id="50" dur="500" fill="hold"/>
                                        <p:tgtEl>
                                          <p:spTgt spid="35"/>
                                        </p:tgtEl>
                                        <p:attrNameLst>
                                          <p:attrName>ppt_x</p:attrName>
                                        </p:attrNameLst>
                                      </p:cBhvr>
                                      <p:tavLst>
                                        <p:tav tm="0">
                                          <p:val>
                                            <p:strVal val="#ppt_x"/>
                                          </p:val>
                                        </p:tav>
                                        <p:tav tm="100000">
                                          <p:val>
                                            <p:strVal val="#ppt_x"/>
                                          </p:val>
                                        </p:tav>
                                      </p:tavLst>
                                    </p:anim>
                                    <p:anim calcmode="lin" valueType="num">
                                      <p:cBhvr>
                                        <p:cTn id="51" dur="500" fill="hold"/>
                                        <p:tgtEl>
                                          <p:spTgt spid="35"/>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anim calcmode="lin" valueType="num">
                                      <p:cBhvr>
                                        <p:cTn id="56" dur="500" fill="hold"/>
                                        <p:tgtEl>
                                          <p:spTgt spid="39"/>
                                        </p:tgtEl>
                                        <p:attrNameLst>
                                          <p:attrName>ppt_x</p:attrName>
                                        </p:attrNameLst>
                                      </p:cBhvr>
                                      <p:tavLst>
                                        <p:tav tm="0">
                                          <p:val>
                                            <p:strVal val="#ppt_x"/>
                                          </p:val>
                                        </p:tav>
                                        <p:tav tm="100000">
                                          <p:val>
                                            <p:strVal val="#ppt_x"/>
                                          </p:val>
                                        </p:tav>
                                      </p:tavLst>
                                    </p:anim>
                                    <p:anim calcmode="lin" valueType="num">
                                      <p:cBhvr>
                                        <p:cTn id="57" dur="500" fill="hold"/>
                                        <p:tgtEl>
                                          <p:spTgt spid="39"/>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nodeType="after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fade">
                                      <p:cBhvr>
                                        <p:cTn id="61" dur="500"/>
                                        <p:tgtEl>
                                          <p:spTgt spid="41"/>
                                        </p:tgtEl>
                                      </p:cBhvr>
                                    </p:animEffect>
                                    <p:anim calcmode="lin" valueType="num">
                                      <p:cBhvr>
                                        <p:cTn id="62" dur="500" fill="hold"/>
                                        <p:tgtEl>
                                          <p:spTgt spid="41"/>
                                        </p:tgtEl>
                                        <p:attrNameLst>
                                          <p:attrName>ppt_x</p:attrName>
                                        </p:attrNameLst>
                                      </p:cBhvr>
                                      <p:tavLst>
                                        <p:tav tm="0">
                                          <p:val>
                                            <p:strVal val="#ppt_x"/>
                                          </p:val>
                                        </p:tav>
                                        <p:tav tm="100000">
                                          <p:val>
                                            <p:strVal val="#ppt_x"/>
                                          </p:val>
                                        </p:tav>
                                      </p:tavLst>
                                    </p:anim>
                                    <p:anim calcmode="lin" valueType="num">
                                      <p:cBhvr>
                                        <p:cTn id="63" dur="500" fill="hold"/>
                                        <p:tgtEl>
                                          <p:spTgt spid="41"/>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2" presetClass="entr" presetSubtype="0" fill="hold" nodeType="after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anim calcmode="lin" valueType="num">
                                      <p:cBhvr>
                                        <p:cTn id="68" dur="500" fill="hold"/>
                                        <p:tgtEl>
                                          <p:spTgt spid="31"/>
                                        </p:tgtEl>
                                        <p:attrNameLst>
                                          <p:attrName>ppt_x</p:attrName>
                                        </p:attrNameLst>
                                      </p:cBhvr>
                                      <p:tavLst>
                                        <p:tav tm="0">
                                          <p:val>
                                            <p:strVal val="#ppt_x"/>
                                          </p:val>
                                        </p:tav>
                                        <p:tav tm="100000">
                                          <p:val>
                                            <p:strVal val="#ppt_x"/>
                                          </p:val>
                                        </p:tav>
                                      </p:tavLst>
                                    </p:anim>
                                    <p:anim calcmode="lin" valueType="num">
                                      <p:cBhvr>
                                        <p:cTn id="69" dur="500" fill="hold"/>
                                        <p:tgtEl>
                                          <p:spTgt spid="31"/>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2" presetClass="entr" presetSubtype="0" fill="hold"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500"/>
                                        <p:tgtEl>
                                          <p:spTgt spid="38"/>
                                        </p:tgtEl>
                                      </p:cBhvr>
                                    </p:animEffect>
                                    <p:anim calcmode="lin" valueType="num">
                                      <p:cBhvr>
                                        <p:cTn id="74" dur="500" fill="hold"/>
                                        <p:tgtEl>
                                          <p:spTgt spid="38"/>
                                        </p:tgtEl>
                                        <p:attrNameLst>
                                          <p:attrName>ppt_x</p:attrName>
                                        </p:attrNameLst>
                                      </p:cBhvr>
                                      <p:tavLst>
                                        <p:tav tm="0">
                                          <p:val>
                                            <p:strVal val="#ppt_x"/>
                                          </p:val>
                                        </p:tav>
                                        <p:tav tm="100000">
                                          <p:val>
                                            <p:strVal val="#ppt_x"/>
                                          </p:val>
                                        </p:tav>
                                      </p:tavLst>
                                    </p:anim>
                                    <p:anim calcmode="lin" valueType="num">
                                      <p:cBhvr>
                                        <p:cTn id="75" dur="500" fill="hold"/>
                                        <p:tgtEl>
                                          <p:spTgt spid="38"/>
                                        </p:tgtEl>
                                        <p:attrNameLst>
                                          <p:attrName>ppt_y</p:attrName>
                                        </p:attrNameLst>
                                      </p:cBhvr>
                                      <p:tavLst>
                                        <p:tav tm="0">
                                          <p:val>
                                            <p:strVal val="#ppt_y+.1"/>
                                          </p:val>
                                        </p:tav>
                                        <p:tav tm="100000">
                                          <p:val>
                                            <p:strVal val="#ppt_y"/>
                                          </p:val>
                                        </p:tav>
                                      </p:tavLst>
                                    </p:anim>
                                  </p:childTnLst>
                                </p:cTn>
                              </p:par>
                            </p:childTnLst>
                          </p:cTn>
                        </p:par>
                        <p:par>
                          <p:cTn id="76" fill="hold">
                            <p:stCondLst>
                              <p:cond delay="6000"/>
                            </p:stCondLst>
                            <p:childTnLst>
                              <p:par>
                                <p:cTn id="77" presetID="42" presetClass="entr" presetSubtype="0" fill="hold" nodeType="after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anim calcmode="lin" valueType="num">
                                      <p:cBhvr>
                                        <p:cTn id="80" dur="500" fill="hold"/>
                                        <p:tgtEl>
                                          <p:spTgt spid="28"/>
                                        </p:tgtEl>
                                        <p:attrNameLst>
                                          <p:attrName>ppt_x</p:attrName>
                                        </p:attrNameLst>
                                      </p:cBhvr>
                                      <p:tavLst>
                                        <p:tav tm="0">
                                          <p:val>
                                            <p:strVal val="#ppt_x"/>
                                          </p:val>
                                        </p:tav>
                                        <p:tav tm="100000">
                                          <p:val>
                                            <p:strVal val="#ppt_x"/>
                                          </p:val>
                                        </p:tav>
                                      </p:tavLst>
                                    </p:anim>
                                    <p:anim calcmode="lin" valueType="num">
                                      <p:cBhvr>
                                        <p:cTn id="81" dur="500" fill="hold"/>
                                        <p:tgtEl>
                                          <p:spTgt spid="28"/>
                                        </p:tgtEl>
                                        <p:attrNameLst>
                                          <p:attrName>ppt_y</p:attrName>
                                        </p:attrNameLst>
                                      </p:cBhvr>
                                      <p:tavLst>
                                        <p:tav tm="0">
                                          <p:val>
                                            <p:strVal val="#ppt_y+.1"/>
                                          </p:val>
                                        </p:tav>
                                        <p:tav tm="100000">
                                          <p:val>
                                            <p:strVal val="#ppt_y"/>
                                          </p:val>
                                        </p:tav>
                                      </p:tavLst>
                                    </p:anim>
                                  </p:childTnLst>
                                </p:cTn>
                              </p:par>
                            </p:childTnLst>
                          </p:cTn>
                        </p:par>
                        <p:par>
                          <p:cTn id="82" fill="hold">
                            <p:stCondLst>
                              <p:cond delay="6500"/>
                            </p:stCondLst>
                            <p:childTnLst>
                              <p:par>
                                <p:cTn id="83" presetID="42" presetClass="entr" presetSubtype="0" fill="hold" nodeType="after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anim calcmode="lin" valueType="num">
                                      <p:cBhvr>
                                        <p:cTn id="86" dur="500" fill="hold"/>
                                        <p:tgtEl>
                                          <p:spTgt spid="30"/>
                                        </p:tgtEl>
                                        <p:attrNameLst>
                                          <p:attrName>ppt_x</p:attrName>
                                        </p:attrNameLst>
                                      </p:cBhvr>
                                      <p:tavLst>
                                        <p:tav tm="0">
                                          <p:val>
                                            <p:strVal val="#ppt_x"/>
                                          </p:val>
                                        </p:tav>
                                        <p:tav tm="100000">
                                          <p:val>
                                            <p:strVal val="#ppt_x"/>
                                          </p:val>
                                        </p:tav>
                                      </p:tavLst>
                                    </p:anim>
                                    <p:anim calcmode="lin" valueType="num">
                                      <p:cBhvr>
                                        <p:cTn id="87" dur="500" fill="hold"/>
                                        <p:tgtEl>
                                          <p:spTgt spid="30"/>
                                        </p:tgtEl>
                                        <p:attrNameLst>
                                          <p:attrName>ppt_y</p:attrName>
                                        </p:attrNameLst>
                                      </p:cBhvr>
                                      <p:tavLst>
                                        <p:tav tm="0">
                                          <p:val>
                                            <p:strVal val="#ppt_y+.1"/>
                                          </p:val>
                                        </p:tav>
                                        <p:tav tm="100000">
                                          <p:val>
                                            <p:strVal val="#ppt_y"/>
                                          </p:val>
                                        </p:tav>
                                      </p:tavLst>
                                    </p:anim>
                                  </p:childTnLst>
                                </p:cTn>
                              </p:par>
                            </p:childTnLst>
                          </p:cTn>
                        </p:par>
                        <p:par>
                          <p:cTn id="88" fill="hold">
                            <p:stCondLst>
                              <p:cond delay="7000"/>
                            </p:stCondLst>
                            <p:childTnLst>
                              <p:par>
                                <p:cTn id="89" presetID="42" presetClass="entr" presetSubtype="0" fill="hold" nodeType="after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fade">
                                      <p:cBhvr>
                                        <p:cTn id="91" dur="500"/>
                                        <p:tgtEl>
                                          <p:spTgt spid="44"/>
                                        </p:tgtEl>
                                      </p:cBhvr>
                                    </p:animEffect>
                                    <p:anim calcmode="lin" valueType="num">
                                      <p:cBhvr>
                                        <p:cTn id="92" dur="500" fill="hold"/>
                                        <p:tgtEl>
                                          <p:spTgt spid="44"/>
                                        </p:tgtEl>
                                        <p:attrNameLst>
                                          <p:attrName>ppt_x</p:attrName>
                                        </p:attrNameLst>
                                      </p:cBhvr>
                                      <p:tavLst>
                                        <p:tav tm="0">
                                          <p:val>
                                            <p:strVal val="#ppt_x"/>
                                          </p:val>
                                        </p:tav>
                                        <p:tav tm="100000">
                                          <p:val>
                                            <p:strVal val="#ppt_x"/>
                                          </p:val>
                                        </p:tav>
                                      </p:tavLst>
                                    </p:anim>
                                    <p:anim calcmode="lin" valueType="num">
                                      <p:cBhvr>
                                        <p:cTn id="93" dur="500" fill="hold"/>
                                        <p:tgtEl>
                                          <p:spTgt spid="44"/>
                                        </p:tgtEl>
                                        <p:attrNameLst>
                                          <p:attrName>ppt_y</p:attrName>
                                        </p:attrNameLst>
                                      </p:cBhvr>
                                      <p:tavLst>
                                        <p:tav tm="0">
                                          <p:val>
                                            <p:strVal val="#ppt_y+.1"/>
                                          </p:val>
                                        </p:tav>
                                        <p:tav tm="100000">
                                          <p:val>
                                            <p:strVal val="#ppt_y"/>
                                          </p:val>
                                        </p:tav>
                                      </p:tavLst>
                                    </p:anim>
                                  </p:childTnLst>
                                </p:cTn>
                              </p:par>
                            </p:childTnLst>
                          </p:cTn>
                        </p:par>
                        <p:par>
                          <p:cTn id="94" fill="hold">
                            <p:stCondLst>
                              <p:cond delay="7500"/>
                            </p:stCondLst>
                            <p:childTnLst>
                              <p:par>
                                <p:cTn id="95" presetID="42" presetClass="entr" presetSubtype="0" fill="hold" nodeType="after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fade">
                                      <p:cBhvr>
                                        <p:cTn id="97" dur="500"/>
                                        <p:tgtEl>
                                          <p:spTgt spid="33"/>
                                        </p:tgtEl>
                                      </p:cBhvr>
                                    </p:animEffect>
                                    <p:anim calcmode="lin" valueType="num">
                                      <p:cBhvr>
                                        <p:cTn id="98" dur="500" fill="hold"/>
                                        <p:tgtEl>
                                          <p:spTgt spid="33"/>
                                        </p:tgtEl>
                                        <p:attrNameLst>
                                          <p:attrName>ppt_x</p:attrName>
                                        </p:attrNameLst>
                                      </p:cBhvr>
                                      <p:tavLst>
                                        <p:tav tm="0">
                                          <p:val>
                                            <p:strVal val="#ppt_x"/>
                                          </p:val>
                                        </p:tav>
                                        <p:tav tm="100000">
                                          <p:val>
                                            <p:strVal val="#ppt_x"/>
                                          </p:val>
                                        </p:tav>
                                      </p:tavLst>
                                    </p:anim>
                                    <p:anim calcmode="lin" valueType="num">
                                      <p:cBhvr>
                                        <p:cTn id="99" dur="500" fill="hold"/>
                                        <p:tgtEl>
                                          <p:spTgt spid="33"/>
                                        </p:tgtEl>
                                        <p:attrNameLst>
                                          <p:attrName>ppt_y</p:attrName>
                                        </p:attrNameLst>
                                      </p:cBhvr>
                                      <p:tavLst>
                                        <p:tav tm="0">
                                          <p:val>
                                            <p:strVal val="#ppt_y+.1"/>
                                          </p:val>
                                        </p:tav>
                                        <p:tav tm="100000">
                                          <p:val>
                                            <p:strVal val="#ppt_y"/>
                                          </p:val>
                                        </p:tav>
                                      </p:tavLst>
                                    </p:anim>
                                  </p:childTnLst>
                                </p:cTn>
                              </p:par>
                            </p:childTnLst>
                          </p:cTn>
                        </p:par>
                        <p:par>
                          <p:cTn id="100" fill="hold">
                            <p:stCondLst>
                              <p:cond delay="8000"/>
                            </p:stCondLst>
                            <p:childTnLst>
                              <p:par>
                                <p:cTn id="101" presetID="42" presetClass="entr" presetSubtype="0" fill="hold" nodeType="after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fade">
                                      <p:cBhvr>
                                        <p:cTn id="103" dur="500"/>
                                        <p:tgtEl>
                                          <p:spTgt spid="29"/>
                                        </p:tgtEl>
                                      </p:cBhvr>
                                    </p:animEffect>
                                    <p:anim calcmode="lin" valueType="num">
                                      <p:cBhvr>
                                        <p:cTn id="104" dur="500" fill="hold"/>
                                        <p:tgtEl>
                                          <p:spTgt spid="29"/>
                                        </p:tgtEl>
                                        <p:attrNameLst>
                                          <p:attrName>ppt_x</p:attrName>
                                        </p:attrNameLst>
                                      </p:cBhvr>
                                      <p:tavLst>
                                        <p:tav tm="0">
                                          <p:val>
                                            <p:strVal val="#ppt_x"/>
                                          </p:val>
                                        </p:tav>
                                        <p:tav tm="100000">
                                          <p:val>
                                            <p:strVal val="#ppt_x"/>
                                          </p:val>
                                        </p:tav>
                                      </p:tavLst>
                                    </p:anim>
                                    <p:anim calcmode="lin" valueType="num">
                                      <p:cBhvr>
                                        <p:cTn id="105" dur="500" fill="hold"/>
                                        <p:tgtEl>
                                          <p:spTgt spid="29"/>
                                        </p:tgtEl>
                                        <p:attrNameLst>
                                          <p:attrName>ppt_y</p:attrName>
                                        </p:attrNameLst>
                                      </p:cBhvr>
                                      <p:tavLst>
                                        <p:tav tm="0">
                                          <p:val>
                                            <p:strVal val="#ppt_y+.1"/>
                                          </p:val>
                                        </p:tav>
                                        <p:tav tm="100000">
                                          <p:val>
                                            <p:strVal val="#ppt_y"/>
                                          </p:val>
                                        </p:tav>
                                      </p:tavLst>
                                    </p:anim>
                                  </p:childTnLst>
                                </p:cTn>
                              </p:par>
                            </p:childTnLst>
                          </p:cTn>
                        </p:par>
                        <p:par>
                          <p:cTn id="106" fill="hold">
                            <p:stCondLst>
                              <p:cond delay="8500"/>
                            </p:stCondLst>
                            <p:childTnLst>
                              <p:par>
                                <p:cTn id="107" presetID="42" presetClass="entr" presetSubtype="0" fill="hold" nodeType="after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fade">
                                      <p:cBhvr>
                                        <p:cTn id="109" dur="500"/>
                                        <p:tgtEl>
                                          <p:spTgt spid="32"/>
                                        </p:tgtEl>
                                      </p:cBhvr>
                                    </p:animEffect>
                                    <p:anim calcmode="lin" valueType="num">
                                      <p:cBhvr>
                                        <p:cTn id="110" dur="500" fill="hold"/>
                                        <p:tgtEl>
                                          <p:spTgt spid="32"/>
                                        </p:tgtEl>
                                        <p:attrNameLst>
                                          <p:attrName>ppt_x</p:attrName>
                                        </p:attrNameLst>
                                      </p:cBhvr>
                                      <p:tavLst>
                                        <p:tav tm="0">
                                          <p:val>
                                            <p:strVal val="#ppt_x"/>
                                          </p:val>
                                        </p:tav>
                                        <p:tav tm="100000">
                                          <p:val>
                                            <p:strVal val="#ppt_x"/>
                                          </p:val>
                                        </p:tav>
                                      </p:tavLst>
                                    </p:anim>
                                    <p:anim calcmode="lin" valueType="num">
                                      <p:cBhvr>
                                        <p:cTn id="111" dur="500" fill="hold"/>
                                        <p:tgtEl>
                                          <p:spTgt spid="32"/>
                                        </p:tgtEl>
                                        <p:attrNameLst>
                                          <p:attrName>ppt_y</p:attrName>
                                        </p:attrNameLst>
                                      </p:cBhvr>
                                      <p:tavLst>
                                        <p:tav tm="0">
                                          <p:val>
                                            <p:strVal val="#ppt_y+.1"/>
                                          </p:val>
                                        </p:tav>
                                        <p:tav tm="100000">
                                          <p:val>
                                            <p:strVal val="#ppt_y"/>
                                          </p:val>
                                        </p:tav>
                                      </p:tavLst>
                                    </p:anim>
                                  </p:childTnLst>
                                </p:cTn>
                              </p:par>
                            </p:childTnLst>
                          </p:cTn>
                        </p:par>
                        <p:par>
                          <p:cTn id="112" fill="hold">
                            <p:stCondLst>
                              <p:cond delay="9000"/>
                            </p:stCondLst>
                            <p:childTnLst>
                              <p:par>
                                <p:cTn id="113" presetID="42" presetClass="entr" presetSubtype="0" fill="hold" nodeType="after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fade">
                                      <p:cBhvr>
                                        <p:cTn id="115" dur="500"/>
                                        <p:tgtEl>
                                          <p:spTgt spid="36"/>
                                        </p:tgtEl>
                                      </p:cBhvr>
                                    </p:animEffect>
                                    <p:anim calcmode="lin" valueType="num">
                                      <p:cBhvr>
                                        <p:cTn id="116" dur="500" fill="hold"/>
                                        <p:tgtEl>
                                          <p:spTgt spid="36"/>
                                        </p:tgtEl>
                                        <p:attrNameLst>
                                          <p:attrName>ppt_x</p:attrName>
                                        </p:attrNameLst>
                                      </p:cBhvr>
                                      <p:tavLst>
                                        <p:tav tm="0">
                                          <p:val>
                                            <p:strVal val="#ppt_x"/>
                                          </p:val>
                                        </p:tav>
                                        <p:tav tm="100000">
                                          <p:val>
                                            <p:strVal val="#ppt_x"/>
                                          </p:val>
                                        </p:tav>
                                      </p:tavLst>
                                    </p:anim>
                                    <p:anim calcmode="lin" valueType="num">
                                      <p:cBhvr>
                                        <p:cTn id="117" dur="500" fill="hold"/>
                                        <p:tgtEl>
                                          <p:spTgt spid="36"/>
                                        </p:tgtEl>
                                        <p:attrNameLst>
                                          <p:attrName>ppt_y</p:attrName>
                                        </p:attrNameLst>
                                      </p:cBhvr>
                                      <p:tavLst>
                                        <p:tav tm="0">
                                          <p:val>
                                            <p:strVal val="#ppt_y+.1"/>
                                          </p:val>
                                        </p:tav>
                                        <p:tav tm="100000">
                                          <p:val>
                                            <p:strVal val="#ppt_y"/>
                                          </p:val>
                                        </p:tav>
                                      </p:tavLst>
                                    </p:anim>
                                  </p:childTnLst>
                                </p:cTn>
                              </p:par>
                            </p:childTnLst>
                          </p:cTn>
                        </p:par>
                        <p:par>
                          <p:cTn id="118" fill="hold">
                            <p:stCondLst>
                              <p:cond delay="9500"/>
                            </p:stCondLst>
                            <p:childTnLst>
                              <p:par>
                                <p:cTn id="119" presetID="42" presetClass="entr" presetSubtype="0" fill="hold" nodeType="afterEffect">
                                  <p:stCondLst>
                                    <p:cond delay="0"/>
                                  </p:stCondLst>
                                  <p:childTnLst>
                                    <p:set>
                                      <p:cBhvr>
                                        <p:cTn id="120" dur="1" fill="hold">
                                          <p:stCondLst>
                                            <p:cond delay="0"/>
                                          </p:stCondLst>
                                        </p:cTn>
                                        <p:tgtEl>
                                          <p:spTgt spid="34"/>
                                        </p:tgtEl>
                                        <p:attrNameLst>
                                          <p:attrName>style.visibility</p:attrName>
                                        </p:attrNameLst>
                                      </p:cBhvr>
                                      <p:to>
                                        <p:strVal val="visible"/>
                                      </p:to>
                                    </p:set>
                                    <p:animEffect transition="in" filter="fade">
                                      <p:cBhvr>
                                        <p:cTn id="121" dur="500"/>
                                        <p:tgtEl>
                                          <p:spTgt spid="34"/>
                                        </p:tgtEl>
                                      </p:cBhvr>
                                    </p:animEffect>
                                    <p:anim calcmode="lin" valueType="num">
                                      <p:cBhvr>
                                        <p:cTn id="122" dur="500" fill="hold"/>
                                        <p:tgtEl>
                                          <p:spTgt spid="34"/>
                                        </p:tgtEl>
                                        <p:attrNameLst>
                                          <p:attrName>ppt_x</p:attrName>
                                        </p:attrNameLst>
                                      </p:cBhvr>
                                      <p:tavLst>
                                        <p:tav tm="0">
                                          <p:val>
                                            <p:strVal val="#ppt_x"/>
                                          </p:val>
                                        </p:tav>
                                        <p:tav tm="100000">
                                          <p:val>
                                            <p:strVal val="#ppt_x"/>
                                          </p:val>
                                        </p:tav>
                                      </p:tavLst>
                                    </p:anim>
                                    <p:anim calcmode="lin" valueType="num">
                                      <p:cBhvr>
                                        <p:cTn id="123" dur="500" fill="hold"/>
                                        <p:tgtEl>
                                          <p:spTgt spid="34"/>
                                        </p:tgtEl>
                                        <p:attrNameLst>
                                          <p:attrName>ppt_y</p:attrName>
                                        </p:attrNameLst>
                                      </p:cBhvr>
                                      <p:tavLst>
                                        <p:tav tm="0">
                                          <p:val>
                                            <p:strVal val="#ppt_y+.1"/>
                                          </p:val>
                                        </p:tav>
                                        <p:tav tm="100000">
                                          <p:val>
                                            <p:strVal val="#ppt_y"/>
                                          </p:val>
                                        </p:tav>
                                      </p:tavLst>
                                    </p:anim>
                                  </p:childTnLst>
                                </p:cTn>
                              </p:par>
                            </p:childTnLst>
                          </p:cTn>
                        </p:par>
                        <p:par>
                          <p:cTn id="124" fill="hold">
                            <p:stCondLst>
                              <p:cond delay="10000"/>
                            </p:stCondLst>
                            <p:childTnLst>
                              <p:par>
                                <p:cTn id="125" presetID="42" presetClass="entr" presetSubtype="0" fill="hold" nodeType="afterEffect">
                                  <p:stCondLst>
                                    <p:cond delay="0"/>
                                  </p:stCondLst>
                                  <p:childTnLst>
                                    <p:set>
                                      <p:cBhvr>
                                        <p:cTn id="126" dur="1" fill="hold">
                                          <p:stCondLst>
                                            <p:cond delay="0"/>
                                          </p:stCondLst>
                                        </p:cTn>
                                        <p:tgtEl>
                                          <p:spTgt spid="37"/>
                                        </p:tgtEl>
                                        <p:attrNameLst>
                                          <p:attrName>style.visibility</p:attrName>
                                        </p:attrNameLst>
                                      </p:cBhvr>
                                      <p:to>
                                        <p:strVal val="visible"/>
                                      </p:to>
                                    </p:set>
                                    <p:animEffect transition="in" filter="fade">
                                      <p:cBhvr>
                                        <p:cTn id="127" dur="500"/>
                                        <p:tgtEl>
                                          <p:spTgt spid="37"/>
                                        </p:tgtEl>
                                      </p:cBhvr>
                                    </p:animEffect>
                                    <p:anim calcmode="lin" valueType="num">
                                      <p:cBhvr>
                                        <p:cTn id="128" dur="500" fill="hold"/>
                                        <p:tgtEl>
                                          <p:spTgt spid="37"/>
                                        </p:tgtEl>
                                        <p:attrNameLst>
                                          <p:attrName>ppt_x</p:attrName>
                                        </p:attrNameLst>
                                      </p:cBhvr>
                                      <p:tavLst>
                                        <p:tav tm="0">
                                          <p:val>
                                            <p:strVal val="#ppt_x"/>
                                          </p:val>
                                        </p:tav>
                                        <p:tav tm="100000">
                                          <p:val>
                                            <p:strVal val="#ppt_x"/>
                                          </p:val>
                                        </p:tav>
                                      </p:tavLst>
                                    </p:anim>
                                    <p:anim calcmode="lin" valueType="num">
                                      <p:cBhvr>
                                        <p:cTn id="129"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artisticBlur radius="1"/>
                    </a14:imgEffect>
                  </a14:imgLayer>
                </a14:imgProps>
              </a:ext>
              <a:ext uri="{28A0092B-C50C-407E-A947-70E740481C1C}">
                <a14:useLocalDpi xmlns:a14="http://schemas.microsoft.com/office/drawing/2010/main" val="0"/>
              </a:ext>
            </a:extLst>
          </a:blip>
          <a:srcRect t="7502" b="15812"/>
          <a:stretch/>
        </p:blipFill>
        <p:spPr>
          <a:xfrm>
            <a:off x="1589" y="-14416"/>
            <a:ext cx="12188825" cy="7010400"/>
          </a:xfrm>
          <a:prstGeom prst="rect">
            <a:avLst/>
          </a:prstGeom>
        </p:spPr>
      </p:pic>
      <p:sp>
        <p:nvSpPr>
          <p:cNvPr id="6" name="Rectangle 5"/>
          <p:cNvSpPr/>
          <p:nvPr/>
        </p:nvSpPr>
        <p:spPr>
          <a:xfrm>
            <a:off x="-45329" y="-112047"/>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7" name="Group 6"/>
          <p:cNvGrpSpPr/>
          <p:nvPr/>
        </p:nvGrpSpPr>
        <p:grpSpPr>
          <a:xfrm>
            <a:off x="10439400" y="152400"/>
            <a:ext cx="1780716" cy="532612"/>
            <a:chOff x="10313324" y="457200"/>
            <a:chExt cx="2283489" cy="532612"/>
          </a:xfrm>
        </p:grpSpPr>
        <p:sp>
          <p:nvSpPr>
            <p:cNvPr id="8" name="Snip Single Corner Rectangle 7"/>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TextBox 8"/>
            <p:cNvSpPr txBox="1"/>
            <p:nvPr/>
          </p:nvSpPr>
          <p:spPr>
            <a:xfrm>
              <a:off x="10567313" y="545068"/>
              <a:ext cx="2029500" cy="369332"/>
            </a:xfrm>
            <a:prstGeom prst="rect">
              <a:avLst/>
            </a:prstGeom>
            <a:noFill/>
          </p:spPr>
          <p:txBody>
            <a:bodyPr wrap="square" rtlCol="0">
              <a:spAutoFit/>
            </a:bodyPr>
            <a:lstStyle/>
            <a:p>
              <a:pPr algn="ctr"/>
              <a:r>
                <a:rPr lang="en-US" altLang="zh-TW" b="1" dirty="0">
                  <a:solidFill>
                    <a:prstClr val="white"/>
                  </a:solidFill>
                  <a:latin typeface="Calibri"/>
                  <a:ea typeface="微軟正黑體" panose="020B0604030504040204" pitchFamily="34" charset="-120"/>
                </a:rPr>
                <a:t>Order Form</a:t>
              </a:r>
              <a:endParaRPr lang="en-US" b="1" dirty="0">
                <a:solidFill>
                  <a:prstClr val="white"/>
                </a:solidFill>
                <a:latin typeface="Calibri"/>
                <a:ea typeface="微軟正黑體" panose="020B0604030504040204" pitchFamily="34" charset="-120"/>
              </a:endParaRPr>
            </a:p>
          </p:txBody>
        </p:sp>
      </p:grpSp>
      <p:sp>
        <p:nvSpPr>
          <p:cNvPr id="11" name="Rectangle 10"/>
          <p:cNvSpPr/>
          <p:nvPr/>
        </p:nvSpPr>
        <p:spPr>
          <a:xfrm>
            <a:off x="152401" y="1752601"/>
            <a:ext cx="7645399" cy="3955379"/>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p:cNvSpPr/>
          <p:nvPr/>
        </p:nvSpPr>
        <p:spPr>
          <a:xfrm>
            <a:off x="569323" y="2025753"/>
            <a:ext cx="7089101" cy="2800767"/>
          </a:xfrm>
          <a:prstGeom prst="rect">
            <a:avLst/>
          </a:prstGeom>
        </p:spPr>
        <p:txBody>
          <a:bodyPr wrap="square">
            <a:spAutoFit/>
          </a:bodyPr>
          <a:lstStyle/>
          <a:p>
            <a:r>
              <a:rPr lang="en-US" altLang="zh-TW" sz="1600" dirty="0">
                <a:solidFill>
                  <a:prstClr val="white"/>
                </a:solidFill>
                <a:latin typeface="Calibri"/>
                <a:ea typeface="微軟正黑體" panose="020B0604030504040204" pitchFamily="34" charset="-120"/>
              </a:rPr>
              <a:t>Hung Fook Tong is the top retailer of Chinese herbal products in Hong </a:t>
            </a:r>
            <a:r>
              <a:rPr lang="en-US" altLang="zh-TW" sz="1600" dirty="0">
                <a:solidFill>
                  <a:prstClr val="white"/>
                </a:solidFill>
                <a:latin typeface="Calibri"/>
                <a:ea typeface="微軟正黑體" panose="020B0604030504040204" pitchFamily="34" charset="-120"/>
              </a:rPr>
              <a:t>Kong. It </a:t>
            </a:r>
            <a:r>
              <a:rPr lang="en-US" altLang="zh-TW" sz="1600" dirty="0">
                <a:solidFill>
                  <a:prstClr val="white"/>
                </a:solidFill>
                <a:latin typeface="Calibri"/>
                <a:ea typeface="微軟正黑體" panose="020B0604030504040204" pitchFamily="34" charset="-120"/>
              </a:rPr>
              <a:t>has transformed from a traditional Chinese herbal tea shop to a modern wellness concept food and beverage enterprise, which has diversified its products to cover Chinese herbal drinks and other non-herbal drinks, Chinese-style soups, tortoise herbal jelly and other food products</a:t>
            </a:r>
            <a:r>
              <a:rPr lang="en-US" altLang="zh-TW" sz="1600" dirty="0">
                <a:solidFill>
                  <a:prstClr val="white"/>
                </a:solidFill>
                <a:latin typeface="Calibri"/>
                <a:ea typeface="微軟正黑體" panose="020B0604030504040204" pitchFamily="34" charset="-120"/>
              </a:rPr>
              <a:t>.</a:t>
            </a:r>
          </a:p>
          <a:p>
            <a:endParaRPr lang="en-US" altLang="zh-TW" sz="1600" dirty="0">
              <a:solidFill>
                <a:prstClr val="white"/>
              </a:solidFill>
              <a:latin typeface="Calibri"/>
              <a:ea typeface="微軟正黑體" panose="020B0604030504040204" pitchFamily="34" charset="-120"/>
            </a:endParaRPr>
          </a:p>
          <a:p>
            <a:r>
              <a:rPr lang="en-US" altLang="zh-TW" sz="1600" dirty="0">
                <a:solidFill>
                  <a:prstClr val="white"/>
                </a:solidFill>
                <a:latin typeface="Calibri"/>
                <a:ea typeface="微軟正黑體" panose="020B0604030504040204" pitchFamily="34" charset="-120"/>
              </a:rPr>
              <a:t>MARKET </a:t>
            </a:r>
            <a:r>
              <a:rPr lang="en-US" altLang="zh-TW" sz="1600" dirty="0">
                <a:solidFill>
                  <a:prstClr val="white"/>
                </a:solidFill>
                <a:latin typeface="Calibri"/>
                <a:ea typeface="微軟正黑體" panose="020B0604030504040204" pitchFamily="34" charset="-120"/>
              </a:rPr>
              <a:t>HONG KONG </a:t>
            </a:r>
            <a:r>
              <a:rPr lang="en-US" altLang="zh-TW" sz="1600" dirty="0">
                <a:solidFill>
                  <a:prstClr val="white"/>
                </a:solidFill>
                <a:latin typeface="Calibri"/>
                <a:ea typeface="微軟正黑體" panose="020B0604030504040204" pitchFamily="34" charset="-120"/>
              </a:rPr>
              <a:t>x Hung Fook Tong -  Special Privilege </a:t>
            </a:r>
          </a:p>
          <a:p>
            <a:r>
              <a:rPr lang="en-US" altLang="zh-TW" sz="1600" dirty="0">
                <a:solidFill>
                  <a:prstClr val="white"/>
                </a:solidFill>
                <a:latin typeface="Calibri"/>
                <a:ea typeface="微軟正黑體" panose="020B0604030504040204" pitchFamily="34" charset="-120"/>
              </a:rPr>
              <a:t>- Hung </a:t>
            </a:r>
            <a:r>
              <a:rPr lang="en-US" altLang="zh-TW" sz="1600" dirty="0">
                <a:solidFill>
                  <a:prstClr val="white"/>
                </a:solidFill>
                <a:latin typeface="Calibri"/>
                <a:ea typeface="微軟正黑體" panose="020B0604030504040204" pitchFamily="34" charset="-120"/>
              </a:rPr>
              <a:t>Fook Tong $50 Gift </a:t>
            </a:r>
            <a:r>
              <a:rPr lang="en-US" altLang="zh-TW" sz="1600" dirty="0">
                <a:solidFill>
                  <a:prstClr val="white"/>
                </a:solidFill>
                <a:latin typeface="Calibri"/>
                <a:ea typeface="微軟正黑體" panose="020B0604030504040204" pitchFamily="34" charset="-120"/>
              </a:rPr>
              <a:t>Voucher (11pcs/set)</a:t>
            </a:r>
            <a:endParaRPr lang="en-US" altLang="zh-TW" sz="1600" dirty="0">
              <a:solidFill>
                <a:prstClr val="white"/>
              </a:solidFill>
              <a:latin typeface="Calibri"/>
              <a:ea typeface="微軟正黑體" panose="020B0604030504040204" pitchFamily="34" charset="-120"/>
            </a:endParaRPr>
          </a:p>
          <a:p>
            <a:r>
              <a:rPr lang="en-US" altLang="zh-TW" sz="1600" dirty="0">
                <a:solidFill>
                  <a:prstClr val="white"/>
                </a:solidFill>
                <a:latin typeface="Calibri"/>
                <a:ea typeface="微軟正黑體" panose="020B0604030504040204" pitchFamily="34" charset="-120"/>
              </a:rPr>
              <a:t>- Hung </a:t>
            </a:r>
            <a:r>
              <a:rPr lang="en-US" altLang="zh-TW" sz="1600" dirty="0">
                <a:solidFill>
                  <a:prstClr val="white"/>
                </a:solidFill>
                <a:latin typeface="Calibri"/>
                <a:ea typeface="微軟正黑體" panose="020B0604030504040204" pitchFamily="34" charset="-120"/>
              </a:rPr>
              <a:t>Fook Tong </a:t>
            </a:r>
            <a:r>
              <a:rPr lang="en-US" altLang="zh-TW" sz="1600" dirty="0">
                <a:solidFill>
                  <a:prstClr val="white"/>
                </a:solidFill>
                <a:latin typeface="Calibri"/>
                <a:ea typeface="微軟正黑體" panose="020B0604030504040204" pitchFamily="34" charset="-120"/>
              </a:rPr>
              <a:t>Herbal tea Package </a:t>
            </a:r>
            <a:r>
              <a:rPr lang="en-US" altLang="zh-TW" sz="1600" dirty="0">
                <a:solidFill>
                  <a:prstClr val="white"/>
                </a:solidFill>
                <a:latin typeface="Calibri"/>
                <a:ea typeface="微軟正黑體" panose="020B0604030504040204" pitchFamily="34" charset="-120"/>
              </a:rPr>
              <a:t>(</a:t>
            </a:r>
            <a:r>
              <a:rPr lang="en-US" altLang="zh-TW" sz="1600" dirty="0">
                <a:solidFill>
                  <a:prstClr val="white"/>
                </a:solidFill>
                <a:latin typeface="Calibri"/>
                <a:ea typeface="微軟正黑體" panose="020B0604030504040204" pitchFamily="34" charset="-120"/>
              </a:rPr>
              <a:t>10pcs/set</a:t>
            </a:r>
            <a:r>
              <a:rPr lang="en-US" altLang="zh-TW" sz="1600" dirty="0">
                <a:solidFill>
                  <a:prstClr val="white"/>
                </a:solidFill>
                <a:latin typeface="Calibri"/>
                <a:ea typeface="微軟正黑體" panose="020B0604030504040204" pitchFamily="34" charset="-120"/>
              </a:rPr>
              <a:t>)</a:t>
            </a:r>
          </a:p>
          <a:p>
            <a:r>
              <a:rPr lang="en-US" altLang="zh-TW" sz="1600" dirty="0">
                <a:solidFill>
                  <a:prstClr val="white"/>
                </a:solidFill>
                <a:latin typeface="Calibri"/>
                <a:ea typeface="微軟正黑體" panose="020B0604030504040204" pitchFamily="34" charset="-120"/>
              </a:rPr>
              <a:t>- Hung </a:t>
            </a:r>
            <a:r>
              <a:rPr lang="en-US" altLang="zh-TW" sz="1600" dirty="0">
                <a:solidFill>
                  <a:prstClr val="white"/>
                </a:solidFill>
                <a:latin typeface="Calibri"/>
                <a:ea typeface="微軟正黑體" panose="020B0604030504040204" pitchFamily="34" charset="-120"/>
              </a:rPr>
              <a:t>Fook Tong Soup </a:t>
            </a:r>
            <a:r>
              <a:rPr lang="en-US" altLang="zh-TW" sz="1600" dirty="0">
                <a:solidFill>
                  <a:prstClr val="white"/>
                </a:solidFill>
                <a:latin typeface="Calibri"/>
                <a:ea typeface="微軟正黑體" panose="020B0604030504040204" pitchFamily="34" charset="-120"/>
              </a:rPr>
              <a:t>Package </a:t>
            </a:r>
            <a:r>
              <a:rPr lang="en-US" altLang="zh-TW" sz="1600" dirty="0">
                <a:solidFill>
                  <a:prstClr val="white"/>
                </a:solidFill>
                <a:latin typeface="Calibri"/>
                <a:ea typeface="微軟正黑體" panose="020B0604030504040204" pitchFamily="34" charset="-120"/>
              </a:rPr>
              <a:t>(10pcs/set)</a:t>
            </a:r>
            <a:endParaRPr lang="en-US" altLang="zh-TW" sz="1600" dirty="0">
              <a:solidFill>
                <a:prstClr val="white"/>
              </a:solidFill>
              <a:latin typeface="Calibri"/>
              <a:ea typeface="微軟正黑體" panose="020B0604030504040204" pitchFamily="34" charset="-120"/>
            </a:endParaRPr>
          </a:p>
          <a:p>
            <a:endParaRPr lang="en-US" altLang="zh-TW" sz="1600" dirty="0">
              <a:solidFill>
                <a:prstClr val="white"/>
              </a:solidFill>
              <a:latin typeface="Calibri"/>
              <a:ea typeface="微軟正黑體" panose="020B0604030504040204" pitchFamily="34" charset="-12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4447" y="4884708"/>
            <a:ext cx="3419949" cy="1732298"/>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1584" b="14037"/>
          <a:stretch/>
        </p:blipFill>
        <p:spPr>
          <a:xfrm>
            <a:off x="543168" y="4888075"/>
            <a:ext cx="3485648" cy="1724031"/>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7245" y="4889713"/>
            <a:ext cx="3078772" cy="1740563"/>
          </a:xfrm>
          <a:prstGeom prst="rect">
            <a:avLst/>
          </a:prstGeom>
          <a:ln>
            <a:noFill/>
          </a:ln>
          <a:effectLst>
            <a:outerShdw blurRad="292100" dist="139700" dir="2700000" algn="tl" rotWithShape="0">
              <a:srgbClr val="333333">
                <a:alpha val="65000"/>
              </a:srgbClr>
            </a:outerShdw>
          </a:effectLst>
        </p:spPr>
      </p:pic>
      <p:grpSp>
        <p:nvGrpSpPr>
          <p:cNvPr id="18" name="Group 17"/>
          <p:cNvGrpSpPr/>
          <p:nvPr/>
        </p:nvGrpSpPr>
        <p:grpSpPr>
          <a:xfrm>
            <a:off x="1081695" y="621939"/>
            <a:ext cx="2069709" cy="1009433"/>
            <a:chOff x="1118206" y="596538"/>
            <a:chExt cx="2069709" cy="1009433"/>
          </a:xfrm>
        </p:grpSpPr>
        <p:sp>
          <p:nvSpPr>
            <p:cNvPr id="17" name="Rectangle 16"/>
            <p:cNvSpPr/>
            <p:nvPr/>
          </p:nvSpPr>
          <p:spPr>
            <a:xfrm>
              <a:off x="1118206" y="596538"/>
              <a:ext cx="2069709" cy="100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9651" y="632440"/>
              <a:ext cx="1886817" cy="966350"/>
            </a:xfrm>
            <a:prstGeom prst="rect">
              <a:avLst/>
            </a:prstGeom>
          </p:spPr>
        </p:pic>
      </p:grpSp>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
        <p:nvSpPr>
          <p:cNvPr id="19" name="TextBox 18"/>
          <p:cNvSpPr txBox="1"/>
          <p:nvPr/>
        </p:nvSpPr>
        <p:spPr>
          <a:xfrm>
            <a:off x="9372601" y="720485"/>
            <a:ext cx="2726823" cy="830766"/>
          </a:xfrm>
          <a:prstGeom prst="rect">
            <a:avLst/>
          </a:prstGeom>
          <a:noFill/>
        </p:spPr>
        <p:txBody>
          <a:bodyPr wrap="square" lIns="89744" tIns="45606" rIns="89744" bIns="45606" rtlCol="0">
            <a:spAutoFit/>
          </a:bodyPr>
          <a:lstStyle/>
          <a:p>
            <a:pPr algn="r" defTabSz="897762">
              <a:defRPr/>
            </a:pPr>
            <a:r>
              <a:rPr lang="en-US" altLang="zh-TW" sz="2400" dirty="0">
                <a:solidFill>
                  <a:srgbClr val="FFFFFF"/>
                </a:solidFill>
                <a:latin typeface="Raleway" panose="020B0503030101060003" pitchFamily="34" charset="0"/>
                <a:ea typeface="新細明體" panose="02020500000000000000" pitchFamily="18" charset="-120"/>
              </a:rPr>
              <a:t>5% Cashback </a:t>
            </a:r>
          </a:p>
          <a:p>
            <a:pPr algn="r" defTabSz="897762">
              <a:defRPr/>
            </a:pPr>
            <a:r>
              <a:rPr lang="en-US" altLang="zh-TW" sz="2400" dirty="0">
                <a:solidFill>
                  <a:srgbClr val="FFFFFF"/>
                </a:solidFill>
                <a:latin typeface="Raleway" panose="020B0503030101060003" pitchFamily="34" charset="0"/>
                <a:ea typeface="新細明體" panose="02020500000000000000" pitchFamily="18" charset="-120"/>
              </a:rPr>
              <a:t>3%</a:t>
            </a:r>
            <a:r>
              <a:rPr lang="zh-TW" altLang="en-US" sz="2400" dirty="0">
                <a:solidFill>
                  <a:srgbClr val="FFFFFF"/>
                </a:solidFill>
                <a:latin typeface="Raleway" panose="020B0503030101060003" pitchFamily="34" charset="0"/>
                <a:ea typeface="新細明體" panose="02020500000000000000" pitchFamily="18" charset="-120"/>
              </a:rPr>
              <a:t> </a:t>
            </a:r>
            <a:r>
              <a:rPr lang="en-US" altLang="zh-TW" sz="2400" dirty="0">
                <a:solidFill>
                  <a:srgbClr val="FFFFFF"/>
                </a:solidFill>
                <a:latin typeface="Raleway" panose="020B0503030101060003" pitchFamily="34" charset="0"/>
                <a:ea typeface="新細明體" panose="02020500000000000000" pitchFamily="18" charset="-120"/>
              </a:rPr>
              <a:t>IBV</a:t>
            </a:r>
            <a:r>
              <a:rPr lang="zh-TW" altLang="en-US" sz="2400" dirty="0">
                <a:solidFill>
                  <a:srgbClr val="FFFFFF"/>
                </a:solidFill>
                <a:latin typeface="Raleway" panose="020B0503030101060003" pitchFamily="34" charset="0"/>
                <a:ea typeface="新細明體" panose="02020500000000000000" pitchFamily="18" charset="-120"/>
              </a:rPr>
              <a:t>│</a:t>
            </a:r>
            <a:r>
              <a:rPr lang="en-US" altLang="zh-TW" sz="2400" dirty="0">
                <a:solidFill>
                  <a:srgbClr val="FFFFFF"/>
                </a:solidFill>
                <a:latin typeface="Raleway" panose="020B0503030101060003" pitchFamily="34" charset="0"/>
                <a:ea typeface="新細明體" panose="02020500000000000000" pitchFamily="18" charset="-120"/>
              </a:rPr>
              <a:t>11%</a:t>
            </a:r>
            <a:r>
              <a:rPr lang="zh-TW" altLang="en-US" sz="2400" dirty="0">
                <a:solidFill>
                  <a:srgbClr val="FFFFFF"/>
                </a:solidFill>
                <a:latin typeface="Raleway" panose="020B0503030101060003" pitchFamily="34" charset="0"/>
                <a:ea typeface="新細明體" panose="02020500000000000000" pitchFamily="18" charset="-120"/>
              </a:rPr>
              <a:t> </a:t>
            </a:r>
            <a:r>
              <a:rPr lang="en-US" altLang="zh-TW" sz="2400" dirty="0">
                <a:solidFill>
                  <a:srgbClr val="FFFFFF"/>
                </a:solidFill>
                <a:latin typeface="Raleway" panose="020B0503030101060003" pitchFamily="34" charset="0"/>
                <a:ea typeface="新細明體" panose="02020500000000000000" pitchFamily="18" charset="-120"/>
              </a:rPr>
              <a:t>IBV</a:t>
            </a:r>
            <a:endParaRPr lang="en-US" sz="2400" dirty="0">
              <a:solidFill>
                <a:srgbClr val="FFFFFF"/>
              </a:solidFill>
              <a:latin typeface="Raleway" panose="020B0503030101060003" pitchFamily="34" charset="0"/>
            </a:endParaRPr>
          </a:p>
        </p:txBody>
      </p:sp>
    </p:spTree>
    <p:extLst>
      <p:ext uri="{BB962C8B-B14F-4D97-AF65-F5344CB8AC3E}">
        <p14:creationId xmlns:p14="http://schemas.microsoft.com/office/powerpoint/2010/main" val="11816122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artisticBlur radius="1"/>
                    </a14:imgEffect>
                  </a14:imgLayer>
                </a14:imgProps>
              </a:ext>
              <a:ext uri="{28A0092B-C50C-407E-A947-70E740481C1C}">
                <a14:useLocalDpi xmlns:a14="http://schemas.microsoft.com/office/drawing/2010/main" val="0"/>
              </a:ext>
            </a:extLst>
          </a:blip>
          <a:srcRect t="7502" b="15812"/>
          <a:stretch/>
        </p:blipFill>
        <p:spPr>
          <a:xfrm>
            <a:off x="1589" y="-14416"/>
            <a:ext cx="12188825" cy="7010400"/>
          </a:xfrm>
          <a:prstGeom prst="rect">
            <a:avLst/>
          </a:prstGeom>
        </p:spPr>
      </p:pic>
      <p:sp>
        <p:nvSpPr>
          <p:cNvPr id="6" name="Rectangle 5"/>
          <p:cNvSpPr/>
          <p:nvPr/>
        </p:nvSpPr>
        <p:spPr>
          <a:xfrm>
            <a:off x="-45329" y="-112047"/>
            <a:ext cx="12282658" cy="720566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18" name="Group 17"/>
          <p:cNvGrpSpPr/>
          <p:nvPr/>
        </p:nvGrpSpPr>
        <p:grpSpPr>
          <a:xfrm>
            <a:off x="1081695" y="621939"/>
            <a:ext cx="2069709" cy="1009433"/>
            <a:chOff x="1118206" y="596538"/>
            <a:chExt cx="2069709" cy="1009433"/>
          </a:xfrm>
        </p:grpSpPr>
        <p:sp>
          <p:nvSpPr>
            <p:cNvPr id="17" name="Rectangle 16"/>
            <p:cNvSpPr/>
            <p:nvPr/>
          </p:nvSpPr>
          <p:spPr>
            <a:xfrm>
              <a:off x="1118206" y="596538"/>
              <a:ext cx="2069709" cy="100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9651" y="632440"/>
              <a:ext cx="1886817" cy="966350"/>
            </a:xfrm>
            <a:prstGeom prst="rect">
              <a:avLst/>
            </a:prstGeom>
          </p:spPr>
        </p:pic>
      </p:gr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
        <p:nvSpPr>
          <p:cNvPr id="19" name="TextBox 18"/>
          <p:cNvSpPr txBox="1"/>
          <p:nvPr/>
        </p:nvSpPr>
        <p:spPr>
          <a:xfrm>
            <a:off x="9372601" y="720485"/>
            <a:ext cx="2726823" cy="830766"/>
          </a:xfrm>
          <a:prstGeom prst="rect">
            <a:avLst/>
          </a:prstGeom>
          <a:noFill/>
        </p:spPr>
        <p:txBody>
          <a:bodyPr wrap="square" lIns="89744" tIns="45606" rIns="89744" bIns="45606" rtlCol="0">
            <a:spAutoFit/>
          </a:bodyPr>
          <a:lstStyle/>
          <a:p>
            <a:pPr algn="r" defTabSz="897762">
              <a:defRPr/>
            </a:pPr>
            <a:r>
              <a:rPr lang="en-US" altLang="zh-TW" sz="2400" dirty="0">
                <a:solidFill>
                  <a:srgbClr val="FFFFFF"/>
                </a:solidFill>
                <a:latin typeface="Raleway" panose="020B0503030101060003" pitchFamily="34" charset="0"/>
                <a:ea typeface="新細明體" panose="02020500000000000000" pitchFamily="18" charset="-120"/>
              </a:rPr>
              <a:t>5% Cashback </a:t>
            </a:r>
          </a:p>
          <a:p>
            <a:pPr algn="r" defTabSz="897762">
              <a:defRPr/>
            </a:pPr>
            <a:r>
              <a:rPr lang="en-US" altLang="zh-TW" sz="2400" dirty="0">
                <a:solidFill>
                  <a:srgbClr val="FFFFFF"/>
                </a:solidFill>
                <a:latin typeface="Raleway" panose="020B0503030101060003" pitchFamily="34" charset="0"/>
                <a:ea typeface="新細明體" panose="02020500000000000000" pitchFamily="18" charset="-120"/>
              </a:rPr>
              <a:t>3%</a:t>
            </a:r>
            <a:r>
              <a:rPr lang="zh-TW" altLang="en-US" sz="2400" dirty="0">
                <a:solidFill>
                  <a:srgbClr val="FFFFFF"/>
                </a:solidFill>
                <a:latin typeface="Raleway" panose="020B0503030101060003" pitchFamily="34" charset="0"/>
                <a:ea typeface="新細明體" panose="02020500000000000000" pitchFamily="18" charset="-120"/>
              </a:rPr>
              <a:t> </a:t>
            </a:r>
            <a:r>
              <a:rPr lang="en-US" altLang="zh-TW" sz="2400" dirty="0">
                <a:solidFill>
                  <a:srgbClr val="FFFFFF"/>
                </a:solidFill>
                <a:latin typeface="Raleway" panose="020B0503030101060003" pitchFamily="34" charset="0"/>
                <a:ea typeface="新細明體" panose="02020500000000000000" pitchFamily="18" charset="-120"/>
              </a:rPr>
              <a:t>IBV</a:t>
            </a:r>
            <a:r>
              <a:rPr lang="zh-TW" altLang="en-US" sz="2400" dirty="0">
                <a:solidFill>
                  <a:srgbClr val="FFFFFF"/>
                </a:solidFill>
                <a:latin typeface="Raleway" panose="020B0503030101060003" pitchFamily="34" charset="0"/>
                <a:ea typeface="新細明體" panose="02020500000000000000" pitchFamily="18" charset="-120"/>
              </a:rPr>
              <a:t>│</a:t>
            </a:r>
            <a:r>
              <a:rPr lang="en-US" altLang="zh-TW" sz="2400" dirty="0">
                <a:solidFill>
                  <a:srgbClr val="FFFFFF"/>
                </a:solidFill>
                <a:latin typeface="Raleway" panose="020B0503030101060003" pitchFamily="34" charset="0"/>
                <a:ea typeface="新細明體" panose="02020500000000000000" pitchFamily="18" charset="-120"/>
              </a:rPr>
              <a:t>11%</a:t>
            </a:r>
            <a:r>
              <a:rPr lang="zh-TW" altLang="en-US" sz="2400" dirty="0">
                <a:solidFill>
                  <a:srgbClr val="FFFFFF"/>
                </a:solidFill>
                <a:latin typeface="Raleway" panose="020B0503030101060003" pitchFamily="34" charset="0"/>
                <a:ea typeface="新細明體" panose="02020500000000000000" pitchFamily="18" charset="-120"/>
              </a:rPr>
              <a:t> </a:t>
            </a:r>
            <a:r>
              <a:rPr lang="en-US" altLang="zh-TW" sz="2400" dirty="0">
                <a:solidFill>
                  <a:srgbClr val="FFFFFF"/>
                </a:solidFill>
                <a:latin typeface="Raleway" panose="020B0503030101060003" pitchFamily="34" charset="0"/>
                <a:ea typeface="新細明體" panose="02020500000000000000" pitchFamily="18" charset="-120"/>
              </a:rPr>
              <a:t>IBV</a:t>
            </a:r>
            <a:endParaRPr lang="en-US" sz="2400" dirty="0">
              <a:solidFill>
                <a:srgbClr val="FFFFFF"/>
              </a:solidFill>
              <a:latin typeface="Raleway" panose="020B0503030101060003"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0831" y="2231231"/>
            <a:ext cx="3550338" cy="3550338"/>
          </a:xfrm>
          <a:prstGeom prst="rect">
            <a:avLst/>
          </a:prstGeom>
        </p:spPr>
      </p:pic>
      <p:grpSp>
        <p:nvGrpSpPr>
          <p:cNvPr id="3" name="Group 2"/>
          <p:cNvGrpSpPr/>
          <p:nvPr/>
        </p:nvGrpSpPr>
        <p:grpSpPr>
          <a:xfrm>
            <a:off x="4320831" y="1295400"/>
            <a:ext cx="3550339" cy="838200"/>
            <a:chOff x="3667124" y="1216307"/>
            <a:chExt cx="4040029" cy="838200"/>
          </a:xfrm>
        </p:grpSpPr>
        <p:sp>
          <p:nvSpPr>
            <p:cNvPr id="20" name="Rectangle 19"/>
            <p:cNvSpPr/>
            <p:nvPr/>
          </p:nvSpPr>
          <p:spPr>
            <a:xfrm>
              <a:off x="3667124" y="1216307"/>
              <a:ext cx="4040029" cy="818572"/>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p:cNvSpPr/>
            <p:nvPr/>
          </p:nvSpPr>
          <p:spPr>
            <a:xfrm>
              <a:off x="3854038" y="1223510"/>
              <a:ext cx="3688173" cy="830997"/>
            </a:xfrm>
            <a:prstGeom prst="rect">
              <a:avLst/>
            </a:prstGeom>
          </p:spPr>
          <p:txBody>
            <a:bodyPr wrap="square">
              <a:spAutoFit/>
            </a:bodyPr>
            <a:lstStyle/>
            <a:p>
              <a:pPr algn="ctr"/>
              <a:r>
                <a:rPr lang="en-US" altLang="zh-TW" sz="2400" dirty="0">
                  <a:solidFill>
                    <a:prstClr val="white"/>
                  </a:solidFill>
                  <a:latin typeface="Calibri"/>
                  <a:ea typeface="微軟正黑體" panose="020B0604030504040204" pitchFamily="34" charset="-120"/>
                </a:rPr>
                <a:t>Hung Fook Tong </a:t>
              </a:r>
              <a:endParaRPr lang="en-US" altLang="zh-TW" sz="2400" dirty="0">
                <a:solidFill>
                  <a:prstClr val="white"/>
                </a:solidFill>
                <a:latin typeface="Calibri"/>
                <a:ea typeface="微軟正黑體" panose="020B0604030504040204" pitchFamily="34" charset="-120"/>
              </a:endParaRPr>
            </a:p>
            <a:p>
              <a:pPr algn="ctr"/>
              <a:r>
                <a:rPr lang="en-US" altLang="zh-TW" sz="2400" dirty="0">
                  <a:solidFill>
                    <a:prstClr val="white"/>
                  </a:solidFill>
                  <a:latin typeface="Calibri"/>
                  <a:ea typeface="微軟正黑體" panose="020B0604030504040204" pitchFamily="34" charset="-120"/>
                </a:rPr>
                <a:t>Order Form</a:t>
              </a:r>
              <a:endParaRPr lang="en-US" altLang="zh-TW" sz="2400" dirty="0">
                <a:solidFill>
                  <a:prstClr val="white"/>
                </a:solidFill>
                <a:latin typeface="Calibri"/>
                <a:ea typeface="微軟正黑體" panose="020B0604030504040204" pitchFamily="34" charset="-120"/>
              </a:endParaRPr>
            </a:p>
          </p:txBody>
        </p:sp>
      </p:grpSp>
      <p:grpSp>
        <p:nvGrpSpPr>
          <p:cNvPr id="21" name="Group 20"/>
          <p:cNvGrpSpPr/>
          <p:nvPr/>
        </p:nvGrpSpPr>
        <p:grpSpPr>
          <a:xfrm>
            <a:off x="10439400" y="152400"/>
            <a:ext cx="1780716" cy="532612"/>
            <a:chOff x="10313324" y="457200"/>
            <a:chExt cx="2283489" cy="532612"/>
          </a:xfrm>
        </p:grpSpPr>
        <p:sp>
          <p:nvSpPr>
            <p:cNvPr id="22" name="Snip Single Corner Rectangle 21"/>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TextBox 22"/>
            <p:cNvSpPr txBox="1"/>
            <p:nvPr/>
          </p:nvSpPr>
          <p:spPr>
            <a:xfrm>
              <a:off x="10567313" y="545068"/>
              <a:ext cx="2029500" cy="369332"/>
            </a:xfrm>
            <a:prstGeom prst="rect">
              <a:avLst/>
            </a:prstGeom>
            <a:noFill/>
          </p:spPr>
          <p:txBody>
            <a:bodyPr wrap="square" rtlCol="0">
              <a:spAutoFit/>
            </a:bodyPr>
            <a:lstStyle/>
            <a:p>
              <a:pPr algn="ctr"/>
              <a:r>
                <a:rPr lang="en-US" altLang="zh-TW" b="1" dirty="0">
                  <a:solidFill>
                    <a:prstClr val="white"/>
                  </a:solidFill>
                  <a:latin typeface="Calibri"/>
                  <a:ea typeface="微軟正黑體" panose="020B0604030504040204" pitchFamily="34" charset="-120"/>
                </a:rPr>
                <a:t>Order Form</a:t>
              </a:r>
              <a:endParaRPr lang="en-US" b="1" dirty="0">
                <a:solidFill>
                  <a:prstClr val="white"/>
                </a:solidFill>
                <a:latin typeface="Calibri"/>
                <a:ea typeface="微軟正黑體" panose="020B0604030504040204" pitchFamily="34" charset="-120"/>
              </a:endParaRPr>
            </a:p>
          </p:txBody>
        </p:sp>
      </p:grpSp>
    </p:spTree>
    <p:extLst>
      <p:ext uri="{BB962C8B-B14F-4D97-AF65-F5344CB8AC3E}">
        <p14:creationId xmlns:p14="http://schemas.microsoft.com/office/powerpoint/2010/main" val="28866071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76200"/>
            <a:ext cx="10362940" cy="6899427"/>
            <a:chOff x="-1588" y="-76200"/>
            <a:chExt cx="10362940" cy="6899427"/>
          </a:xfrm>
        </p:grpSpPr>
        <p:grpSp>
          <p:nvGrpSpPr>
            <p:cNvPr id="5" name="Group 4"/>
            <p:cNvGrpSpPr/>
            <p:nvPr/>
          </p:nvGrpSpPr>
          <p:grpSpPr>
            <a:xfrm>
              <a:off x="-1588" y="-76200"/>
              <a:ext cx="10362940" cy="6899427"/>
              <a:chOff x="1370272" y="44038"/>
              <a:chExt cx="10032480" cy="6679414"/>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0272" y="44038"/>
                <a:ext cx="10032480" cy="6679414"/>
              </a:xfrm>
              <a:prstGeom prst="rect">
                <a:avLst/>
              </a:prstGeom>
            </p:spPr>
          </p:pic>
          <p:pic>
            <p:nvPicPr>
              <p:cNvPr id="84" name="Picture 8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317640">
                <a:off x="4871444" y="4676328"/>
                <a:ext cx="1712407" cy="277397"/>
              </a:xfrm>
              <a:prstGeom prst="rect">
                <a:avLst/>
              </a:prstGeom>
            </p:spPr>
          </p:pic>
        </p:grpSp>
        <p:pic>
          <p:nvPicPr>
            <p:cNvPr id="86" name="Picture 85"/>
            <p:cNvPicPr>
              <a:picLocks noChangeAspect="1"/>
            </p:cNvPicPr>
            <p:nvPr/>
          </p:nvPicPr>
          <p:blipFill rotWithShape="1">
            <a:blip r:embed="rId2" cstate="print">
              <a:extLst>
                <a:ext uri="{28A0092B-C50C-407E-A947-70E740481C1C}">
                  <a14:useLocalDpi xmlns:a14="http://schemas.microsoft.com/office/drawing/2010/main" val="0"/>
                </a:ext>
              </a:extLst>
            </a:blip>
            <a:srcRect l="52942" t="72893" r="43382" b="24898"/>
            <a:stretch/>
          </p:blipFill>
          <p:spPr>
            <a:xfrm rot="229993">
              <a:off x="5539781" y="4983828"/>
              <a:ext cx="1095085" cy="161347"/>
            </a:xfrm>
            <a:prstGeom prst="rect">
              <a:avLst/>
            </a:prstGeom>
          </p:spPr>
        </p:pic>
      </p:grpSp>
      <p:pic>
        <p:nvPicPr>
          <p:cNvPr id="129" name="Picture 128"/>
          <p:cNvPicPr>
            <a:picLocks noChangeAspect="1"/>
          </p:cNvPicPr>
          <p:nvPr/>
        </p:nvPicPr>
        <p:blipFill rotWithShape="1">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115" name="Picture 114"/>
          <p:cNvPicPr>
            <a:picLocks noChangeAspect="1"/>
          </p:cNvPicPr>
          <p:nvPr/>
        </p:nvPicPr>
        <p:blipFill rotWithShape="1">
          <a:blip r:embed="rId7">
            <a:extLst>
              <a:ext uri="{28A0092B-C50C-407E-A947-70E740481C1C}">
                <a14:useLocalDpi xmlns:a14="http://schemas.microsoft.com/office/drawing/2010/main" val="0"/>
              </a:ext>
            </a:extLst>
          </a:blip>
          <a:srcRect l="29229" t="11531" r="10928" b="69646"/>
          <a:stretch/>
        </p:blipFill>
        <p:spPr>
          <a:xfrm>
            <a:off x="5440826" y="534498"/>
            <a:ext cx="1969373" cy="379902"/>
          </a:xfrm>
          <a:prstGeom prst="roundRect">
            <a:avLst/>
          </a:prstGeom>
        </p:spPr>
      </p:pic>
      <p:sp>
        <p:nvSpPr>
          <p:cNvPr id="134" name="TextBox 133"/>
          <p:cNvSpPr txBox="1"/>
          <p:nvPr/>
        </p:nvSpPr>
        <p:spPr>
          <a:xfrm>
            <a:off x="5364975" y="548138"/>
            <a:ext cx="2046253" cy="338554"/>
          </a:xfrm>
          <a:prstGeom prst="rect">
            <a:avLst/>
          </a:prstGeom>
          <a:noFill/>
        </p:spPr>
        <p:txBody>
          <a:bodyPr wrap="square" rtlCol="0">
            <a:spAutoFit/>
          </a:bodyPr>
          <a:lstStyle/>
          <a:p>
            <a:pPr algn="ctr"/>
            <a:r>
              <a:rPr lang="en-US" sz="1600" b="1" dirty="0">
                <a:solidFill>
                  <a:prstClr val="white"/>
                </a:solidFill>
                <a:latin typeface="Calibri"/>
                <a:ea typeface="微軟正黑體" panose="020B0604030504040204" pitchFamily="34" charset="-120"/>
              </a:rPr>
              <a:t>7/F Travel</a:t>
            </a:r>
          </a:p>
        </p:txBody>
      </p:sp>
      <p:pic>
        <p:nvPicPr>
          <p:cNvPr id="58" name="Picture 57"/>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19"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20"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7"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8"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2"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pic>
        <p:nvPicPr>
          <p:cNvPr id="24" name="Picture 23"/>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32426" y="556796"/>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4"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sp>
        <p:nvSpPr>
          <p:cNvPr id="109" name="TextBox 108"/>
          <p:cNvSpPr txBox="1"/>
          <p:nvPr/>
        </p:nvSpPr>
        <p:spPr>
          <a:xfrm>
            <a:off x="-1765840" y="341412"/>
            <a:ext cx="763670" cy="307777"/>
          </a:xfrm>
          <a:prstGeom prst="rect">
            <a:avLst/>
          </a:prstGeom>
          <a:noFill/>
        </p:spPr>
        <p:txBody>
          <a:bodyPr wrap="square" rtlCol="0">
            <a:spAutoFit/>
          </a:bodyPr>
          <a:lstStyle/>
          <a:p>
            <a:r>
              <a:rPr lang="en-US" sz="1400" dirty="0">
                <a:solidFill>
                  <a:srgbClr val="ACE545"/>
                </a:solidFill>
                <a:latin typeface="Calibri"/>
              </a:rPr>
              <a:t>G/F</a:t>
            </a:r>
            <a:r>
              <a:rPr lang="en-US" sz="1400" dirty="0">
                <a:solidFill>
                  <a:srgbClr val="ACE545"/>
                </a:solidFill>
                <a:latin typeface="Calibri"/>
              </a:rPr>
              <a:t>↑ </a:t>
            </a:r>
          </a:p>
        </p:txBody>
      </p:sp>
      <p:sp>
        <p:nvSpPr>
          <p:cNvPr id="110" name="TextBox 109"/>
          <p:cNvSpPr txBox="1"/>
          <p:nvPr/>
        </p:nvSpPr>
        <p:spPr>
          <a:xfrm>
            <a:off x="-1840128" y="670123"/>
            <a:ext cx="763670" cy="307777"/>
          </a:xfrm>
          <a:prstGeom prst="rect">
            <a:avLst/>
          </a:prstGeom>
          <a:noFill/>
        </p:spPr>
        <p:txBody>
          <a:bodyPr wrap="square" rtlCol="0">
            <a:spAutoFit/>
          </a:bodyPr>
          <a:lstStyle/>
          <a:p>
            <a:r>
              <a:rPr lang="en-US" sz="1400" dirty="0">
                <a:solidFill>
                  <a:srgbClr val="ACE545"/>
                </a:solidFill>
                <a:latin typeface="Calibri"/>
              </a:rPr>
              <a:t>G/F↓ </a:t>
            </a:r>
          </a:p>
        </p:txBody>
      </p:sp>
      <p:pic>
        <p:nvPicPr>
          <p:cNvPr id="116" name="Picture 115"/>
          <p:cNvPicPr>
            <a:picLocks noChangeAspect="1"/>
          </p:cNvPicPr>
          <p:nvPr/>
        </p:nvPicPr>
        <p:blipFill rotWithShape="1">
          <a:blip r:embed="rId35">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18" name="Rounded Rectangle 117"/>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5" name="TextBox 124"/>
          <p:cNvSpPr txBox="1"/>
          <p:nvPr/>
        </p:nvSpPr>
        <p:spPr>
          <a:xfrm>
            <a:off x="9743127" y="1988267"/>
            <a:ext cx="720365"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6</a:t>
            </a:r>
            <a:r>
              <a:rPr lang="en-US" sz="1400" dirty="0">
                <a:solidFill>
                  <a:prstClr val="black"/>
                </a:solidFill>
                <a:latin typeface="Calibri"/>
              </a:rPr>
              <a:t>/F↑ </a:t>
            </a:r>
            <a:endParaRPr lang="en-US" sz="1400" dirty="0">
              <a:solidFill>
                <a:prstClr val="black"/>
              </a:solidFill>
              <a:latin typeface="Calibri"/>
            </a:endParaRPr>
          </a:p>
        </p:txBody>
      </p:sp>
      <p:sp>
        <p:nvSpPr>
          <p:cNvPr id="126" name="TextBox 125"/>
          <p:cNvSpPr txBox="1"/>
          <p:nvPr/>
        </p:nvSpPr>
        <p:spPr>
          <a:xfrm>
            <a:off x="9839901" y="1978224"/>
            <a:ext cx="720366"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7</a:t>
            </a:r>
            <a:r>
              <a:rPr lang="en-US" sz="1400" dirty="0">
                <a:solidFill>
                  <a:prstClr val="black"/>
                </a:solidFill>
                <a:latin typeface="Calibri"/>
              </a:rPr>
              <a:t>/F </a:t>
            </a:r>
            <a:endParaRPr lang="en-US" sz="1400" dirty="0">
              <a:solidFill>
                <a:prstClr val="black"/>
              </a:solidFill>
              <a:latin typeface="Calibri"/>
            </a:endParaRPr>
          </a:p>
        </p:txBody>
      </p:sp>
      <p:pic>
        <p:nvPicPr>
          <p:cNvPr id="127" name="Picture 126"/>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31" name="Picture 130"/>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32" name="Picture 131"/>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36" name="Picture 135"/>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37" name="TextBox 136"/>
          <p:cNvSpPr txBox="1"/>
          <p:nvPr/>
        </p:nvSpPr>
        <p:spPr>
          <a:xfrm>
            <a:off x="9695009" y="3899148"/>
            <a:ext cx="538819" cy="261610"/>
          </a:xfrm>
          <a:prstGeom prst="rect">
            <a:avLst/>
          </a:prstGeom>
          <a:noFill/>
        </p:spPr>
        <p:txBody>
          <a:bodyPr wrap="square" rtlCol="0">
            <a:spAutoFit/>
          </a:bodyPr>
          <a:lstStyle/>
          <a:p>
            <a:r>
              <a:rPr lang="en-US" sz="1100" dirty="0">
                <a:solidFill>
                  <a:prstClr val="black"/>
                </a:solidFill>
                <a:latin typeface="Calibri"/>
              </a:rPr>
              <a:t>B1</a:t>
            </a:r>
            <a:endParaRPr lang="en-US" sz="1100" dirty="0">
              <a:solidFill>
                <a:prstClr val="black"/>
              </a:solidFill>
              <a:latin typeface="Calibri"/>
            </a:endParaRPr>
          </a:p>
        </p:txBody>
      </p:sp>
      <p:sp>
        <p:nvSpPr>
          <p:cNvPr id="138" name="TextBox 137"/>
          <p:cNvSpPr txBox="1"/>
          <p:nvPr/>
        </p:nvSpPr>
        <p:spPr>
          <a:xfrm>
            <a:off x="10068363" y="3901557"/>
            <a:ext cx="538819" cy="261610"/>
          </a:xfrm>
          <a:prstGeom prst="rect">
            <a:avLst/>
          </a:prstGeom>
          <a:noFill/>
        </p:spPr>
        <p:txBody>
          <a:bodyPr wrap="square" rtlCol="0">
            <a:spAutoFit/>
          </a:bodyPr>
          <a:lstStyle/>
          <a:p>
            <a:r>
              <a:rPr lang="en-US" sz="1100" dirty="0">
                <a:solidFill>
                  <a:prstClr val="black"/>
                </a:solidFill>
                <a:latin typeface="Calibri"/>
              </a:rPr>
              <a:t>G</a:t>
            </a:r>
            <a:endParaRPr lang="en-US" sz="1100" dirty="0">
              <a:solidFill>
                <a:prstClr val="black"/>
              </a:solidFill>
              <a:latin typeface="Calibri"/>
            </a:endParaRPr>
          </a:p>
        </p:txBody>
      </p:sp>
      <p:pic>
        <p:nvPicPr>
          <p:cNvPr id="139" name="Picture 138"/>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40" name="Picture 139"/>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41" name="Picture 140"/>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42" name="Picture 141"/>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43" name="Picture 142"/>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44" name="Picture 143"/>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45" name="TextBox 144"/>
          <p:cNvSpPr txBox="1"/>
          <p:nvPr/>
        </p:nvSpPr>
        <p:spPr>
          <a:xfrm>
            <a:off x="9736915" y="3680074"/>
            <a:ext cx="538819" cy="261610"/>
          </a:xfrm>
          <a:prstGeom prst="rect">
            <a:avLst/>
          </a:prstGeom>
          <a:noFill/>
        </p:spPr>
        <p:txBody>
          <a:bodyPr wrap="square" rtlCol="0">
            <a:spAutoFit/>
          </a:bodyPr>
          <a:lstStyle/>
          <a:p>
            <a:r>
              <a:rPr lang="en-US" sz="1100" dirty="0">
                <a:solidFill>
                  <a:prstClr val="black"/>
                </a:solidFill>
                <a:latin typeface="Calibri"/>
              </a:rPr>
              <a:t>1</a:t>
            </a:r>
            <a:endParaRPr lang="en-US" sz="1100" dirty="0">
              <a:solidFill>
                <a:prstClr val="black"/>
              </a:solidFill>
              <a:latin typeface="Calibri"/>
            </a:endParaRPr>
          </a:p>
        </p:txBody>
      </p:sp>
      <p:sp>
        <p:nvSpPr>
          <p:cNvPr id="146" name="TextBox 145"/>
          <p:cNvSpPr txBox="1"/>
          <p:nvPr/>
        </p:nvSpPr>
        <p:spPr>
          <a:xfrm>
            <a:off x="10076725" y="36777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2</a:t>
            </a:r>
            <a:endParaRPr lang="en-US" sz="1100" dirty="0">
              <a:solidFill>
                <a:prstClr val="black"/>
              </a:solidFill>
              <a:latin typeface="Calibri"/>
            </a:endParaRPr>
          </a:p>
        </p:txBody>
      </p:sp>
      <p:sp>
        <p:nvSpPr>
          <p:cNvPr id="147" name="TextBox 146"/>
          <p:cNvSpPr txBox="1"/>
          <p:nvPr/>
        </p:nvSpPr>
        <p:spPr>
          <a:xfrm>
            <a:off x="9731780" y="34514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3</a:t>
            </a:r>
            <a:endParaRPr lang="en-US" sz="1100" dirty="0">
              <a:solidFill>
                <a:prstClr val="black"/>
              </a:solidFill>
              <a:latin typeface="Calibri"/>
            </a:endParaRPr>
          </a:p>
        </p:txBody>
      </p:sp>
      <p:sp>
        <p:nvSpPr>
          <p:cNvPr id="148" name="TextBox 147"/>
          <p:cNvSpPr txBox="1"/>
          <p:nvPr/>
        </p:nvSpPr>
        <p:spPr>
          <a:xfrm>
            <a:off x="10071590" y="34491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4</a:t>
            </a:r>
            <a:endParaRPr lang="en-US" sz="1100" dirty="0">
              <a:solidFill>
                <a:prstClr val="black"/>
              </a:solidFill>
              <a:latin typeface="Calibri"/>
            </a:endParaRPr>
          </a:p>
        </p:txBody>
      </p:sp>
      <p:sp>
        <p:nvSpPr>
          <p:cNvPr id="149" name="TextBox 148"/>
          <p:cNvSpPr txBox="1"/>
          <p:nvPr/>
        </p:nvSpPr>
        <p:spPr>
          <a:xfrm>
            <a:off x="9739115" y="3222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5</a:t>
            </a:r>
            <a:endParaRPr lang="en-US" sz="1100" dirty="0">
              <a:solidFill>
                <a:prstClr val="black"/>
              </a:solidFill>
              <a:latin typeface="Calibri"/>
            </a:endParaRPr>
          </a:p>
        </p:txBody>
      </p:sp>
      <p:sp>
        <p:nvSpPr>
          <p:cNvPr id="150" name="TextBox 149"/>
          <p:cNvSpPr txBox="1"/>
          <p:nvPr/>
        </p:nvSpPr>
        <p:spPr>
          <a:xfrm>
            <a:off x="10078925" y="32205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6</a:t>
            </a:r>
            <a:endParaRPr lang="en-US" sz="1100" dirty="0">
              <a:solidFill>
                <a:prstClr val="black"/>
              </a:solidFill>
              <a:latin typeface="Calibri"/>
            </a:endParaRPr>
          </a:p>
        </p:txBody>
      </p:sp>
      <p:pic>
        <p:nvPicPr>
          <p:cNvPr id="151" name="Picture 150"/>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52" name="Picture 151"/>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53" name="Picture 152"/>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54" name="TextBox 153"/>
          <p:cNvSpPr txBox="1"/>
          <p:nvPr/>
        </p:nvSpPr>
        <p:spPr>
          <a:xfrm>
            <a:off x="9732784" y="2989511"/>
            <a:ext cx="538819" cy="261610"/>
          </a:xfrm>
          <a:prstGeom prst="rect">
            <a:avLst/>
          </a:prstGeom>
          <a:noFill/>
        </p:spPr>
        <p:txBody>
          <a:bodyPr wrap="square" rtlCol="0">
            <a:spAutoFit/>
          </a:bodyPr>
          <a:lstStyle/>
          <a:p>
            <a:r>
              <a:rPr lang="en-US" altLang="zh-TW" sz="1100" dirty="0">
                <a:solidFill>
                  <a:srgbClr val="FFFF00"/>
                </a:solidFill>
                <a:latin typeface="Calibri"/>
                <a:ea typeface="新細明體" panose="02020500000000000000" pitchFamily="18" charset="-120"/>
              </a:rPr>
              <a:t>7</a:t>
            </a:r>
            <a:endParaRPr lang="en-US" sz="1100" dirty="0">
              <a:solidFill>
                <a:srgbClr val="FFFF00"/>
              </a:solidFill>
              <a:latin typeface="Calibri"/>
            </a:endParaRPr>
          </a:p>
        </p:txBody>
      </p:sp>
      <p:sp>
        <p:nvSpPr>
          <p:cNvPr id="155" name="TextBox 154"/>
          <p:cNvSpPr txBox="1"/>
          <p:nvPr/>
        </p:nvSpPr>
        <p:spPr>
          <a:xfrm>
            <a:off x="10072594" y="2987157"/>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8</a:t>
            </a:r>
            <a:endParaRPr lang="en-US" sz="1100" dirty="0">
              <a:solidFill>
                <a:prstClr val="black"/>
              </a:solidFill>
              <a:latin typeface="Calibri"/>
            </a:endParaRPr>
          </a:p>
        </p:txBody>
      </p:sp>
      <p:sp>
        <p:nvSpPr>
          <p:cNvPr id="156" name="TextBox 155"/>
          <p:cNvSpPr txBox="1"/>
          <p:nvPr/>
        </p:nvSpPr>
        <p:spPr>
          <a:xfrm>
            <a:off x="9738908" y="2725638"/>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9</a:t>
            </a:r>
            <a:endParaRPr lang="en-US" sz="1100" dirty="0">
              <a:solidFill>
                <a:prstClr val="black"/>
              </a:solidFill>
              <a:latin typeface="Calibri"/>
            </a:endParaRPr>
          </a:p>
        </p:txBody>
      </p:sp>
      <p:sp>
        <p:nvSpPr>
          <p:cNvPr id="157" name="TextBox 156"/>
          <p:cNvSpPr txBox="1"/>
          <p:nvPr/>
        </p:nvSpPr>
        <p:spPr>
          <a:xfrm>
            <a:off x="10040561" y="272248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10</a:t>
            </a:r>
            <a:endParaRPr lang="en-US" sz="1100" dirty="0">
              <a:solidFill>
                <a:prstClr val="black"/>
              </a:solidFill>
              <a:latin typeface="Calibri"/>
            </a:endParaRPr>
          </a:p>
        </p:txBody>
      </p:sp>
      <p:sp>
        <p:nvSpPr>
          <p:cNvPr id="158" name="TextBox 157"/>
          <p:cNvSpPr txBox="1"/>
          <p:nvPr/>
        </p:nvSpPr>
        <p:spPr>
          <a:xfrm>
            <a:off x="9877075" y="2460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11</a:t>
            </a:r>
            <a:endParaRPr lang="en-US" sz="1100" dirty="0">
              <a:solidFill>
                <a:prstClr val="black"/>
              </a:solidFill>
              <a:latin typeface="Calibri"/>
            </a:endParaRPr>
          </a:p>
        </p:txBody>
      </p:sp>
      <p:grpSp>
        <p:nvGrpSpPr>
          <p:cNvPr id="159" name="Group 158"/>
          <p:cNvGrpSpPr/>
          <p:nvPr/>
        </p:nvGrpSpPr>
        <p:grpSpPr>
          <a:xfrm>
            <a:off x="9738908" y="4237302"/>
            <a:ext cx="232389" cy="220362"/>
            <a:chOff x="12789125" y="4767955"/>
            <a:chExt cx="232389" cy="220362"/>
          </a:xfrm>
        </p:grpSpPr>
        <p:pic>
          <p:nvPicPr>
            <p:cNvPr id="160" name="Picture 159"/>
            <p:cNvPicPr>
              <a:picLocks noChangeAspect="1"/>
            </p:cNvPicPr>
            <p:nvPr/>
          </p:nvPicPr>
          <p:blipFill rotWithShape="1">
            <a:blip r:embed="rId36">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61" name="Isosceles Triangle 160"/>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2" name="Isosceles Triangle 161"/>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63" name="Group 162"/>
          <p:cNvGrpSpPr/>
          <p:nvPr/>
        </p:nvGrpSpPr>
        <p:grpSpPr>
          <a:xfrm>
            <a:off x="10084892" y="4234150"/>
            <a:ext cx="232389" cy="220362"/>
            <a:chOff x="13239585" y="4761947"/>
            <a:chExt cx="232389" cy="220362"/>
          </a:xfrm>
        </p:grpSpPr>
        <p:pic>
          <p:nvPicPr>
            <p:cNvPr id="164" name="Picture 163"/>
            <p:cNvPicPr>
              <a:picLocks noChangeAspect="1"/>
            </p:cNvPicPr>
            <p:nvPr/>
          </p:nvPicPr>
          <p:blipFill rotWithShape="1">
            <a:blip r:embed="rId36">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165" name="Isosceles Triangle 164"/>
            <p:cNvSpPr/>
            <p:nvPr/>
          </p:nvSpPr>
          <p:spPr>
            <a:xfrm rot="16200000">
              <a:off x="13347558" y="484298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6" name="Isosceles Triangle 165"/>
            <p:cNvSpPr/>
            <p:nvPr/>
          </p:nvSpPr>
          <p:spPr>
            <a:xfrm rot="5400000">
              <a:off x="13274279"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361659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1000"/>
                                  </p:stCondLst>
                                  <p:childTnLst>
                                    <p:set>
                                      <p:cBhvr>
                                        <p:cTn id="15" dur="1" fill="hold">
                                          <p:stCondLst>
                                            <p:cond delay="0"/>
                                          </p:stCondLst>
                                        </p:cTn>
                                        <p:tgtEl>
                                          <p:spTgt spid="125"/>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26"/>
                                        </p:tgtEl>
                                        <p:attrNameLst>
                                          <p:attrName>style.visibility</p:attrName>
                                        </p:attrNameLst>
                                      </p:cBhvr>
                                      <p:to>
                                        <p:strVal val="visible"/>
                                      </p:to>
                                    </p:set>
                                    <p:animEffect transition="in" filter="fade">
                                      <p:cBhvr>
                                        <p:cTn id="18" dur="1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25" grpId="0"/>
      <p:bldP spid="12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6549" b="7369"/>
          <a:stretch/>
        </p:blipFill>
        <p:spPr>
          <a:xfrm>
            <a:off x="1589" y="1"/>
            <a:ext cx="12215813" cy="7010400"/>
          </a:xfrm>
          <a:prstGeom prst="rect">
            <a:avLst/>
          </a:prstGeom>
        </p:spPr>
      </p:pic>
      <p:sp>
        <p:nvSpPr>
          <p:cNvPr id="6" name="Rectangle 5"/>
          <p:cNvSpPr/>
          <p:nvPr/>
        </p:nvSpPr>
        <p:spPr>
          <a:xfrm>
            <a:off x="-45329" y="-112047"/>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7" name="Group 6"/>
          <p:cNvGrpSpPr/>
          <p:nvPr/>
        </p:nvGrpSpPr>
        <p:grpSpPr>
          <a:xfrm>
            <a:off x="-45212" y="370274"/>
            <a:ext cx="2940811" cy="671126"/>
            <a:chOff x="-46800" y="370274"/>
            <a:chExt cx="2940811" cy="671126"/>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0" y="370274"/>
              <a:ext cx="2940811" cy="671126"/>
            </a:xfrm>
            <a:prstGeom prst="rect">
              <a:avLst/>
            </a:prstGeom>
          </p:spPr>
        </p:pic>
        <p:sp>
          <p:nvSpPr>
            <p:cNvPr id="9" name="TextBox 8"/>
            <p:cNvSpPr txBox="1"/>
            <p:nvPr/>
          </p:nvSpPr>
          <p:spPr>
            <a:xfrm>
              <a:off x="227012" y="416875"/>
              <a:ext cx="2013527" cy="369332"/>
            </a:xfrm>
            <a:prstGeom prst="rect">
              <a:avLst/>
            </a:prstGeom>
            <a:noFill/>
          </p:spPr>
          <p:txBody>
            <a:bodyPr wrap="square" rtlCol="0">
              <a:spAutoFit/>
            </a:bodyPr>
            <a:lstStyle/>
            <a:p>
              <a:pPr algn="ctr"/>
              <a:r>
                <a:rPr lang="en-US" b="1" dirty="0">
                  <a:solidFill>
                    <a:prstClr val="white"/>
                  </a:solidFill>
                  <a:latin typeface="Calibri"/>
                  <a:ea typeface="微軟正黑體" panose="020B0604030504040204" pitchFamily="34" charset="-120"/>
                </a:rPr>
                <a:t>7/F Travel</a:t>
              </a:r>
              <a:endParaRPr lang="zh-TW" altLang="en-US" b="1" dirty="0">
                <a:solidFill>
                  <a:prstClr val="white"/>
                </a:solidFill>
                <a:latin typeface="Calibri"/>
                <a:ea typeface="微軟正黑體" panose="020B0604030504040204" pitchFamily="34" charset="-120"/>
              </a:endParaRPr>
            </a:p>
          </p:txBody>
        </p:sp>
      </p:grpSp>
      <p:sp>
        <p:nvSpPr>
          <p:cNvPr id="10" name="Rectangle 9"/>
          <p:cNvSpPr/>
          <p:nvPr/>
        </p:nvSpPr>
        <p:spPr>
          <a:xfrm>
            <a:off x="1590172" y="1319083"/>
            <a:ext cx="9220199" cy="43434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5803" y="1918396"/>
            <a:ext cx="2268187" cy="378031"/>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3489" t="20001" r="12800" b="22222"/>
          <a:stretch/>
        </p:blipFill>
        <p:spPr>
          <a:xfrm>
            <a:off x="6301451" y="1716671"/>
            <a:ext cx="1600201" cy="77766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4883" y="4828016"/>
            <a:ext cx="1666248" cy="488498"/>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r="36395"/>
          <a:stretch/>
        </p:blipFill>
        <p:spPr>
          <a:xfrm>
            <a:off x="7033395" y="3698923"/>
            <a:ext cx="2038216" cy="697572"/>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25009" y="3548751"/>
            <a:ext cx="1128901" cy="844756"/>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31486" y="3562203"/>
            <a:ext cx="1424877" cy="990652"/>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43924" y="2695688"/>
            <a:ext cx="1765570" cy="743755"/>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0251" y="1520510"/>
            <a:ext cx="1207674" cy="1031272"/>
          </a:xfrm>
          <a:prstGeom prst="rect">
            <a:avLst/>
          </a:prstGeom>
        </p:spPr>
      </p:pic>
      <p:pic>
        <p:nvPicPr>
          <p:cNvPr id="19" name="Picture 18"/>
          <p:cNvPicPr>
            <a:picLocks noChangeAspect="1"/>
          </p:cNvPicPr>
          <p:nvPr/>
        </p:nvPicPr>
        <p:blipFill rotWithShape="1">
          <a:blip r:embed="rId12" cstate="print">
            <a:extLst>
              <a:ext uri="{28A0092B-C50C-407E-A947-70E740481C1C}">
                <a14:useLocalDpi xmlns:a14="http://schemas.microsoft.com/office/drawing/2010/main" val="0"/>
              </a:ext>
            </a:extLst>
          </a:blip>
          <a:srcRect t="11837" b="15142"/>
          <a:stretch/>
        </p:blipFill>
        <p:spPr>
          <a:xfrm>
            <a:off x="2075993" y="2793212"/>
            <a:ext cx="2029375" cy="533401"/>
          </a:xfrm>
          <a:prstGeom prst="rect">
            <a:avLst/>
          </a:prstGeom>
        </p:spPr>
      </p:pic>
      <p:pic>
        <p:nvPicPr>
          <p:cNvPr id="20" name="Pictur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01365" y="2891925"/>
            <a:ext cx="1916827" cy="321615"/>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42803" y="1765223"/>
            <a:ext cx="1702367" cy="674044"/>
          </a:xfrm>
          <a:prstGeom prst="rect">
            <a:avLst/>
          </a:prstGeom>
        </p:spPr>
      </p:pic>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19859" y="4698213"/>
            <a:ext cx="1571511" cy="654796"/>
          </a:xfrm>
          <a:prstGeom prst="rect">
            <a:avLst/>
          </a:prstGeom>
        </p:spPr>
      </p:pic>
      <p:pic>
        <p:nvPicPr>
          <p:cNvPr id="23" name="Picture 2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11083" y="2812176"/>
            <a:ext cx="1610286" cy="454571"/>
          </a:xfrm>
          <a:prstGeom prst="rect">
            <a:avLst/>
          </a:prstGeom>
        </p:spPr>
      </p:pic>
      <p:pic>
        <p:nvPicPr>
          <p:cNvPr id="24" name="Picture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314088" y="3774710"/>
            <a:ext cx="1549318" cy="572997"/>
          </a:xfrm>
          <a:prstGeom prst="rect">
            <a:avLst/>
          </a:prstGeom>
        </p:spPr>
      </p:pic>
      <p:pic>
        <p:nvPicPr>
          <p:cNvPr id="25" name="Picture 2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033274" y="4899016"/>
            <a:ext cx="1846064" cy="343368"/>
          </a:xfrm>
          <a:prstGeom prst="rect">
            <a:avLst/>
          </a:prstGeom>
        </p:spPr>
      </p:pic>
      <p:pic>
        <p:nvPicPr>
          <p:cNvPr id="26" name="Picture 2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324800" y="4659746"/>
            <a:ext cx="1738372" cy="739486"/>
          </a:xfrm>
          <a:prstGeom prst="rect">
            <a:avLst/>
          </a:prstGeom>
        </p:spPr>
      </p:pic>
      <p:pic>
        <p:nvPicPr>
          <p:cNvPr id="27" name="Picture 26"/>
          <p:cNvPicPr>
            <a:picLocks noChangeAspect="1"/>
          </p:cNvPicPr>
          <p:nvPr/>
        </p:nvPicPr>
        <p:blipFill rotWithShape="1">
          <a:blip r:embed="rId20" cstate="print">
            <a:extLst>
              <a:ext uri="{28A0092B-C50C-407E-A947-70E740481C1C}">
                <a14:useLocalDpi xmlns:a14="http://schemas.microsoft.com/office/drawing/2010/main" val="0"/>
              </a:ext>
            </a:extLst>
          </a:blip>
          <a:srcRect l="9845" r="11381"/>
          <a:stretch/>
        </p:blipFill>
        <p:spPr>
          <a:xfrm>
            <a:off x="9252713" y="3656752"/>
            <a:ext cx="1444105" cy="763843"/>
          </a:xfrm>
          <a:prstGeom prst="rect">
            <a:avLst/>
          </a:prstGeom>
        </p:spPr>
      </p:pic>
    </p:spTree>
    <p:extLst>
      <p:ext uri="{BB962C8B-B14F-4D97-AF65-F5344CB8AC3E}">
        <p14:creationId xmlns:p14="http://schemas.microsoft.com/office/powerpoint/2010/main" val="155642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anim calcmode="lin" valueType="num">
                                      <p:cBhvr>
                                        <p:cTn id="26" dur="500" fill="hold"/>
                                        <p:tgtEl>
                                          <p:spTgt spid="21"/>
                                        </p:tgtEl>
                                        <p:attrNameLst>
                                          <p:attrName>ppt_x</p:attrName>
                                        </p:attrNameLst>
                                      </p:cBhvr>
                                      <p:tavLst>
                                        <p:tav tm="0">
                                          <p:val>
                                            <p:strVal val="#ppt_x"/>
                                          </p:val>
                                        </p:tav>
                                        <p:tav tm="100000">
                                          <p:val>
                                            <p:strVal val="#ppt_x"/>
                                          </p:val>
                                        </p:tav>
                                      </p:tavLst>
                                    </p:anim>
                                    <p:anim calcmode="lin" valueType="num">
                                      <p:cBhvr>
                                        <p:cTn id="27" dur="500" fill="hold"/>
                                        <p:tgtEl>
                                          <p:spTgt spid="21"/>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anim calcmode="lin" valueType="num">
                                      <p:cBhvr>
                                        <p:cTn id="32" dur="500" fill="hold"/>
                                        <p:tgtEl>
                                          <p:spTgt spid="19"/>
                                        </p:tgtEl>
                                        <p:attrNameLst>
                                          <p:attrName>ppt_x</p:attrName>
                                        </p:attrNameLst>
                                      </p:cBhvr>
                                      <p:tavLst>
                                        <p:tav tm="0">
                                          <p:val>
                                            <p:strVal val="#ppt_x"/>
                                          </p:val>
                                        </p:tav>
                                        <p:tav tm="100000">
                                          <p:val>
                                            <p:strVal val="#ppt_x"/>
                                          </p:val>
                                        </p:tav>
                                      </p:tavLst>
                                    </p:anim>
                                    <p:anim calcmode="lin" valueType="num">
                                      <p:cBhvr>
                                        <p:cTn id="33" dur="500" fill="hold"/>
                                        <p:tgtEl>
                                          <p:spTgt spid="19"/>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anim calcmode="lin" valueType="num">
                                      <p:cBhvr>
                                        <p:cTn id="44" dur="500" fill="hold"/>
                                        <p:tgtEl>
                                          <p:spTgt spid="20"/>
                                        </p:tgtEl>
                                        <p:attrNameLst>
                                          <p:attrName>ppt_x</p:attrName>
                                        </p:attrNameLst>
                                      </p:cBhvr>
                                      <p:tavLst>
                                        <p:tav tm="0">
                                          <p:val>
                                            <p:strVal val="#ppt_x"/>
                                          </p:val>
                                        </p:tav>
                                        <p:tav tm="100000">
                                          <p:val>
                                            <p:strVal val="#ppt_x"/>
                                          </p:val>
                                        </p:tav>
                                      </p:tavLst>
                                    </p:anim>
                                    <p:anim calcmode="lin" valueType="num">
                                      <p:cBhvr>
                                        <p:cTn id="45" dur="500" fill="hold"/>
                                        <p:tgtEl>
                                          <p:spTgt spid="20"/>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anim calcmode="lin" valueType="num">
                                      <p:cBhvr>
                                        <p:cTn id="50" dur="500" fill="hold"/>
                                        <p:tgtEl>
                                          <p:spTgt spid="23"/>
                                        </p:tgtEl>
                                        <p:attrNameLst>
                                          <p:attrName>ppt_x</p:attrName>
                                        </p:attrNameLst>
                                      </p:cBhvr>
                                      <p:tavLst>
                                        <p:tav tm="0">
                                          <p:val>
                                            <p:strVal val="#ppt_x"/>
                                          </p:val>
                                        </p:tav>
                                        <p:tav tm="100000">
                                          <p:val>
                                            <p:strVal val="#ppt_x"/>
                                          </p:val>
                                        </p:tav>
                                      </p:tavLst>
                                    </p:anim>
                                    <p:anim calcmode="lin" valueType="num">
                                      <p:cBhvr>
                                        <p:cTn id="51" dur="500" fill="hold"/>
                                        <p:tgtEl>
                                          <p:spTgt spid="23"/>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anim calcmode="lin" valueType="num">
                                      <p:cBhvr>
                                        <p:cTn id="56" dur="500" fill="hold"/>
                                        <p:tgtEl>
                                          <p:spTgt spid="15"/>
                                        </p:tgtEl>
                                        <p:attrNameLst>
                                          <p:attrName>ppt_x</p:attrName>
                                        </p:attrNameLst>
                                      </p:cBhvr>
                                      <p:tavLst>
                                        <p:tav tm="0">
                                          <p:val>
                                            <p:strVal val="#ppt_x"/>
                                          </p:val>
                                        </p:tav>
                                        <p:tav tm="100000">
                                          <p:val>
                                            <p:strVal val="#ppt_x"/>
                                          </p:val>
                                        </p:tav>
                                      </p:tavLst>
                                    </p:anim>
                                    <p:anim calcmode="lin" valueType="num">
                                      <p:cBhvr>
                                        <p:cTn id="57" dur="500" fill="hold"/>
                                        <p:tgtEl>
                                          <p:spTgt spid="15"/>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anim calcmode="lin" valueType="num">
                                      <p:cBhvr>
                                        <p:cTn id="62" dur="500" fill="hold"/>
                                        <p:tgtEl>
                                          <p:spTgt spid="16"/>
                                        </p:tgtEl>
                                        <p:attrNameLst>
                                          <p:attrName>ppt_x</p:attrName>
                                        </p:attrNameLst>
                                      </p:cBhvr>
                                      <p:tavLst>
                                        <p:tav tm="0">
                                          <p:val>
                                            <p:strVal val="#ppt_x"/>
                                          </p:val>
                                        </p:tav>
                                        <p:tav tm="100000">
                                          <p:val>
                                            <p:strVal val="#ppt_x"/>
                                          </p:val>
                                        </p:tav>
                                      </p:tavLst>
                                    </p:anim>
                                    <p:anim calcmode="lin" valueType="num">
                                      <p:cBhvr>
                                        <p:cTn id="63" dur="500" fill="hold"/>
                                        <p:tgtEl>
                                          <p:spTgt spid="16"/>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2" presetClass="entr" presetSubtype="0"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anim calcmode="lin" valueType="num">
                                      <p:cBhvr>
                                        <p:cTn id="68" dur="500" fill="hold"/>
                                        <p:tgtEl>
                                          <p:spTgt spid="24"/>
                                        </p:tgtEl>
                                        <p:attrNameLst>
                                          <p:attrName>ppt_x</p:attrName>
                                        </p:attrNameLst>
                                      </p:cBhvr>
                                      <p:tavLst>
                                        <p:tav tm="0">
                                          <p:val>
                                            <p:strVal val="#ppt_x"/>
                                          </p:val>
                                        </p:tav>
                                        <p:tav tm="100000">
                                          <p:val>
                                            <p:strVal val="#ppt_x"/>
                                          </p:val>
                                        </p:tav>
                                      </p:tavLst>
                                    </p:anim>
                                    <p:anim calcmode="lin" valueType="num">
                                      <p:cBhvr>
                                        <p:cTn id="69" dur="500" fill="hold"/>
                                        <p:tgtEl>
                                          <p:spTgt spid="24"/>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2" presetClass="entr" presetSubtype="0" fill="hold" nodeType="after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anim calcmode="lin" valueType="num">
                                      <p:cBhvr>
                                        <p:cTn id="74" dur="500" fill="hold"/>
                                        <p:tgtEl>
                                          <p:spTgt spid="14"/>
                                        </p:tgtEl>
                                        <p:attrNameLst>
                                          <p:attrName>ppt_x</p:attrName>
                                        </p:attrNameLst>
                                      </p:cBhvr>
                                      <p:tavLst>
                                        <p:tav tm="0">
                                          <p:val>
                                            <p:strVal val="#ppt_x"/>
                                          </p:val>
                                        </p:tav>
                                        <p:tav tm="100000">
                                          <p:val>
                                            <p:strVal val="#ppt_x"/>
                                          </p:val>
                                        </p:tav>
                                      </p:tavLst>
                                    </p:anim>
                                    <p:anim calcmode="lin" valueType="num">
                                      <p:cBhvr>
                                        <p:cTn id="75" dur="500" fill="hold"/>
                                        <p:tgtEl>
                                          <p:spTgt spid="14"/>
                                        </p:tgtEl>
                                        <p:attrNameLst>
                                          <p:attrName>ppt_y</p:attrName>
                                        </p:attrNameLst>
                                      </p:cBhvr>
                                      <p:tavLst>
                                        <p:tav tm="0">
                                          <p:val>
                                            <p:strVal val="#ppt_y+.1"/>
                                          </p:val>
                                        </p:tav>
                                        <p:tav tm="100000">
                                          <p:val>
                                            <p:strVal val="#ppt_y"/>
                                          </p:val>
                                        </p:tav>
                                      </p:tavLst>
                                    </p:anim>
                                  </p:childTnLst>
                                </p:cTn>
                              </p:par>
                            </p:childTnLst>
                          </p:cTn>
                        </p:par>
                        <p:par>
                          <p:cTn id="76" fill="hold">
                            <p:stCondLst>
                              <p:cond delay="6000"/>
                            </p:stCondLst>
                            <p:childTnLst>
                              <p:par>
                                <p:cTn id="77" presetID="42" presetClass="entr" presetSubtype="0" fill="hold" nodeType="after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anim calcmode="lin" valueType="num">
                                      <p:cBhvr>
                                        <p:cTn id="80" dur="500" fill="hold"/>
                                        <p:tgtEl>
                                          <p:spTgt spid="27"/>
                                        </p:tgtEl>
                                        <p:attrNameLst>
                                          <p:attrName>ppt_x</p:attrName>
                                        </p:attrNameLst>
                                      </p:cBhvr>
                                      <p:tavLst>
                                        <p:tav tm="0">
                                          <p:val>
                                            <p:strVal val="#ppt_x"/>
                                          </p:val>
                                        </p:tav>
                                        <p:tav tm="100000">
                                          <p:val>
                                            <p:strVal val="#ppt_x"/>
                                          </p:val>
                                        </p:tav>
                                      </p:tavLst>
                                    </p:anim>
                                    <p:anim calcmode="lin" valueType="num">
                                      <p:cBhvr>
                                        <p:cTn id="81" dur="500" fill="hold"/>
                                        <p:tgtEl>
                                          <p:spTgt spid="27"/>
                                        </p:tgtEl>
                                        <p:attrNameLst>
                                          <p:attrName>ppt_y</p:attrName>
                                        </p:attrNameLst>
                                      </p:cBhvr>
                                      <p:tavLst>
                                        <p:tav tm="0">
                                          <p:val>
                                            <p:strVal val="#ppt_y+.1"/>
                                          </p:val>
                                        </p:tav>
                                        <p:tav tm="100000">
                                          <p:val>
                                            <p:strVal val="#ppt_y"/>
                                          </p:val>
                                        </p:tav>
                                      </p:tavLst>
                                    </p:anim>
                                  </p:childTnLst>
                                </p:cTn>
                              </p:par>
                            </p:childTnLst>
                          </p:cTn>
                        </p:par>
                        <p:par>
                          <p:cTn id="82" fill="hold">
                            <p:stCondLst>
                              <p:cond delay="6500"/>
                            </p:stCondLst>
                            <p:childTnLst>
                              <p:par>
                                <p:cTn id="83" presetID="42" presetClass="entr" presetSubtype="0" fill="hold" nodeType="after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500"/>
                                        <p:tgtEl>
                                          <p:spTgt spid="22"/>
                                        </p:tgtEl>
                                      </p:cBhvr>
                                    </p:animEffect>
                                    <p:anim calcmode="lin" valueType="num">
                                      <p:cBhvr>
                                        <p:cTn id="86" dur="500" fill="hold"/>
                                        <p:tgtEl>
                                          <p:spTgt spid="22"/>
                                        </p:tgtEl>
                                        <p:attrNameLst>
                                          <p:attrName>ppt_x</p:attrName>
                                        </p:attrNameLst>
                                      </p:cBhvr>
                                      <p:tavLst>
                                        <p:tav tm="0">
                                          <p:val>
                                            <p:strVal val="#ppt_x"/>
                                          </p:val>
                                        </p:tav>
                                        <p:tav tm="100000">
                                          <p:val>
                                            <p:strVal val="#ppt_x"/>
                                          </p:val>
                                        </p:tav>
                                      </p:tavLst>
                                    </p:anim>
                                    <p:anim calcmode="lin" valueType="num">
                                      <p:cBhvr>
                                        <p:cTn id="87" dur="500" fill="hold"/>
                                        <p:tgtEl>
                                          <p:spTgt spid="22"/>
                                        </p:tgtEl>
                                        <p:attrNameLst>
                                          <p:attrName>ppt_y</p:attrName>
                                        </p:attrNameLst>
                                      </p:cBhvr>
                                      <p:tavLst>
                                        <p:tav tm="0">
                                          <p:val>
                                            <p:strVal val="#ppt_y+.1"/>
                                          </p:val>
                                        </p:tav>
                                        <p:tav tm="100000">
                                          <p:val>
                                            <p:strVal val="#ppt_y"/>
                                          </p:val>
                                        </p:tav>
                                      </p:tavLst>
                                    </p:anim>
                                  </p:childTnLst>
                                </p:cTn>
                              </p:par>
                            </p:childTnLst>
                          </p:cTn>
                        </p:par>
                        <p:par>
                          <p:cTn id="88" fill="hold">
                            <p:stCondLst>
                              <p:cond delay="7000"/>
                            </p:stCondLst>
                            <p:childTnLst>
                              <p:par>
                                <p:cTn id="89" presetID="42" presetClass="entr" presetSubtype="0" fill="hold" nodeType="after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500"/>
                                        <p:tgtEl>
                                          <p:spTgt spid="13"/>
                                        </p:tgtEl>
                                      </p:cBhvr>
                                    </p:animEffect>
                                    <p:anim calcmode="lin" valueType="num">
                                      <p:cBhvr>
                                        <p:cTn id="92" dur="500" fill="hold"/>
                                        <p:tgtEl>
                                          <p:spTgt spid="13"/>
                                        </p:tgtEl>
                                        <p:attrNameLst>
                                          <p:attrName>ppt_x</p:attrName>
                                        </p:attrNameLst>
                                      </p:cBhvr>
                                      <p:tavLst>
                                        <p:tav tm="0">
                                          <p:val>
                                            <p:strVal val="#ppt_x"/>
                                          </p:val>
                                        </p:tav>
                                        <p:tav tm="100000">
                                          <p:val>
                                            <p:strVal val="#ppt_x"/>
                                          </p:val>
                                        </p:tav>
                                      </p:tavLst>
                                    </p:anim>
                                    <p:anim calcmode="lin" valueType="num">
                                      <p:cBhvr>
                                        <p:cTn id="93" dur="500" fill="hold"/>
                                        <p:tgtEl>
                                          <p:spTgt spid="13"/>
                                        </p:tgtEl>
                                        <p:attrNameLst>
                                          <p:attrName>ppt_y</p:attrName>
                                        </p:attrNameLst>
                                      </p:cBhvr>
                                      <p:tavLst>
                                        <p:tav tm="0">
                                          <p:val>
                                            <p:strVal val="#ppt_y+.1"/>
                                          </p:val>
                                        </p:tav>
                                        <p:tav tm="100000">
                                          <p:val>
                                            <p:strVal val="#ppt_y"/>
                                          </p:val>
                                        </p:tav>
                                      </p:tavLst>
                                    </p:anim>
                                  </p:childTnLst>
                                </p:cTn>
                              </p:par>
                            </p:childTnLst>
                          </p:cTn>
                        </p:par>
                        <p:par>
                          <p:cTn id="94" fill="hold">
                            <p:stCondLst>
                              <p:cond delay="7500"/>
                            </p:stCondLst>
                            <p:childTnLst>
                              <p:par>
                                <p:cTn id="95" presetID="42"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anim calcmode="lin" valueType="num">
                                      <p:cBhvr>
                                        <p:cTn id="98" dur="500" fill="hold"/>
                                        <p:tgtEl>
                                          <p:spTgt spid="25"/>
                                        </p:tgtEl>
                                        <p:attrNameLst>
                                          <p:attrName>ppt_x</p:attrName>
                                        </p:attrNameLst>
                                      </p:cBhvr>
                                      <p:tavLst>
                                        <p:tav tm="0">
                                          <p:val>
                                            <p:strVal val="#ppt_x"/>
                                          </p:val>
                                        </p:tav>
                                        <p:tav tm="100000">
                                          <p:val>
                                            <p:strVal val="#ppt_x"/>
                                          </p:val>
                                        </p:tav>
                                      </p:tavLst>
                                    </p:anim>
                                    <p:anim calcmode="lin" valueType="num">
                                      <p:cBhvr>
                                        <p:cTn id="99" dur="500" fill="hold"/>
                                        <p:tgtEl>
                                          <p:spTgt spid="25"/>
                                        </p:tgtEl>
                                        <p:attrNameLst>
                                          <p:attrName>ppt_y</p:attrName>
                                        </p:attrNameLst>
                                      </p:cBhvr>
                                      <p:tavLst>
                                        <p:tav tm="0">
                                          <p:val>
                                            <p:strVal val="#ppt_y+.1"/>
                                          </p:val>
                                        </p:tav>
                                        <p:tav tm="100000">
                                          <p:val>
                                            <p:strVal val="#ppt_y"/>
                                          </p:val>
                                        </p:tav>
                                      </p:tavLst>
                                    </p:anim>
                                  </p:childTnLst>
                                </p:cTn>
                              </p:par>
                            </p:childTnLst>
                          </p:cTn>
                        </p:par>
                        <p:par>
                          <p:cTn id="100" fill="hold">
                            <p:stCondLst>
                              <p:cond delay="8000"/>
                            </p:stCondLst>
                            <p:childTnLst>
                              <p:par>
                                <p:cTn id="101" presetID="42" presetClass="entr" presetSubtype="0" fill="hold" nodeType="after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fade">
                                      <p:cBhvr>
                                        <p:cTn id="103" dur="500"/>
                                        <p:tgtEl>
                                          <p:spTgt spid="26"/>
                                        </p:tgtEl>
                                      </p:cBhvr>
                                    </p:animEffect>
                                    <p:anim calcmode="lin" valueType="num">
                                      <p:cBhvr>
                                        <p:cTn id="104" dur="500" fill="hold"/>
                                        <p:tgtEl>
                                          <p:spTgt spid="26"/>
                                        </p:tgtEl>
                                        <p:attrNameLst>
                                          <p:attrName>ppt_x</p:attrName>
                                        </p:attrNameLst>
                                      </p:cBhvr>
                                      <p:tavLst>
                                        <p:tav tm="0">
                                          <p:val>
                                            <p:strVal val="#ppt_x"/>
                                          </p:val>
                                        </p:tav>
                                        <p:tav tm="100000">
                                          <p:val>
                                            <p:strVal val="#ppt_x"/>
                                          </p:val>
                                        </p:tav>
                                      </p:tavLst>
                                    </p:anim>
                                    <p:anim calcmode="lin" valueType="num">
                                      <p:cBhvr>
                                        <p:cTn id="105"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881696" y="1673225"/>
            <a:ext cx="3466413" cy="262607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47037" y="-3175"/>
            <a:ext cx="3643376" cy="1676400"/>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4262110"/>
            <a:ext cx="4584949" cy="2595891"/>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664077"/>
            <a:ext cx="3406620" cy="2579145"/>
          </a:xfrm>
          <a:prstGeom prst="rect">
            <a:avLst/>
          </a:prstGeom>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88752" y="4262110"/>
            <a:ext cx="3451508" cy="2614779"/>
          </a:xfrm>
          <a:prstGeom prst="rect">
            <a:avLst/>
          </a:prstGeom>
        </p:spPr>
      </p:pic>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t="1" b="2025"/>
          <a:stretch/>
        </p:blipFill>
        <p:spPr>
          <a:xfrm>
            <a:off x="3414051" y="1664076"/>
            <a:ext cx="3362481" cy="2618067"/>
          </a:xfrm>
          <a:prstGeom prst="rect">
            <a:avLst/>
          </a:prstGeom>
        </p:spPr>
      </p:pic>
      <p:pic>
        <p:nvPicPr>
          <p:cNvPr id="10" name="Picture 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588" y="-183612"/>
            <a:ext cx="2438400" cy="1828800"/>
          </a:xfrm>
          <a:prstGeom prst="rect">
            <a:avLst/>
          </a:prstGeom>
        </p:spPr>
      </p:pic>
      <p:pic>
        <p:nvPicPr>
          <p:cNvPr id="11" name="Picture 10"/>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343283" y="-264254"/>
            <a:ext cx="3203755" cy="1922253"/>
          </a:xfrm>
          <a:prstGeom prst="rect">
            <a:avLst/>
          </a:prstGeom>
        </p:spPr>
      </p:pic>
      <p:pic>
        <p:nvPicPr>
          <p:cNvPr id="12" name="Picture 11"/>
          <p:cNvPicPr>
            <a:picLocks noChangeAspect="1"/>
          </p:cNvPicPr>
          <p:nvPr/>
        </p:nvPicPr>
        <p:blipFill rotWithShape="1">
          <a:blip r:embed="rId10" cstate="email">
            <a:extLst>
              <a:ext uri="{28A0092B-C50C-407E-A947-70E740481C1C}">
                <a14:useLocalDpi xmlns:a14="http://schemas.microsoft.com/office/drawing/2010/main"/>
              </a:ext>
            </a:extLst>
          </a:blip>
          <a:srcRect r="1094"/>
          <a:stretch/>
        </p:blipFill>
        <p:spPr>
          <a:xfrm>
            <a:off x="6652046" y="1664076"/>
            <a:ext cx="4244555" cy="2600915"/>
          </a:xfrm>
          <a:prstGeom prst="rect">
            <a:avLst/>
          </a:prstGeom>
        </p:spPr>
      </p:pic>
      <p:pic>
        <p:nvPicPr>
          <p:cNvPr id="15" name="Picture 14"/>
          <p:cNvPicPr>
            <a:picLocks noChangeAspect="1"/>
          </p:cNvPicPr>
          <p:nvPr/>
        </p:nvPicPr>
        <p:blipFill rotWithShape="1">
          <a:blip r:embed="rId11" cstate="email">
            <a:extLst>
              <a:ext uri="{28A0092B-C50C-407E-A947-70E740481C1C}">
                <a14:useLocalDpi xmlns:a14="http://schemas.microsoft.com/office/drawing/2010/main"/>
              </a:ext>
            </a:extLst>
          </a:blip>
          <a:srcRect l="10642"/>
          <a:stretch/>
        </p:blipFill>
        <p:spPr>
          <a:xfrm>
            <a:off x="8040260" y="4249957"/>
            <a:ext cx="4149052" cy="2598034"/>
          </a:xfrm>
          <a:prstGeom prst="rect">
            <a:avLst/>
          </a:prstGeom>
        </p:spPr>
      </p:pic>
      <p:pic>
        <p:nvPicPr>
          <p:cNvPr id="16" name="Picture 15"/>
          <p:cNvPicPr>
            <a:picLocks noChangeAspect="1"/>
          </p:cNvPicPr>
          <p:nvPr/>
        </p:nvPicPr>
        <p:blipFill rotWithShape="1">
          <a:blip r:embed="rId12" cstate="email">
            <a:extLst>
              <a:ext uri="{28A0092B-C50C-407E-A947-70E740481C1C}">
                <a14:useLocalDpi xmlns:a14="http://schemas.microsoft.com/office/drawing/2010/main"/>
              </a:ext>
            </a:extLst>
          </a:blip>
          <a:srcRect t="2489" b="6563"/>
          <a:stretch/>
        </p:blipFill>
        <p:spPr>
          <a:xfrm>
            <a:off x="2457450" y="-152400"/>
            <a:ext cx="3071792" cy="1787578"/>
          </a:xfrm>
          <a:prstGeom prst="rect">
            <a:avLst/>
          </a:prstGeom>
        </p:spPr>
      </p:pic>
      <p:sp>
        <p:nvSpPr>
          <p:cNvPr id="19" name="Rectangle 18"/>
          <p:cNvSpPr/>
          <p:nvPr/>
        </p:nvSpPr>
        <p:spPr>
          <a:xfrm>
            <a:off x="-38829" y="-1128582"/>
            <a:ext cx="12228141" cy="816446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22" name="Rectangle 21"/>
          <p:cNvSpPr/>
          <p:nvPr/>
        </p:nvSpPr>
        <p:spPr>
          <a:xfrm>
            <a:off x="1143000" y="609600"/>
            <a:ext cx="2429776" cy="1064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05100" y="647719"/>
            <a:ext cx="2167098" cy="998671"/>
          </a:xfrm>
          <a:prstGeom prst="rect">
            <a:avLst/>
          </a:prstGeom>
        </p:spPr>
      </p:pic>
      <p:sp>
        <p:nvSpPr>
          <p:cNvPr id="23" name="Rectangle 22"/>
          <p:cNvSpPr/>
          <p:nvPr/>
        </p:nvSpPr>
        <p:spPr>
          <a:xfrm>
            <a:off x="1146155" y="2286357"/>
            <a:ext cx="7645399" cy="2361844"/>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ectangle 23"/>
          <p:cNvSpPr/>
          <p:nvPr/>
        </p:nvSpPr>
        <p:spPr>
          <a:xfrm>
            <a:off x="1563077" y="2559508"/>
            <a:ext cx="7089101" cy="1754326"/>
          </a:xfrm>
          <a:prstGeom prst="rect">
            <a:avLst/>
          </a:prstGeom>
        </p:spPr>
        <p:txBody>
          <a:bodyPr wrap="square">
            <a:spAutoFit/>
          </a:bodyPr>
          <a:lstStyle/>
          <a:p>
            <a:r>
              <a:rPr lang="en-US" altLang="zh-TW" dirty="0" err="1">
                <a:solidFill>
                  <a:prstClr val="white"/>
                </a:solidFill>
                <a:latin typeface="Calibri"/>
                <a:ea typeface="微軟正黑體" panose="020B0604030504040204" pitchFamily="34" charset="-120"/>
              </a:rPr>
              <a:t>KKday</a:t>
            </a:r>
            <a:r>
              <a:rPr lang="en-US" altLang="zh-TW" dirty="0">
                <a:solidFill>
                  <a:prstClr val="white"/>
                </a:solidFill>
                <a:latin typeface="Calibri"/>
                <a:ea typeface="微軟正黑體" panose="020B0604030504040204" pitchFamily="34" charset="-120"/>
              </a:rPr>
              <a:t> is Asia's largest travel experience platform, dedicated to making it easier and safer for travelers to experience local itineraries. We are convinced </a:t>
            </a:r>
            <a:r>
              <a:rPr lang="en-US" altLang="zh-TW" dirty="0">
                <a:solidFill>
                  <a:prstClr val="white"/>
                </a:solidFill>
                <a:latin typeface="Calibri"/>
                <a:ea typeface="微軟正黑體" panose="020B0604030504040204" pitchFamily="34" charset="-120"/>
              </a:rPr>
              <a:t>to provide the </a:t>
            </a:r>
            <a:r>
              <a:rPr lang="en-US" altLang="zh-TW" dirty="0">
                <a:solidFill>
                  <a:prstClr val="white"/>
                </a:solidFill>
                <a:latin typeface="Calibri"/>
                <a:ea typeface="微軟正黑體" panose="020B0604030504040204" pitchFamily="34" charset="-120"/>
              </a:rPr>
              <a:t>most accessible way to travel, and we are constantly looking for unique experience and activities around the world. Invite you as much as we love to travel, discover trips on </a:t>
            </a:r>
            <a:r>
              <a:rPr lang="en-US" altLang="zh-TW" dirty="0" err="1">
                <a:solidFill>
                  <a:prstClr val="white"/>
                </a:solidFill>
                <a:latin typeface="Calibri"/>
                <a:ea typeface="微軟正黑體" panose="020B0604030504040204" pitchFamily="34" charset="-120"/>
              </a:rPr>
              <a:t>KKday</a:t>
            </a:r>
            <a:r>
              <a:rPr lang="en-US" altLang="zh-TW" dirty="0">
                <a:solidFill>
                  <a:prstClr val="white"/>
                </a:solidFill>
                <a:latin typeface="Calibri"/>
                <a:ea typeface="微軟正黑體" panose="020B0604030504040204" pitchFamily="34" charset="-120"/>
              </a:rPr>
              <a:t>, book easily, and create your unique travel memories.</a:t>
            </a:r>
          </a:p>
        </p:txBody>
      </p:sp>
      <p:pic>
        <p:nvPicPr>
          <p:cNvPr id="20" name="Picture 19"/>
          <p:cNvPicPr>
            <a:picLocks noChangeAspect="1"/>
          </p:cNvPicPr>
          <p:nvPr/>
        </p:nvPicPr>
        <p:blipFill rotWithShape="1">
          <a:blip r:embed="rId14">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
        <p:nvSpPr>
          <p:cNvPr id="29" name="Oval Callout 28"/>
          <p:cNvSpPr/>
          <p:nvPr/>
        </p:nvSpPr>
        <p:spPr>
          <a:xfrm>
            <a:off x="4327494" y="1027781"/>
            <a:ext cx="1004311" cy="947435"/>
          </a:xfrm>
          <a:prstGeom prst="wedgeEllipseCallout">
            <a:avLst>
              <a:gd name="adj1" fmla="val -88376"/>
              <a:gd name="adj2" fmla="val 9498"/>
            </a:avLst>
          </a:prstGeom>
          <a:solidFill>
            <a:srgbClr val="26B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latin typeface="微軟正黑體" panose="020B0604030504040204" pitchFamily="34" charset="-120"/>
              <a:ea typeface="微軟正黑體" panose="020B0604030504040204" pitchFamily="34" charset="-120"/>
            </a:endParaRPr>
          </a:p>
        </p:txBody>
      </p:sp>
      <p:sp>
        <p:nvSpPr>
          <p:cNvPr id="30" name="Oval Callout 29"/>
          <p:cNvSpPr/>
          <p:nvPr/>
        </p:nvSpPr>
        <p:spPr>
          <a:xfrm>
            <a:off x="5772221" y="595166"/>
            <a:ext cx="1004311" cy="947435"/>
          </a:xfrm>
          <a:prstGeom prst="wedgeEllipseCallout">
            <a:avLst>
              <a:gd name="adj1" fmla="val -88376"/>
              <a:gd name="adj2" fmla="val 9498"/>
            </a:avLst>
          </a:prstGeom>
          <a:solidFill>
            <a:srgbClr val="26B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latin typeface="微軟正黑體" panose="020B0604030504040204" pitchFamily="34" charset="-120"/>
              <a:ea typeface="微軟正黑體" panose="020B0604030504040204" pitchFamily="34" charset="-120"/>
            </a:endParaRPr>
          </a:p>
        </p:txBody>
      </p:sp>
      <p:sp>
        <p:nvSpPr>
          <p:cNvPr id="31" name="Oval Callout 30"/>
          <p:cNvSpPr/>
          <p:nvPr/>
        </p:nvSpPr>
        <p:spPr>
          <a:xfrm>
            <a:off x="7076351" y="1160130"/>
            <a:ext cx="1004311" cy="947435"/>
          </a:xfrm>
          <a:prstGeom prst="wedgeEllipseCallout">
            <a:avLst>
              <a:gd name="adj1" fmla="val -88376"/>
              <a:gd name="adj2" fmla="val 9498"/>
            </a:avLst>
          </a:prstGeom>
          <a:solidFill>
            <a:srgbClr val="26B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latin typeface="微軟正黑體" panose="020B0604030504040204" pitchFamily="34" charset="-120"/>
              <a:ea typeface="微軟正黑體" panose="020B0604030504040204" pitchFamily="34" charset="-120"/>
            </a:endParaRPr>
          </a:p>
        </p:txBody>
      </p:sp>
      <p:sp>
        <p:nvSpPr>
          <p:cNvPr id="32" name="Oval Callout 31"/>
          <p:cNvSpPr/>
          <p:nvPr/>
        </p:nvSpPr>
        <p:spPr>
          <a:xfrm>
            <a:off x="8247697" y="310487"/>
            <a:ext cx="1004311" cy="947435"/>
          </a:xfrm>
          <a:prstGeom prst="wedgeEllipseCallout">
            <a:avLst>
              <a:gd name="adj1" fmla="val -88376"/>
              <a:gd name="adj2" fmla="val 9498"/>
            </a:avLst>
          </a:prstGeom>
          <a:solidFill>
            <a:srgbClr val="26B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latin typeface="微軟正黑體" panose="020B0604030504040204" pitchFamily="34" charset="-120"/>
              <a:ea typeface="微軟正黑體" panose="020B0604030504040204" pitchFamily="34" charset="-120"/>
            </a:endParaRPr>
          </a:p>
        </p:txBody>
      </p:sp>
      <p:sp>
        <p:nvSpPr>
          <p:cNvPr id="34" name="Flowchart: Sequential Access Storage 33"/>
          <p:cNvSpPr/>
          <p:nvPr/>
        </p:nvSpPr>
        <p:spPr>
          <a:xfrm rot="231741">
            <a:off x="1382908" y="5495733"/>
            <a:ext cx="1124499" cy="1060816"/>
          </a:xfrm>
          <a:prstGeom prst="flowChartMagneticTape">
            <a:avLst/>
          </a:prstGeom>
          <a:noFill/>
          <a:ln>
            <a:solidFill>
              <a:srgbClr val="26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rgbClr val="26BEC9"/>
                </a:solidFill>
                <a:latin typeface="Calibri"/>
                <a:ea typeface="微軟正黑體" panose="020B0604030504040204" pitchFamily="34" charset="-120"/>
              </a:rPr>
              <a:t>Seoul</a:t>
            </a:r>
            <a:endParaRPr lang="en-US" sz="1400" b="1" dirty="0">
              <a:solidFill>
                <a:srgbClr val="26BEC9"/>
              </a:solidFill>
              <a:latin typeface="Calibri"/>
              <a:ea typeface="微軟正黑體" panose="020B0604030504040204" pitchFamily="34" charset="-120"/>
            </a:endParaRPr>
          </a:p>
        </p:txBody>
      </p:sp>
      <p:sp>
        <p:nvSpPr>
          <p:cNvPr id="35" name="Flowchart: Sequential Access Storage 34"/>
          <p:cNvSpPr/>
          <p:nvPr/>
        </p:nvSpPr>
        <p:spPr>
          <a:xfrm rot="231741">
            <a:off x="2512687" y="4740074"/>
            <a:ext cx="1124499" cy="1060816"/>
          </a:xfrm>
          <a:prstGeom prst="flowChartMagneticTape">
            <a:avLst/>
          </a:prstGeom>
          <a:noFill/>
          <a:ln>
            <a:solidFill>
              <a:srgbClr val="26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rgbClr val="26BEC9"/>
                </a:solidFill>
                <a:latin typeface="Calibri"/>
                <a:ea typeface="微軟正黑體" panose="020B0604030504040204" pitchFamily="34" charset="-120"/>
              </a:rPr>
              <a:t>Taipei</a:t>
            </a:r>
            <a:endParaRPr lang="en-US" sz="1400" b="1" dirty="0">
              <a:solidFill>
                <a:srgbClr val="26BEC9"/>
              </a:solidFill>
              <a:latin typeface="Calibri"/>
              <a:ea typeface="微軟正黑體" panose="020B0604030504040204" pitchFamily="34" charset="-120"/>
            </a:endParaRPr>
          </a:p>
        </p:txBody>
      </p:sp>
      <p:sp>
        <p:nvSpPr>
          <p:cNvPr id="36" name="Flowchart: Sequential Access Storage 35"/>
          <p:cNvSpPr/>
          <p:nvPr/>
        </p:nvSpPr>
        <p:spPr>
          <a:xfrm rot="231741">
            <a:off x="3648307" y="5526889"/>
            <a:ext cx="1124499" cy="1060816"/>
          </a:xfrm>
          <a:prstGeom prst="flowChartMagneticTape">
            <a:avLst/>
          </a:prstGeom>
          <a:noFill/>
          <a:ln>
            <a:solidFill>
              <a:srgbClr val="26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26BEC9"/>
              </a:solidFill>
              <a:latin typeface="Calibri"/>
              <a:ea typeface="微軟正黑體" panose="020B0604030504040204" pitchFamily="34" charset="-120"/>
            </a:endParaRPr>
          </a:p>
        </p:txBody>
      </p:sp>
      <p:sp>
        <p:nvSpPr>
          <p:cNvPr id="37" name="Flowchart: Sequential Access Storage 36"/>
          <p:cNvSpPr/>
          <p:nvPr/>
        </p:nvSpPr>
        <p:spPr>
          <a:xfrm rot="231741">
            <a:off x="97451" y="4718584"/>
            <a:ext cx="1124499" cy="1060816"/>
          </a:xfrm>
          <a:prstGeom prst="flowChartMagneticTape">
            <a:avLst/>
          </a:prstGeom>
          <a:noFill/>
          <a:ln>
            <a:solidFill>
              <a:srgbClr val="26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rgbClr val="26BEC9"/>
                </a:solidFill>
                <a:latin typeface="Calibri"/>
                <a:ea typeface="微軟正黑體" panose="020B0604030504040204" pitchFamily="34" charset="-120"/>
              </a:rPr>
              <a:t>Tokyo</a:t>
            </a:r>
            <a:endParaRPr lang="zh-TW" altLang="en-US" sz="1400" b="1" dirty="0">
              <a:solidFill>
                <a:srgbClr val="26BEC9"/>
              </a:solidFill>
              <a:latin typeface="Calibri"/>
              <a:ea typeface="微軟正黑體" panose="020B0604030504040204" pitchFamily="34" charset="-120"/>
            </a:endParaRPr>
          </a:p>
        </p:txBody>
      </p:sp>
      <p:sp>
        <p:nvSpPr>
          <p:cNvPr id="39" name="Flowchart: Sequential Access Storage 38"/>
          <p:cNvSpPr/>
          <p:nvPr/>
        </p:nvSpPr>
        <p:spPr>
          <a:xfrm rot="231741">
            <a:off x="4690830" y="4718585"/>
            <a:ext cx="1124499" cy="1060816"/>
          </a:xfrm>
          <a:prstGeom prst="flowChartMagneticTape">
            <a:avLst/>
          </a:prstGeom>
          <a:noFill/>
          <a:ln>
            <a:solidFill>
              <a:srgbClr val="26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26BEC9"/>
              </a:solidFill>
              <a:latin typeface="Calibri"/>
              <a:ea typeface="微軟正黑體" panose="020B0604030504040204" pitchFamily="34" charset="-120"/>
            </a:endParaRPr>
          </a:p>
        </p:txBody>
      </p:sp>
      <p:sp>
        <p:nvSpPr>
          <p:cNvPr id="40" name="Flowchart: Sequential Access Storage 39"/>
          <p:cNvSpPr/>
          <p:nvPr/>
        </p:nvSpPr>
        <p:spPr>
          <a:xfrm rot="231741">
            <a:off x="6214282" y="5388471"/>
            <a:ext cx="1124499" cy="1060816"/>
          </a:xfrm>
          <a:prstGeom prst="flowChartMagneticTape">
            <a:avLst/>
          </a:prstGeom>
          <a:noFill/>
          <a:ln>
            <a:solidFill>
              <a:srgbClr val="26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26BEC9"/>
              </a:solidFill>
              <a:latin typeface="Calibri"/>
              <a:ea typeface="微軟正黑體" panose="020B0604030504040204" pitchFamily="34" charset="-120"/>
            </a:endParaRPr>
          </a:p>
        </p:txBody>
      </p:sp>
      <p:sp>
        <p:nvSpPr>
          <p:cNvPr id="42" name="Flowchart: Sequential Access Storage 41"/>
          <p:cNvSpPr/>
          <p:nvPr/>
        </p:nvSpPr>
        <p:spPr>
          <a:xfrm rot="231741">
            <a:off x="8301925" y="5106175"/>
            <a:ext cx="1124499" cy="1060816"/>
          </a:xfrm>
          <a:prstGeom prst="flowChartMagneticTape">
            <a:avLst/>
          </a:prstGeom>
          <a:noFill/>
          <a:ln>
            <a:solidFill>
              <a:srgbClr val="26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rgbClr val="26BEC9"/>
                </a:solidFill>
                <a:latin typeface="Calibri"/>
                <a:ea typeface="微軟正黑體" panose="020B0604030504040204" pitchFamily="34" charset="-120"/>
              </a:rPr>
              <a:t>Paris</a:t>
            </a:r>
            <a:endParaRPr lang="en-US" sz="1400" b="1" dirty="0">
              <a:solidFill>
                <a:srgbClr val="26BEC9"/>
              </a:solidFill>
              <a:latin typeface="Calibri"/>
              <a:ea typeface="微軟正黑體" panose="020B0604030504040204" pitchFamily="34" charset="-120"/>
            </a:endParaRPr>
          </a:p>
        </p:txBody>
      </p:sp>
      <p:sp>
        <p:nvSpPr>
          <p:cNvPr id="43" name="Flowchart: Sequential Access Storage 42"/>
          <p:cNvSpPr/>
          <p:nvPr/>
        </p:nvSpPr>
        <p:spPr>
          <a:xfrm rot="231741">
            <a:off x="9392347" y="4394017"/>
            <a:ext cx="1124499" cy="1060816"/>
          </a:xfrm>
          <a:prstGeom prst="flowChartMagneticTape">
            <a:avLst/>
          </a:prstGeom>
          <a:noFill/>
          <a:ln>
            <a:solidFill>
              <a:srgbClr val="26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26BEC9"/>
              </a:solidFill>
              <a:latin typeface="Calibri"/>
              <a:ea typeface="微軟正黑體" panose="020B0604030504040204" pitchFamily="34" charset="-120"/>
            </a:endParaRPr>
          </a:p>
        </p:txBody>
      </p:sp>
      <p:sp>
        <p:nvSpPr>
          <p:cNvPr id="44" name="Flowchart: Sequential Access Storage 43"/>
          <p:cNvSpPr/>
          <p:nvPr/>
        </p:nvSpPr>
        <p:spPr>
          <a:xfrm rot="231741">
            <a:off x="10731222" y="3977626"/>
            <a:ext cx="1124499" cy="1060816"/>
          </a:xfrm>
          <a:prstGeom prst="flowChartMagneticTape">
            <a:avLst/>
          </a:prstGeom>
          <a:noFill/>
          <a:ln>
            <a:solidFill>
              <a:srgbClr val="26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rgbClr val="26BEC9"/>
                </a:solidFill>
                <a:latin typeface="Calibri"/>
                <a:ea typeface="微軟正黑體" panose="020B0604030504040204" pitchFamily="34" charset="-120"/>
              </a:rPr>
              <a:t>Sabah</a:t>
            </a:r>
            <a:endParaRPr lang="en-US" sz="1400" b="1" dirty="0">
              <a:solidFill>
                <a:srgbClr val="26BEC9"/>
              </a:solidFill>
              <a:latin typeface="Calibri"/>
              <a:ea typeface="微軟正黑體" panose="020B0604030504040204" pitchFamily="34" charset="-120"/>
            </a:endParaRPr>
          </a:p>
        </p:txBody>
      </p:sp>
      <p:sp>
        <p:nvSpPr>
          <p:cNvPr id="41" name="Flowchart: Sequential Access Storage 40"/>
          <p:cNvSpPr/>
          <p:nvPr/>
        </p:nvSpPr>
        <p:spPr>
          <a:xfrm rot="231741">
            <a:off x="7046335" y="4426793"/>
            <a:ext cx="1124499" cy="1060816"/>
          </a:xfrm>
          <a:prstGeom prst="flowChartMagneticTape">
            <a:avLst/>
          </a:prstGeom>
          <a:noFill/>
          <a:ln>
            <a:solidFill>
              <a:srgbClr val="26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26BEC9"/>
              </a:solidFill>
              <a:latin typeface="Calibri"/>
              <a:ea typeface="微軟正黑體" panose="020B0604030504040204" pitchFamily="34" charset="-120"/>
            </a:endParaRPr>
          </a:p>
        </p:txBody>
      </p:sp>
      <p:sp>
        <p:nvSpPr>
          <p:cNvPr id="45" name="Flowchart: Sequential Access Storage 44"/>
          <p:cNvSpPr/>
          <p:nvPr/>
        </p:nvSpPr>
        <p:spPr>
          <a:xfrm rot="231741">
            <a:off x="10456792" y="5486998"/>
            <a:ext cx="1124499" cy="1060816"/>
          </a:xfrm>
          <a:prstGeom prst="flowChartMagneticTape">
            <a:avLst/>
          </a:prstGeom>
          <a:noFill/>
          <a:ln>
            <a:solidFill>
              <a:srgbClr val="26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26BEC9"/>
              </a:solidFill>
              <a:latin typeface="Calibri"/>
              <a:ea typeface="微軟正黑體" panose="020B0604030504040204" pitchFamily="34" charset="-120"/>
            </a:endParaRPr>
          </a:p>
        </p:txBody>
      </p:sp>
      <p:grpSp>
        <p:nvGrpSpPr>
          <p:cNvPr id="38" name="Group 37"/>
          <p:cNvGrpSpPr/>
          <p:nvPr/>
        </p:nvGrpSpPr>
        <p:grpSpPr>
          <a:xfrm>
            <a:off x="9982200" y="177380"/>
            <a:ext cx="2382576" cy="532612"/>
            <a:chOff x="10313324" y="457200"/>
            <a:chExt cx="2382576" cy="532612"/>
          </a:xfrm>
        </p:grpSpPr>
        <p:sp>
          <p:nvSpPr>
            <p:cNvPr id="46" name="Snip Single Corner Rectangle 45"/>
            <p:cNvSpPr/>
            <p:nvPr/>
          </p:nvSpPr>
          <p:spPr>
            <a:xfrm flipH="1">
              <a:off x="10313324" y="457200"/>
              <a:ext cx="2382576"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TextBox 46"/>
            <p:cNvSpPr txBox="1"/>
            <p:nvPr/>
          </p:nvSpPr>
          <p:spPr>
            <a:xfrm>
              <a:off x="10551303" y="553955"/>
              <a:ext cx="2029500" cy="369332"/>
            </a:xfrm>
            <a:prstGeom prst="rect">
              <a:avLst/>
            </a:prstGeom>
            <a:noFill/>
          </p:spPr>
          <p:txBody>
            <a:bodyPr wrap="square" rtlCol="0">
              <a:spAutoFit/>
            </a:bodyPr>
            <a:lstStyle/>
            <a:p>
              <a:r>
                <a:rPr lang="en-US" altLang="zh-TW" b="1" dirty="0">
                  <a:solidFill>
                    <a:prstClr val="white"/>
                  </a:solidFill>
                  <a:latin typeface="Calibri"/>
                  <a:ea typeface="微軟正黑體" panose="020B0604030504040204" pitchFamily="34" charset="-120"/>
                </a:rPr>
                <a:t>Online Store</a:t>
              </a:r>
              <a:endParaRPr lang="en-US" b="1" dirty="0">
                <a:solidFill>
                  <a:prstClr val="white"/>
                </a:solidFill>
                <a:latin typeface="Calibri"/>
                <a:ea typeface="微軟正黑體" panose="020B0604030504040204" pitchFamily="34" charset="-120"/>
              </a:endParaRPr>
            </a:p>
          </p:txBody>
        </p:sp>
        <p:pic>
          <p:nvPicPr>
            <p:cNvPr id="48" name="Picture 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
        <p:nvSpPr>
          <p:cNvPr id="2" name="TextBox 1"/>
          <p:cNvSpPr txBox="1"/>
          <p:nvPr/>
        </p:nvSpPr>
        <p:spPr>
          <a:xfrm>
            <a:off x="4349711" y="1361117"/>
            <a:ext cx="1179532" cy="307777"/>
          </a:xfrm>
          <a:prstGeom prst="rect">
            <a:avLst/>
          </a:prstGeom>
          <a:noFill/>
        </p:spPr>
        <p:txBody>
          <a:bodyPr wrap="square" rtlCol="0">
            <a:spAutoFit/>
          </a:bodyPr>
          <a:lstStyle/>
          <a:p>
            <a:r>
              <a:rPr lang="en-US" sz="1400" dirty="0">
                <a:solidFill>
                  <a:prstClr val="white"/>
                </a:solidFill>
                <a:latin typeface="Calibri"/>
              </a:rPr>
              <a:t>Attractions</a:t>
            </a:r>
            <a:endParaRPr lang="en-US" sz="1400" dirty="0">
              <a:solidFill>
                <a:prstClr val="white"/>
              </a:solidFill>
              <a:latin typeface="Calibri"/>
            </a:endParaRPr>
          </a:p>
        </p:txBody>
      </p:sp>
      <p:sp>
        <p:nvSpPr>
          <p:cNvPr id="50" name="TextBox 49"/>
          <p:cNvSpPr txBox="1"/>
          <p:nvPr/>
        </p:nvSpPr>
        <p:spPr>
          <a:xfrm>
            <a:off x="5609245" y="811479"/>
            <a:ext cx="1330260" cy="461665"/>
          </a:xfrm>
          <a:prstGeom prst="rect">
            <a:avLst/>
          </a:prstGeom>
          <a:noFill/>
        </p:spPr>
        <p:txBody>
          <a:bodyPr wrap="square" rtlCol="0">
            <a:spAutoFit/>
          </a:bodyPr>
          <a:lstStyle/>
          <a:p>
            <a:pPr algn="ctr"/>
            <a:r>
              <a:rPr lang="en-US" sz="1200" dirty="0">
                <a:solidFill>
                  <a:prstClr val="white"/>
                </a:solidFill>
                <a:latin typeface="Calibri"/>
              </a:rPr>
              <a:t>Airport Transportation</a:t>
            </a:r>
            <a:endParaRPr lang="en-US" sz="1200" dirty="0">
              <a:solidFill>
                <a:prstClr val="white"/>
              </a:solidFill>
              <a:latin typeface="Calibri"/>
            </a:endParaRPr>
          </a:p>
        </p:txBody>
      </p:sp>
      <p:sp>
        <p:nvSpPr>
          <p:cNvPr id="51" name="TextBox 50"/>
          <p:cNvSpPr txBox="1"/>
          <p:nvPr/>
        </p:nvSpPr>
        <p:spPr>
          <a:xfrm>
            <a:off x="7126268" y="1521024"/>
            <a:ext cx="1179532" cy="307777"/>
          </a:xfrm>
          <a:prstGeom prst="rect">
            <a:avLst/>
          </a:prstGeom>
          <a:noFill/>
        </p:spPr>
        <p:txBody>
          <a:bodyPr wrap="square" rtlCol="0">
            <a:spAutoFit/>
          </a:bodyPr>
          <a:lstStyle/>
          <a:p>
            <a:r>
              <a:rPr lang="en-US" sz="1400" dirty="0">
                <a:solidFill>
                  <a:prstClr val="white"/>
                </a:solidFill>
                <a:latin typeface="Calibri"/>
              </a:rPr>
              <a:t>Car </a:t>
            </a:r>
            <a:r>
              <a:rPr lang="en-US" sz="1400" dirty="0">
                <a:solidFill>
                  <a:prstClr val="white"/>
                </a:solidFill>
                <a:latin typeface="Calibri"/>
              </a:rPr>
              <a:t>Rental</a:t>
            </a:r>
            <a:endParaRPr lang="en-US" sz="1400" dirty="0">
              <a:solidFill>
                <a:prstClr val="white"/>
              </a:solidFill>
              <a:latin typeface="Calibri"/>
            </a:endParaRPr>
          </a:p>
        </p:txBody>
      </p:sp>
      <p:sp>
        <p:nvSpPr>
          <p:cNvPr id="52" name="TextBox 51"/>
          <p:cNvSpPr txBox="1"/>
          <p:nvPr/>
        </p:nvSpPr>
        <p:spPr>
          <a:xfrm>
            <a:off x="8357316" y="504560"/>
            <a:ext cx="1179532" cy="523220"/>
          </a:xfrm>
          <a:prstGeom prst="rect">
            <a:avLst/>
          </a:prstGeom>
          <a:noFill/>
        </p:spPr>
        <p:txBody>
          <a:bodyPr wrap="square" rtlCol="0">
            <a:spAutoFit/>
          </a:bodyPr>
          <a:lstStyle/>
          <a:p>
            <a:r>
              <a:rPr lang="en-US" sz="1400" dirty="0">
                <a:solidFill>
                  <a:prstClr val="white"/>
                </a:solidFill>
                <a:latin typeface="Calibri"/>
              </a:rPr>
              <a:t>Internet Roaming</a:t>
            </a:r>
            <a:endParaRPr lang="en-US" sz="1400" dirty="0">
              <a:solidFill>
                <a:prstClr val="white"/>
              </a:solidFill>
              <a:latin typeface="Calibri"/>
            </a:endParaRPr>
          </a:p>
        </p:txBody>
      </p:sp>
      <p:sp>
        <p:nvSpPr>
          <p:cNvPr id="3" name="TextBox 2"/>
          <p:cNvSpPr txBox="1"/>
          <p:nvPr/>
        </p:nvSpPr>
        <p:spPr>
          <a:xfrm rot="216196">
            <a:off x="4809723" y="5122489"/>
            <a:ext cx="1381165" cy="307777"/>
          </a:xfrm>
          <a:prstGeom prst="rect">
            <a:avLst/>
          </a:prstGeom>
          <a:noFill/>
        </p:spPr>
        <p:txBody>
          <a:bodyPr wrap="square" rtlCol="0">
            <a:spAutoFit/>
          </a:bodyPr>
          <a:lstStyle/>
          <a:p>
            <a:r>
              <a:rPr lang="en-US" sz="1400" dirty="0">
                <a:solidFill>
                  <a:srgbClr val="26BEC9"/>
                </a:solidFill>
                <a:latin typeface="Calibri"/>
              </a:rPr>
              <a:t>Singapore</a:t>
            </a:r>
            <a:endParaRPr lang="en-US" sz="1400" dirty="0">
              <a:solidFill>
                <a:srgbClr val="26BEC9"/>
              </a:solidFill>
              <a:latin typeface="Calibri"/>
            </a:endParaRPr>
          </a:p>
        </p:txBody>
      </p:sp>
      <p:sp>
        <p:nvSpPr>
          <p:cNvPr id="53" name="TextBox 52"/>
          <p:cNvSpPr txBox="1"/>
          <p:nvPr/>
        </p:nvSpPr>
        <p:spPr>
          <a:xfrm rot="216196">
            <a:off x="3803240" y="5961974"/>
            <a:ext cx="1381165" cy="307777"/>
          </a:xfrm>
          <a:prstGeom prst="rect">
            <a:avLst/>
          </a:prstGeom>
          <a:noFill/>
        </p:spPr>
        <p:txBody>
          <a:bodyPr wrap="square" rtlCol="0">
            <a:spAutoFit/>
          </a:bodyPr>
          <a:lstStyle/>
          <a:p>
            <a:r>
              <a:rPr lang="en-US" sz="1400" dirty="0">
                <a:solidFill>
                  <a:srgbClr val="26BEC9"/>
                </a:solidFill>
                <a:latin typeface="Calibri"/>
              </a:rPr>
              <a:t>Bangkok</a:t>
            </a:r>
            <a:endParaRPr lang="en-US" sz="1400" dirty="0">
              <a:solidFill>
                <a:srgbClr val="26BEC9"/>
              </a:solidFill>
              <a:latin typeface="Calibri"/>
            </a:endParaRPr>
          </a:p>
        </p:txBody>
      </p:sp>
      <p:sp>
        <p:nvSpPr>
          <p:cNvPr id="54" name="TextBox 53"/>
          <p:cNvSpPr txBox="1"/>
          <p:nvPr/>
        </p:nvSpPr>
        <p:spPr>
          <a:xfrm rot="216196">
            <a:off x="6371446" y="5764990"/>
            <a:ext cx="1381165" cy="307777"/>
          </a:xfrm>
          <a:prstGeom prst="rect">
            <a:avLst/>
          </a:prstGeom>
          <a:noFill/>
        </p:spPr>
        <p:txBody>
          <a:bodyPr wrap="square" rtlCol="0">
            <a:spAutoFit/>
          </a:bodyPr>
          <a:lstStyle/>
          <a:p>
            <a:r>
              <a:rPr lang="en-US" sz="1400" dirty="0">
                <a:solidFill>
                  <a:srgbClr val="26BEC9"/>
                </a:solidFill>
                <a:latin typeface="Calibri"/>
              </a:rPr>
              <a:t>Sydney</a:t>
            </a:r>
          </a:p>
        </p:txBody>
      </p:sp>
      <p:sp>
        <p:nvSpPr>
          <p:cNvPr id="55" name="TextBox 54"/>
          <p:cNvSpPr txBox="1"/>
          <p:nvPr/>
        </p:nvSpPr>
        <p:spPr>
          <a:xfrm rot="216196">
            <a:off x="7108947" y="4846113"/>
            <a:ext cx="1381165" cy="307777"/>
          </a:xfrm>
          <a:prstGeom prst="rect">
            <a:avLst/>
          </a:prstGeom>
          <a:noFill/>
        </p:spPr>
        <p:txBody>
          <a:bodyPr wrap="square" rtlCol="0">
            <a:spAutoFit/>
          </a:bodyPr>
          <a:lstStyle/>
          <a:p>
            <a:r>
              <a:rPr lang="en-US" sz="1400" dirty="0">
                <a:solidFill>
                  <a:srgbClr val="26BEC9"/>
                </a:solidFill>
                <a:latin typeface="Calibri"/>
              </a:rPr>
              <a:t>Melbourne</a:t>
            </a:r>
          </a:p>
        </p:txBody>
      </p:sp>
      <p:sp>
        <p:nvSpPr>
          <p:cNvPr id="56" name="TextBox 55"/>
          <p:cNvSpPr txBox="1"/>
          <p:nvPr/>
        </p:nvSpPr>
        <p:spPr>
          <a:xfrm rot="216196">
            <a:off x="9477322" y="4790418"/>
            <a:ext cx="1381165" cy="307777"/>
          </a:xfrm>
          <a:prstGeom prst="rect">
            <a:avLst/>
          </a:prstGeom>
          <a:noFill/>
        </p:spPr>
        <p:txBody>
          <a:bodyPr wrap="square" rtlCol="0">
            <a:spAutoFit/>
          </a:bodyPr>
          <a:lstStyle/>
          <a:p>
            <a:r>
              <a:rPr lang="en-US" sz="1400" dirty="0">
                <a:solidFill>
                  <a:srgbClr val="26BEC9"/>
                </a:solidFill>
                <a:latin typeface="Calibri"/>
              </a:rPr>
              <a:t>Vancouver</a:t>
            </a:r>
          </a:p>
        </p:txBody>
      </p:sp>
      <p:sp>
        <p:nvSpPr>
          <p:cNvPr id="57" name="TextBox 56"/>
          <p:cNvSpPr txBox="1"/>
          <p:nvPr/>
        </p:nvSpPr>
        <p:spPr>
          <a:xfrm rot="216196">
            <a:off x="10606780" y="5872253"/>
            <a:ext cx="1381165" cy="307777"/>
          </a:xfrm>
          <a:prstGeom prst="rect">
            <a:avLst/>
          </a:prstGeom>
          <a:noFill/>
        </p:spPr>
        <p:txBody>
          <a:bodyPr wrap="square" rtlCol="0">
            <a:spAutoFit/>
          </a:bodyPr>
          <a:lstStyle/>
          <a:p>
            <a:r>
              <a:rPr lang="en-US" sz="1400" dirty="0">
                <a:solidFill>
                  <a:srgbClr val="26BEC9"/>
                </a:solidFill>
                <a:latin typeface="Calibri"/>
              </a:rPr>
              <a:t>Vietnam</a:t>
            </a:r>
          </a:p>
        </p:txBody>
      </p:sp>
    </p:spTree>
    <p:extLst>
      <p:ext uri="{BB962C8B-B14F-4D97-AF65-F5344CB8AC3E}">
        <p14:creationId xmlns:p14="http://schemas.microsoft.com/office/powerpoint/2010/main" val="38013459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artisticBlur radius="1"/>
                    </a14:imgEffect>
                  </a14:imgLayer>
                </a14:imgProps>
              </a:ext>
              <a:ext uri="{28A0092B-C50C-407E-A947-70E740481C1C}">
                <a14:useLocalDpi xmlns:a14="http://schemas.microsoft.com/office/drawing/2010/main" val="0"/>
              </a:ext>
            </a:extLst>
          </a:blip>
          <a:srcRect l="4731" t="9737" r="56" b="10593"/>
          <a:stretch/>
        </p:blipFill>
        <p:spPr>
          <a:xfrm>
            <a:off x="2" y="0"/>
            <a:ext cx="12268199" cy="6858000"/>
          </a:xfrm>
          <a:prstGeom prst="rect">
            <a:avLst/>
          </a:prstGeom>
        </p:spPr>
      </p:pic>
      <p:sp>
        <p:nvSpPr>
          <p:cNvPr id="19" name="Rectangle 18"/>
          <p:cNvSpPr/>
          <p:nvPr/>
        </p:nvSpPr>
        <p:spPr>
          <a:xfrm>
            <a:off x="-2510" y="-998878"/>
            <a:ext cx="12228141" cy="816446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1374" b="28042"/>
          <a:stretch/>
        </p:blipFill>
        <p:spPr>
          <a:xfrm>
            <a:off x="-152400" y="231028"/>
            <a:ext cx="2108983" cy="1066800"/>
          </a:xfrm>
          <a:prstGeom prst="rect">
            <a:avLst/>
          </a:prstGeom>
        </p:spPr>
      </p:pic>
      <p:grpSp>
        <p:nvGrpSpPr>
          <p:cNvPr id="3" name="Group 2"/>
          <p:cNvGrpSpPr/>
          <p:nvPr/>
        </p:nvGrpSpPr>
        <p:grpSpPr>
          <a:xfrm>
            <a:off x="1143000" y="737174"/>
            <a:ext cx="3352800" cy="1167826"/>
            <a:chOff x="1141412" y="506146"/>
            <a:chExt cx="3352800" cy="1167826"/>
          </a:xfrm>
        </p:grpSpPr>
        <p:sp>
          <p:nvSpPr>
            <p:cNvPr id="6" name="Rectangle 5"/>
            <p:cNvSpPr/>
            <p:nvPr/>
          </p:nvSpPr>
          <p:spPr>
            <a:xfrm>
              <a:off x="1141412" y="609600"/>
              <a:ext cx="3352800" cy="1064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1412" y="506146"/>
              <a:ext cx="3276256" cy="1167826"/>
            </a:xfrm>
            <a:prstGeom prst="rect">
              <a:avLst/>
            </a:prstGeom>
          </p:spPr>
        </p:pic>
      </p:grpSp>
      <p:grpSp>
        <p:nvGrpSpPr>
          <p:cNvPr id="5" name="Group 4"/>
          <p:cNvGrpSpPr/>
          <p:nvPr/>
        </p:nvGrpSpPr>
        <p:grpSpPr>
          <a:xfrm>
            <a:off x="9982201" y="381788"/>
            <a:ext cx="2283489" cy="532612"/>
            <a:chOff x="9980612" y="177380"/>
            <a:chExt cx="2283489" cy="532612"/>
          </a:xfrm>
        </p:grpSpPr>
        <p:grpSp>
          <p:nvGrpSpPr>
            <p:cNvPr id="9" name="Group 8"/>
            <p:cNvGrpSpPr/>
            <p:nvPr/>
          </p:nvGrpSpPr>
          <p:grpSpPr>
            <a:xfrm>
              <a:off x="9980612" y="177380"/>
              <a:ext cx="2283489" cy="532612"/>
              <a:chOff x="10313324" y="457200"/>
              <a:chExt cx="2283489" cy="532612"/>
            </a:xfrm>
          </p:grpSpPr>
          <p:sp>
            <p:nvSpPr>
              <p:cNvPr id="10" name="Snip Single Corner Rectangle 9"/>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TextBox 10"/>
              <p:cNvSpPr txBox="1"/>
              <p:nvPr/>
            </p:nvSpPr>
            <p:spPr>
              <a:xfrm>
                <a:off x="10567313" y="544280"/>
                <a:ext cx="2029500" cy="369332"/>
              </a:xfrm>
              <a:prstGeom prst="rect">
                <a:avLst/>
              </a:prstGeom>
              <a:noFill/>
            </p:spPr>
            <p:txBody>
              <a:bodyPr wrap="square" rtlCol="0">
                <a:spAutoFit/>
              </a:bodyPr>
              <a:lstStyle/>
              <a:p>
                <a:r>
                  <a:rPr lang="en-US" b="1" dirty="0">
                    <a:solidFill>
                      <a:prstClr val="white"/>
                    </a:solidFill>
                    <a:latin typeface="Calibri"/>
                    <a:ea typeface="微軟正黑體" panose="020B0604030504040204" pitchFamily="34" charset="-120"/>
                  </a:rPr>
                  <a:t>Walk-in Store</a:t>
                </a:r>
                <a:endParaRPr lang="en-US" b="1" dirty="0">
                  <a:solidFill>
                    <a:prstClr val="white"/>
                  </a:solidFill>
                  <a:latin typeface="Calibri"/>
                  <a:ea typeface="微軟正黑體" panose="020B0604030504040204" pitchFamily="34" charset="-120"/>
                </a:endParaRPr>
              </a:p>
            </p:txBody>
          </p:sp>
        </p:grpSp>
        <p:grpSp>
          <p:nvGrpSpPr>
            <p:cNvPr id="12" name="Group 11"/>
            <p:cNvGrpSpPr/>
            <p:nvPr/>
          </p:nvGrpSpPr>
          <p:grpSpPr>
            <a:xfrm>
              <a:off x="11590207" y="209655"/>
              <a:ext cx="482600" cy="482600"/>
              <a:chOff x="12938766" y="857250"/>
              <a:chExt cx="482600" cy="482600"/>
            </a:xfrm>
          </p:grpSpPr>
          <p:sp>
            <p:nvSpPr>
              <p:cNvPr id="13" name="Oval 12"/>
              <p:cNvSpPr/>
              <p:nvPr/>
            </p:nvSpPr>
            <p:spPr>
              <a:xfrm>
                <a:off x="12997819" y="951685"/>
                <a:ext cx="364495" cy="3420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38766" y="857250"/>
                <a:ext cx="482600" cy="482600"/>
              </a:xfrm>
              <a:prstGeom prst="rect">
                <a:avLst/>
              </a:prstGeom>
            </p:spPr>
          </p:pic>
        </p:grpSp>
      </p:grpSp>
      <p:sp>
        <p:nvSpPr>
          <p:cNvPr id="15" name="Rectangle 14"/>
          <p:cNvSpPr/>
          <p:nvPr/>
        </p:nvSpPr>
        <p:spPr>
          <a:xfrm>
            <a:off x="1143000" y="2700280"/>
            <a:ext cx="9372600" cy="286232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1491167" y="2895601"/>
            <a:ext cx="8676267" cy="2585323"/>
          </a:xfrm>
          <a:prstGeom prst="rect">
            <a:avLst/>
          </a:prstGeom>
        </p:spPr>
        <p:txBody>
          <a:bodyPr wrap="square">
            <a:spAutoFit/>
          </a:bodyPr>
          <a:lstStyle/>
          <a:p>
            <a:r>
              <a:rPr lang="en-US" altLang="zh-TW" dirty="0">
                <a:solidFill>
                  <a:prstClr val="white"/>
                </a:solidFill>
                <a:latin typeface="Calibri"/>
                <a:ea typeface="微軟正黑體" panose="020B0604030504040204" pitchFamily="34" charset="-120"/>
              </a:rPr>
              <a:t>Founded </a:t>
            </a:r>
            <a:r>
              <a:rPr lang="en-US" altLang="zh-TW" dirty="0">
                <a:solidFill>
                  <a:prstClr val="white"/>
                </a:solidFill>
                <a:latin typeface="Calibri"/>
                <a:ea typeface="微軟正黑體" panose="020B0604030504040204" pitchFamily="34" charset="-120"/>
              </a:rPr>
              <a:t>in 1928, Hong Kong China Travel Service is the first travel agency in Hong Kong to be run by the Chinese. It is one of the largest travel agencies in Hong Kong</a:t>
            </a:r>
            <a:r>
              <a:rPr lang="en-US" altLang="zh-TW" dirty="0">
                <a:solidFill>
                  <a:prstClr val="white"/>
                </a:solidFill>
                <a:latin typeface="Calibri"/>
                <a:ea typeface="微軟正黑體" panose="020B0604030504040204" pitchFamily="34" charset="-120"/>
              </a:rPr>
              <a:t>.</a:t>
            </a:r>
          </a:p>
          <a:p>
            <a:endParaRPr lang="en-US" altLang="zh-TW" dirty="0">
              <a:solidFill>
                <a:prstClr val="white"/>
              </a:solidFill>
              <a:latin typeface="Calibri"/>
              <a:ea typeface="微軟正黑體" panose="020B0604030504040204" pitchFamily="34" charset="-120"/>
            </a:endParaRPr>
          </a:p>
          <a:p>
            <a:r>
              <a:rPr lang="en-US" altLang="zh-TW" dirty="0">
                <a:solidFill>
                  <a:prstClr val="white"/>
                </a:solidFill>
                <a:latin typeface="Calibri"/>
                <a:ea typeface="微軟正黑體" panose="020B0604030504040204" pitchFamily="34" charset="-120"/>
              </a:rPr>
              <a:t>Main </a:t>
            </a:r>
            <a:r>
              <a:rPr lang="en-US" altLang="zh-TW" dirty="0">
                <a:solidFill>
                  <a:prstClr val="white"/>
                </a:solidFill>
                <a:latin typeface="Calibri"/>
                <a:ea typeface="微軟正黑體" panose="020B0604030504040204" pitchFamily="34" charset="-120"/>
              </a:rPr>
              <a:t>business includes: organizing travel teams to mainland China and around the world, providing various hospitality services for tourists and business people from mainland China and the rest of the world to Hong Kong and Macao, and signing various travel documents to handle all kinds of travel documents around the world. Sea, land and air ticketing, hotel reservation, Hong Kong port reception service, sales of Guangdong, Hong Kong and Macao multiple attractions tickets, free travel packages.</a:t>
            </a:r>
            <a:endParaRPr lang="en-US" altLang="zh-TW" dirty="0">
              <a:solidFill>
                <a:prstClr val="white"/>
              </a:solidFill>
              <a:latin typeface="Calibri"/>
              <a:ea typeface="微軟正黑體" panose="020B0604030504040204" pitchFamily="34" charset="-120"/>
            </a:endParaRPr>
          </a:p>
        </p:txBody>
      </p:sp>
      <p:sp>
        <p:nvSpPr>
          <p:cNvPr id="4" name="Rectangle 3"/>
          <p:cNvSpPr/>
          <p:nvPr/>
        </p:nvSpPr>
        <p:spPr>
          <a:xfrm>
            <a:off x="304801" y="6213025"/>
            <a:ext cx="3200399" cy="338554"/>
          </a:xfrm>
          <a:prstGeom prst="rect">
            <a:avLst/>
          </a:prstGeom>
        </p:spPr>
        <p:txBody>
          <a:bodyPr wrap="square">
            <a:spAutoFit/>
          </a:bodyPr>
          <a:lstStyle/>
          <a:p>
            <a:r>
              <a:rPr lang="zh-TW" altLang="en-US" sz="1600" dirty="0">
                <a:solidFill>
                  <a:prstClr val="white"/>
                </a:solidFill>
                <a:latin typeface="Calibri"/>
                <a:ea typeface="微軟正黑體" panose="020B0604030504040204" pitchFamily="34" charset="-120"/>
              </a:rPr>
              <a:t>*</a:t>
            </a:r>
            <a:r>
              <a:rPr lang="en-US" altLang="zh-TW" sz="1600" dirty="0">
                <a:solidFill>
                  <a:prstClr val="white"/>
                </a:solidFill>
                <a:latin typeface="Calibri"/>
                <a:ea typeface="微軟正黑體" panose="020B0604030504040204" pitchFamily="34" charset="-120"/>
              </a:rPr>
              <a:t>Apply </a:t>
            </a:r>
            <a:r>
              <a:rPr lang="en-US" altLang="zh-TW" sz="1600" dirty="0">
                <a:solidFill>
                  <a:prstClr val="white"/>
                </a:solidFill>
                <a:latin typeface="Calibri"/>
                <a:ea typeface="微軟正黑體" panose="020B0604030504040204" pitchFamily="34" charset="-120"/>
              </a:rPr>
              <a:t>for specified branches ONLY</a:t>
            </a:r>
            <a:endParaRPr lang="en-US" sz="1600" dirty="0">
              <a:solidFill>
                <a:prstClr val="white"/>
              </a:solidFill>
              <a:latin typeface="Calibri"/>
              <a:ea typeface="微軟正黑體" panose="020B0604030504040204" pitchFamily="34" charset="-120"/>
            </a:endParaRPr>
          </a:p>
        </p:txBody>
      </p:sp>
      <p:grpSp>
        <p:nvGrpSpPr>
          <p:cNvPr id="18" name="Group 17"/>
          <p:cNvGrpSpPr/>
          <p:nvPr/>
        </p:nvGrpSpPr>
        <p:grpSpPr>
          <a:xfrm>
            <a:off x="7473962" y="5369350"/>
            <a:ext cx="4901725" cy="945951"/>
            <a:chOff x="7196992" y="-1576008"/>
            <a:chExt cx="4901725" cy="945951"/>
          </a:xfrm>
        </p:grpSpPr>
        <p:pic>
          <p:nvPicPr>
            <p:cNvPr id="20" name="Picture 19"/>
            <p:cNvPicPr>
              <a:picLocks noChangeAspect="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196992" y="-1576008"/>
              <a:ext cx="4901725" cy="945951"/>
            </a:xfrm>
            <a:prstGeom prst="rect">
              <a:avLst/>
            </a:prstGeom>
          </p:spPr>
        </p:pic>
        <p:pic>
          <p:nvPicPr>
            <p:cNvPr id="21" name="Picture 20"/>
            <p:cNvPicPr>
              <a:picLocks noChangeAspect="1"/>
            </p:cNvPicPr>
            <p:nvPr/>
          </p:nvPicPr>
          <p:blipFill rotWithShape="1">
            <a:blip r:embed="rId8" cstate="print">
              <a:biLevel thresh="25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t="37803" b="39606"/>
            <a:stretch/>
          </p:blipFill>
          <p:spPr>
            <a:xfrm>
              <a:off x="7273192" y="-1526416"/>
              <a:ext cx="4648200" cy="581024"/>
            </a:xfrm>
            <a:prstGeom prst="rect">
              <a:avLst/>
            </a:prstGeom>
          </p:spPr>
        </p:pic>
      </p:grpSp>
    </p:spTree>
    <p:extLst>
      <p:ext uri="{BB962C8B-B14F-4D97-AF65-F5344CB8AC3E}">
        <p14:creationId xmlns:p14="http://schemas.microsoft.com/office/powerpoint/2010/main" val="39809880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artisticBlur radius="6"/>
                    </a14:imgEffect>
                  </a14:imgLayer>
                </a14:imgProps>
              </a:ext>
              <a:ext uri="{28A0092B-C50C-407E-A947-70E740481C1C}">
                <a14:useLocalDpi xmlns:a14="http://schemas.microsoft.com/office/drawing/2010/main" val="0"/>
              </a:ext>
            </a:extLst>
          </a:blip>
          <a:srcRect t="3705" b="11992"/>
          <a:stretch/>
        </p:blipFill>
        <p:spPr>
          <a:xfrm>
            <a:off x="1588" y="0"/>
            <a:ext cx="12342812" cy="6934200"/>
          </a:xfrm>
          <a:prstGeom prst="rect">
            <a:avLst/>
          </a:prstGeom>
        </p:spPr>
      </p:pic>
      <p:sp>
        <p:nvSpPr>
          <p:cNvPr id="8" name="Rectangle 7"/>
          <p:cNvSpPr/>
          <p:nvPr/>
        </p:nvSpPr>
        <p:spPr>
          <a:xfrm>
            <a:off x="-45329" y="-838199"/>
            <a:ext cx="12282658" cy="7931814"/>
          </a:xfrm>
          <a:prstGeom prst="rect">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0"/>
            <a:ext cx="6858000" cy="6858000"/>
          </a:xfrm>
          <a:prstGeom prst="rect">
            <a:avLst/>
          </a:prstGeom>
        </p:spPr>
      </p:pic>
    </p:spTree>
    <p:extLst>
      <p:ext uri="{BB962C8B-B14F-4D97-AF65-F5344CB8AC3E}">
        <p14:creationId xmlns:p14="http://schemas.microsoft.com/office/powerpoint/2010/main" val="33056132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847"/>
          <a:stretch/>
        </p:blipFill>
        <p:spPr>
          <a:xfrm>
            <a:off x="1588" y="0"/>
            <a:ext cx="12188825"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295401"/>
            <a:ext cx="6019800" cy="3948989"/>
          </a:xfrm>
          <a:prstGeom prst="rect">
            <a:avLst/>
          </a:prstGeom>
        </p:spPr>
      </p:pic>
      <p:sp>
        <p:nvSpPr>
          <p:cNvPr id="9" name="Rectangle 8"/>
          <p:cNvSpPr/>
          <p:nvPr/>
        </p:nvSpPr>
        <p:spPr>
          <a:xfrm>
            <a:off x="6400006" y="1295401"/>
            <a:ext cx="5638801" cy="3948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8" name="Picture 7"/>
          <p:cNvPicPr>
            <a:picLocks noChangeAspect="1"/>
          </p:cNvPicPr>
          <p:nvPr/>
        </p:nvPicPr>
        <p:blipFill rotWithShape="1">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11778" b="54889" l="4222" r="96889"/>
                    </a14:imgEffect>
                  </a14:imgLayer>
                </a14:imgProps>
              </a:ext>
              <a:ext uri="{28A0092B-C50C-407E-A947-70E740481C1C}">
                <a14:useLocalDpi xmlns:a14="http://schemas.microsoft.com/office/drawing/2010/main" val="0"/>
              </a:ext>
            </a:extLst>
          </a:blip>
          <a:srcRect l="3778" t="7333" r="3778" b="46444"/>
          <a:stretch/>
        </p:blipFill>
        <p:spPr>
          <a:xfrm>
            <a:off x="6400006" y="2438400"/>
            <a:ext cx="5638801" cy="2438400"/>
          </a:xfrm>
          <a:prstGeom prst="rect">
            <a:avLst/>
          </a:prstGeom>
        </p:spPr>
      </p:pic>
      <p:sp>
        <p:nvSpPr>
          <p:cNvPr id="11" name="Rectangle 10"/>
          <p:cNvSpPr/>
          <p:nvPr/>
        </p:nvSpPr>
        <p:spPr>
          <a:xfrm>
            <a:off x="7286625" y="2403653"/>
            <a:ext cx="1428750" cy="673455"/>
          </a:xfrm>
          <a:custGeom>
            <a:avLst/>
            <a:gdLst>
              <a:gd name="connsiteX0" fmla="*/ 0 w 1524000"/>
              <a:gd name="connsiteY0" fmla="*/ 0 h 526694"/>
              <a:gd name="connsiteX1" fmla="*/ 1524000 w 1524000"/>
              <a:gd name="connsiteY1" fmla="*/ 0 h 526694"/>
              <a:gd name="connsiteX2" fmla="*/ 1524000 w 1524000"/>
              <a:gd name="connsiteY2" fmla="*/ 526694 h 526694"/>
              <a:gd name="connsiteX3" fmla="*/ 0 w 1524000"/>
              <a:gd name="connsiteY3" fmla="*/ 526694 h 526694"/>
              <a:gd name="connsiteX4" fmla="*/ 0 w 1524000"/>
              <a:gd name="connsiteY4" fmla="*/ 0 h 526694"/>
              <a:gd name="connsiteX0" fmla="*/ 0 w 1524000"/>
              <a:gd name="connsiteY0" fmla="*/ 161925 h 688619"/>
              <a:gd name="connsiteX1" fmla="*/ 1524000 w 1524000"/>
              <a:gd name="connsiteY1" fmla="*/ 0 h 688619"/>
              <a:gd name="connsiteX2" fmla="*/ 1524000 w 1524000"/>
              <a:gd name="connsiteY2" fmla="*/ 688619 h 688619"/>
              <a:gd name="connsiteX3" fmla="*/ 0 w 1524000"/>
              <a:gd name="connsiteY3" fmla="*/ 688619 h 688619"/>
              <a:gd name="connsiteX4" fmla="*/ 0 w 1524000"/>
              <a:gd name="connsiteY4" fmla="*/ 161925 h 688619"/>
              <a:gd name="connsiteX0" fmla="*/ 0 w 1533525"/>
              <a:gd name="connsiteY0" fmla="*/ 161925 h 688619"/>
              <a:gd name="connsiteX1" fmla="*/ 1524000 w 1533525"/>
              <a:gd name="connsiteY1" fmla="*/ 0 h 688619"/>
              <a:gd name="connsiteX2" fmla="*/ 1533525 w 1533525"/>
              <a:gd name="connsiteY2" fmla="*/ 583844 h 688619"/>
              <a:gd name="connsiteX3" fmla="*/ 0 w 1533525"/>
              <a:gd name="connsiteY3" fmla="*/ 688619 h 688619"/>
              <a:gd name="connsiteX4" fmla="*/ 0 w 1533525"/>
              <a:gd name="connsiteY4" fmla="*/ 161925 h 688619"/>
              <a:gd name="connsiteX0" fmla="*/ 0 w 1533525"/>
              <a:gd name="connsiteY0" fmla="*/ 161925 h 688619"/>
              <a:gd name="connsiteX1" fmla="*/ 1524000 w 1533525"/>
              <a:gd name="connsiteY1" fmla="*/ 0 h 688619"/>
              <a:gd name="connsiteX2" fmla="*/ 1533525 w 1533525"/>
              <a:gd name="connsiteY2" fmla="*/ 526694 h 688619"/>
              <a:gd name="connsiteX3" fmla="*/ 0 w 1533525"/>
              <a:gd name="connsiteY3" fmla="*/ 688619 h 688619"/>
              <a:gd name="connsiteX4" fmla="*/ 0 w 1533525"/>
              <a:gd name="connsiteY4" fmla="*/ 161925 h 688619"/>
              <a:gd name="connsiteX0" fmla="*/ 0 w 1525191"/>
              <a:gd name="connsiteY0" fmla="*/ 161925 h 688619"/>
              <a:gd name="connsiteX1" fmla="*/ 1524000 w 1525191"/>
              <a:gd name="connsiteY1" fmla="*/ 0 h 688619"/>
              <a:gd name="connsiteX2" fmla="*/ 1525191 w 1525191"/>
              <a:gd name="connsiteY2" fmla="*/ 374294 h 688619"/>
              <a:gd name="connsiteX3" fmla="*/ 0 w 1525191"/>
              <a:gd name="connsiteY3" fmla="*/ 688619 h 688619"/>
              <a:gd name="connsiteX4" fmla="*/ 0 w 1525191"/>
              <a:gd name="connsiteY4" fmla="*/ 161925 h 688619"/>
              <a:gd name="connsiteX0" fmla="*/ 0 w 1532335"/>
              <a:gd name="connsiteY0" fmla="*/ 352425 h 879119"/>
              <a:gd name="connsiteX1" fmla="*/ 1532335 w 1532335"/>
              <a:gd name="connsiteY1" fmla="*/ 0 h 879119"/>
              <a:gd name="connsiteX2" fmla="*/ 1525191 w 1532335"/>
              <a:gd name="connsiteY2" fmla="*/ 564794 h 879119"/>
              <a:gd name="connsiteX3" fmla="*/ 0 w 1532335"/>
              <a:gd name="connsiteY3" fmla="*/ 879119 h 879119"/>
              <a:gd name="connsiteX4" fmla="*/ 0 w 1532335"/>
              <a:gd name="connsiteY4" fmla="*/ 352425 h 879119"/>
              <a:gd name="connsiteX0" fmla="*/ 0 w 1532335"/>
              <a:gd name="connsiteY0" fmla="*/ 285750 h 812444"/>
              <a:gd name="connsiteX1" fmla="*/ 1532335 w 1532335"/>
              <a:gd name="connsiteY1" fmla="*/ 0 h 812444"/>
              <a:gd name="connsiteX2" fmla="*/ 1525191 w 1532335"/>
              <a:gd name="connsiteY2" fmla="*/ 498119 h 812444"/>
              <a:gd name="connsiteX3" fmla="*/ 0 w 1532335"/>
              <a:gd name="connsiteY3" fmla="*/ 812444 h 812444"/>
              <a:gd name="connsiteX4" fmla="*/ 0 w 1532335"/>
              <a:gd name="connsiteY4" fmla="*/ 285750 h 812444"/>
              <a:gd name="connsiteX0" fmla="*/ 0 w 1525411"/>
              <a:gd name="connsiteY0" fmla="*/ 451826 h 978520"/>
              <a:gd name="connsiteX1" fmla="*/ 1512173 w 1525411"/>
              <a:gd name="connsiteY1" fmla="*/ 0 h 978520"/>
              <a:gd name="connsiteX2" fmla="*/ 1525191 w 1525411"/>
              <a:gd name="connsiteY2" fmla="*/ 664195 h 978520"/>
              <a:gd name="connsiteX3" fmla="*/ 0 w 1525411"/>
              <a:gd name="connsiteY3" fmla="*/ 978520 h 978520"/>
              <a:gd name="connsiteX4" fmla="*/ 0 w 1525411"/>
              <a:gd name="connsiteY4" fmla="*/ 451826 h 978520"/>
              <a:gd name="connsiteX0" fmla="*/ 0 w 1535416"/>
              <a:gd name="connsiteY0" fmla="*/ 451826 h 978520"/>
              <a:gd name="connsiteX1" fmla="*/ 1512173 w 1535416"/>
              <a:gd name="connsiteY1" fmla="*/ 0 h 978520"/>
              <a:gd name="connsiteX2" fmla="*/ 1535272 w 1535416"/>
              <a:gd name="connsiteY2" fmla="*/ 525797 h 978520"/>
              <a:gd name="connsiteX3" fmla="*/ 0 w 1535416"/>
              <a:gd name="connsiteY3" fmla="*/ 978520 h 978520"/>
              <a:gd name="connsiteX4" fmla="*/ 0 w 1535416"/>
              <a:gd name="connsiteY4" fmla="*/ 451826 h 978520"/>
              <a:gd name="connsiteX0" fmla="*/ 0 w 1512173"/>
              <a:gd name="connsiteY0" fmla="*/ 451826 h 978520"/>
              <a:gd name="connsiteX1" fmla="*/ 1512173 w 1512173"/>
              <a:gd name="connsiteY1" fmla="*/ 0 h 978520"/>
              <a:gd name="connsiteX2" fmla="*/ 1505029 w 1512173"/>
              <a:gd name="connsiteY2" fmla="*/ 539637 h 978520"/>
              <a:gd name="connsiteX3" fmla="*/ 0 w 1512173"/>
              <a:gd name="connsiteY3" fmla="*/ 978520 h 978520"/>
              <a:gd name="connsiteX4" fmla="*/ 0 w 1512173"/>
              <a:gd name="connsiteY4" fmla="*/ 451826 h 978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173" h="978520">
                <a:moveTo>
                  <a:pt x="0" y="451826"/>
                </a:moveTo>
                <a:lnTo>
                  <a:pt x="1512173" y="0"/>
                </a:lnTo>
                <a:cubicBezTo>
                  <a:pt x="1509792" y="188265"/>
                  <a:pt x="1507410" y="351372"/>
                  <a:pt x="1505029" y="539637"/>
                </a:cubicBezTo>
                <a:lnTo>
                  <a:pt x="0" y="978520"/>
                </a:lnTo>
                <a:lnTo>
                  <a:pt x="0" y="451826"/>
                </a:lnTo>
                <a:close/>
              </a:path>
            </a:pathLst>
          </a:custGeom>
          <a:solidFill>
            <a:srgbClr val="228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08418">
            <a:off x="7370130" y="2639758"/>
            <a:ext cx="1282355" cy="270368"/>
          </a:xfrm>
          <a:prstGeom prst="rect">
            <a:avLst/>
          </a:prstGeom>
        </p:spPr>
      </p:pic>
      <p:grpSp>
        <p:nvGrpSpPr>
          <p:cNvPr id="15" name="Group 14"/>
          <p:cNvGrpSpPr/>
          <p:nvPr/>
        </p:nvGrpSpPr>
        <p:grpSpPr>
          <a:xfrm>
            <a:off x="228601" y="1295401"/>
            <a:ext cx="6044405" cy="3948989"/>
            <a:chOff x="227012" y="1295400"/>
            <a:chExt cx="6044405" cy="3948989"/>
          </a:xfrm>
        </p:grpSpPr>
        <p:sp>
          <p:nvSpPr>
            <p:cNvPr id="13" name="Rectangle 12"/>
            <p:cNvSpPr/>
            <p:nvPr/>
          </p:nvSpPr>
          <p:spPr>
            <a:xfrm>
              <a:off x="227012" y="1295400"/>
              <a:ext cx="6019799" cy="3948989"/>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TextBox 13"/>
            <p:cNvSpPr txBox="1"/>
            <p:nvPr/>
          </p:nvSpPr>
          <p:spPr>
            <a:xfrm>
              <a:off x="251617" y="2705725"/>
              <a:ext cx="6019800" cy="1446550"/>
            </a:xfrm>
            <a:prstGeom prst="rect">
              <a:avLst/>
            </a:prstGeom>
            <a:noFill/>
          </p:spPr>
          <p:txBody>
            <a:bodyPr wrap="square" rtlCol="0">
              <a:spAutoFit/>
            </a:bodyPr>
            <a:lstStyle/>
            <a:p>
              <a:pPr algn="ctr"/>
              <a:r>
                <a:rPr lang="en-US" sz="7200" b="1" dirty="0">
                  <a:solidFill>
                    <a:prstClr val="white"/>
                  </a:solidFill>
                  <a:latin typeface="Calibri"/>
                  <a:ea typeface="微軟正黑體" panose="020B0604030504040204" pitchFamily="34" charset="-120"/>
                </a:rPr>
                <a:t>450</a:t>
              </a:r>
              <a:r>
                <a:rPr lang="en-US" sz="8800" b="1" dirty="0">
                  <a:solidFill>
                    <a:prstClr val="white"/>
                  </a:solidFill>
                  <a:latin typeface="Calibri"/>
                  <a:ea typeface="微軟正黑體" panose="020B0604030504040204" pitchFamily="34" charset="-120"/>
                </a:rPr>
                <a:t> </a:t>
              </a:r>
              <a:r>
                <a:rPr lang="en-US" altLang="zh-TW" sz="5400" b="1" dirty="0">
                  <a:solidFill>
                    <a:prstClr val="white"/>
                  </a:solidFill>
                  <a:latin typeface="Calibri"/>
                  <a:ea typeface="微軟正黑體" panose="020B0604030504040204" pitchFamily="34" charset="-120"/>
                </a:rPr>
                <a:t>stores</a:t>
              </a:r>
              <a:endParaRPr lang="en-US" sz="8800" b="1" dirty="0">
                <a:solidFill>
                  <a:prstClr val="white"/>
                </a:solidFill>
                <a:latin typeface="Calibri"/>
                <a:ea typeface="微軟正黑體" panose="020B0604030504040204" pitchFamily="34" charset="-120"/>
              </a:endParaRPr>
            </a:p>
          </p:txBody>
        </p:sp>
      </p:grpSp>
      <p:grpSp>
        <p:nvGrpSpPr>
          <p:cNvPr id="16" name="Group 15"/>
          <p:cNvGrpSpPr/>
          <p:nvPr/>
        </p:nvGrpSpPr>
        <p:grpSpPr>
          <a:xfrm>
            <a:off x="6375398" y="1295400"/>
            <a:ext cx="5663409" cy="3948989"/>
            <a:chOff x="227010" y="1295400"/>
            <a:chExt cx="6044407" cy="3948989"/>
          </a:xfrm>
        </p:grpSpPr>
        <p:sp>
          <p:nvSpPr>
            <p:cNvPr id="17" name="Rectangle 16"/>
            <p:cNvSpPr/>
            <p:nvPr/>
          </p:nvSpPr>
          <p:spPr>
            <a:xfrm>
              <a:off x="227011" y="1295400"/>
              <a:ext cx="6044406" cy="3948989"/>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TextBox 17"/>
            <p:cNvSpPr txBox="1"/>
            <p:nvPr/>
          </p:nvSpPr>
          <p:spPr>
            <a:xfrm>
              <a:off x="227010" y="2705726"/>
              <a:ext cx="6019800" cy="1446550"/>
            </a:xfrm>
            <a:prstGeom prst="rect">
              <a:avLst/>
            </a:prstGeom>
            <a:noFill/>
          </p:spPr>
          <p:txBody>
            <a:bodyPr wrap="square" rtlCol="0">
              <a:spAutoFit/>
            </a:bodyPr>
            <a:lstStyle/>
            <a:p>
              <a:pPr algn="ctr"/>
              <a:r>
                <a:rPr lang="en-US" altLang="zh-TW" sz="7200" b="1" dirty="0">
                  <a:solidFill>
                    <a:prstClr val="white"/>
                  </a:solidFill>
                  <a:latin typeface="Calibri"/>
                  <a:ea typeface="微軟正黑體" panose="020B0604030504040204" pitchFamily="34" charset="-120"/>
                </a:rPr>
                <a:t>300</a:t>
              </a:r>
              <a:r>
                <a:rPr lang="en-US" sz="7200" b="1" dirty="0">
                  <a:solidFill>
                    <a:prstClr val="white"/>
                  </a:solidFill>
                  <a:latin typeface="Calibri"/>
                  <a:ea typeface="微軟正黑體" panose="020B0604030504040204" pitchFamily="34" charset="-120"/>
                </a:rPr>
                <a:t>0</a:t>
              </a:r>
              <a:r>
                <a:rPr lang="en-US" sz="8800" b="1" dirty="0">
                  <a:solidFill>
                    <a:prstClr val="white"/>
                  </a:solidFill>
                  <a:latin typeface="Calibri"/>
                  <a:ea typeface="微軟正黑體" panose="020B0604030504040204" pitchFamily="34" charset="-120"/>
                </a:rPr>
                <a:t> </a:t>
              </a:r>
              <a:r>
                <a:rPr lang="en-US" altLang="zh-TW" sz="5400" b="1" dirty="0">
                  <a:solidFill>
                    <a:prstClr val="white"/>
                  </a:solidFill>
                  <a:latin typeface="Calibri"/>
                  <a:ea typeface="微軟正黑體" panose="020B0604030504040204" pitchFamily="34" charset="-120"/>
                </a:rPr>
                <a:t>stores</a:t>
              </a:r>
              <a:endParaRPr lang="en-US" sz="8800" b="1" dirty="0">
                <a:solidFill>
                  <a:prstClr val="white"/>
                </a:solidFill>
                <a:latin typeface="Calibri"/>
                <a:ea typeface="微軟正黑體" panose="020B0604030504040204" pitchFamily="34" charset="-120"/>
              </a:endParaRPr>
            </a:p>
          </p:txBody>
        </p:sp>
      </p:grpSp>
    </p:spTree>
    <p:extLst>
      <p:ext uri="{BB962C8B-B14F-4D97-AF65-F5344CB8AC3E}">
        <p14:creationId xmlns:p14="http://schemas.microsoft.com/office/powerpoint/2010/main" val="401488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out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artisticBlur radius="3"/>
                    </a14:imgEffect>
                  </a14:imgLayer>
                </a14:imgProps>
              </a:ext>
              <a:ext uri="{28A0092B-C50C-407E-A947-70E740481C1C}">
                <a14:useLocalDpi xmlns:a14="http://schemas.microsoft.com/office/drawing/2010/main" val="0"/>
              </a:ext>
            </a:extLst>
          </a:blip>
          <a:srcRect l="3137" t="4849" r="4314" b="5455"/>
          <a:stretch/>
        </p:blipFill>
        <p:spPr>
          <a:xfrm>
            <a:off x="1589" y="-533400"/>
            <a:ext cx="12188825" cy="7643839"/>
          </a:xfrm>
          <a:prstGeom prst="rect">
            <a:avLst/>
          </a:prstGeom>
        </p:spPr>
      </p:pic>
      <p:sp>
        <p:nvSpPr>
          <p:cNvPr id="5" name="Rectangle 4"/>
          <p:cNvSpPr/>
          <p:nvPr/>
        </p:nvSpPr>
        <p:spPr>
          <a:xfrm>
            <a:off x="-45329" y="-838199"/>
            <a:ext cx="12282658" cy="793181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378775" y="2116376"/>
            <a:ext cx="7576951" cy="2514599"/>
          </a:xfrm>
          <a:prstGeom prst="rect">
            <a:avLst/>
          </a:prstGeom>
        </p:spPr>
      </p:pic>
      <p:sp>
        <p:nvSpPr>
          <p:cNvPr id="8" name="TextBox 7"/>
          <p:cNvSpPr txBox="1"/>
          <p:nvPr/>
        </p:nvSpPr>
        <p:spPr>
          <a:xfrm rot="930967">
            <a:off x="8400490" y="2472039"/>
            <a:ext cx="2791595" cy="1569660"/>
          </a:xfrm>
          <a:prstGeom prst="rect">
            <a:avLst/>
          </a:prstGeom>
          <a:noFill/>
        </p:spPr>
        <p:txBody>
          <a:bodyPr wrap="square" rtlCol="0">
            <a:spAutoFit/>
          </a:bodyPr>
          <a:lstStyle/>
          <a:p>
            <a:r>
              <a:rPr lang="en-US" sz="9600" b="1"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Calibri"/>
              </a:rPr>
              <a:t>!!</a:t>
            </a:r>
            <a:endParaRPr lang="en-US" sz="9600" b="1"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Calibri"/>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265112" y="2047841"/>
            <a:ext cx="7576951" cy="2514599"/>
          </a:xfrm>
          <a:prstGeom prst="rect">
            <a:avLst/>
          </a:prstGeom>
        </p:spPr>
      </p:pic>
      <p:sp>
        <p:nvSpPr>
          <p:cNvPr id="3" name="Rectangle 2"/>
          <p:cNvSpPr/>
          <p:nvPr/>
        </p:nvSpPr>
        <p:spPr>
          <a:xfrm>
            <a:off x="3124201" y="1673235"/>
            <a:ext cx="5509971" cy="1107996"/>
          </a:xfrm>
          <a:prstGeom prst="rect">
            <a:avLst/>
          </a:prstGeom>
          <a:noFill/>
        </p:spPr>
        <p:txBody>
          <a:bodyPr wrap="none" lIns="91440" tIns="45720" rIns="91440" bIns="45720">
            <a:spAutoFit/>
          </a:bodyPr>
          <a:lstStyle/>
          <a:p>
            <a:pPr algn="ctr"/>
            <a:r>
              <a:rPr lang="en-US" sz="6600" b="1"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Calibri"/>
              </a:rPr>
              <a:t>More Surprises</a:t>
            </a:r>
            <a:endParaRPr lang="en-US" sz="6600" b="1"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Calibri"/>
            </a:endParaRPr>
          </a:p>
        </p:txBody>
      </p:sp>
      <p:sp>
        <p:nvSpPr>
          <p:cNvPr id="11" name="Rectangle 10"/>
          <p:cNvSpPr/>
          <p:nvPr/>
        </p:nvSpPr>
        <p:spPr>
          <a:xfrm>
            <a:off x="3124201" y="2573710"/>
            <a:ext cx="4333687" cy="1107996"/>
          </a:xfrm>
          <a:prstGeom prst="rect">
            <a:avLst/>
          </a:prstGeom>
          <a:noFill/>
        </p:spPr>
        <p:txBody>
          <a:bodyPr wrap="none" lIns="91440" tIns="45720" rIns="91440" bIns="45720">
            <a:spAutoFit/>
          </a:bodyPr>
          <a:lstStyle/>
          <a:p>
            <a:pPr algn="ctr"/>
            <a:r>
              <a:rPr lang="en-US" sz="6600" b="1"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Calibri"/>
              </a:rPr>
              <a:t>More Prizes</a:t>
            </a:r>
            <a:endParaRPr lang="en-US" sz="6600" b="1"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Calibri"/>
            </a:endParaRPr>
          </a:p>
        </p:txBody>
      </p:sp>
    </p:spTree>
    <p:extLst>
      <p:ext uri="{BB962C8B-B14F-4D97-AF65-F5344CB8AC3E}">
        <p14:creationId xmlns:p14="http://schemas.microsoft.com/office/powerpoint/2010/main" val="33351208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artisticBlur radius="3"/>
                    </a14:imgEffect>
                  </a14:imgLayer>
                </a14:imgProps>
              </a:ext>
              <a:ext uri="{28A0092B-C50C-407E-A947-70E740481C1C}">
                <a14:useLocalDpi xmlns:a14="http://schemas.microsoft.com/office/drawing/2010/main" val="0"/>
              </a:ext>
            </a:extLst>
          </a:blip>
          <a:stretch>
            <a:fillRect/>
          </a:stretch>
        </p:blipFill>
        <p:spPr>
          <a:xfrm>
            <a:off x="1588" y="15979"/>
            <a:ext cx="12188825" cy="6858000"/>
          </a:xfrm>
          <a:prstGeom prst="rect">
            <a:avLst/>
          </a:prstGeom>
        </p:spPr>
      </p:pic>
      <p:sp>
        <p:nvSpPr>
          <p:cNvPr id="12" name="Rectangle 11"/>
          <p:cNvSpPr/>
          <p:nvPr/>
        </p:nvSpPr>
        <p:spPr>
          <a:xfrm>
            <a:off x="1588" y="15979"/>
            <a:ext cx="12188825" cy="6858000"/>
          </a:xfrm>
          <a:prstGeom prst="rect">
            <a:avLst/>
          </a:prstGeom>
          <a:gradFill flip="none" rotWithShape="1">
            <a:gsLst>
              <a:gs pos="0">
                <a:schemeClr val="accent1">
                  <a:lumMod val="5000"/>
                  <a:lumOff val="95000"/>
                  <a:alpha val="0"/>
                </a:schemeClr>
              </a:gs>
              <a:gs pos="74000">
                <a:schemeClr val="bg1">
                  <a:alpha val="60000"/>
                </a:schemeClr>
              </a:gs>
              <a:gs pos="100000">
                <a:schemeClr val="bg1">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6753" y="123319"/>
            <a:ext cx="3803107" cy="1293056"/>
          </a:xfrm>
          <a:prstGeom prst="rect">
            <a:avLst/>
          </a:prstGeom>
        </p:spPr>
      </p:pic>
      <p:sp>
        <p:nvSpPr>
          <p:cNvPr id="11" name="Rectangle 10"/>
          <p:cNvSpPr/>
          <p:nvPr/>
        </p:nvSpPr>
        <p:spPr>
          <a:xfrm>
            <a:off x="539622" y="2065339"/>
            <a:ext cx="4509256" cy="195631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Rectangle 17"/>
          <p:cNvSpPr/>
          <p:nvPr/>
        </p:nvSpPr>
        <p:spPr>
          <a:xfrm>
            <a:off x="550734" y="4372163"/>
            <a:ext cx="4498144" cy="157832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7481" y="652781"/>
            <a:ext cx="2798764" cy="590740"/>
          </a:xfrm>
          <a:prstGeom prst="rect">
            <a:avLst/>
          </a:prstGeom>
        </p:spPr>
      </p:pic>
      <p:sp>
        <p:nvSpPr>
          <p:cNvPr id="14" name="TextBox 13"/>
          <p:cNvSpPr txBox="1"/>
          <p:nvPr/>
        </p:nvSpPr>
        <p:spPr>
          <a:xfrm>
            <a:off x="587246" y="4373940"/>
            <a:ext cx="4343400" cy="1569660"/>
          </a:xfrm>
          <a:prstGeom prst="rect">
            <a:avLst/>
          </a:prstGeom>
          <a:noFill/>
        </p:spPr>
        <p:txBody>
          <a:bodyPr wrap="square" rtlCol="0">
            <a:spAutoFit/>
          </a:bodyPr>
          <a:lstStyle/>
          <a:p>
            <a:r>
              <a:rPr lang="en-US" altLang="zh-TW" sz="1600" b="1" dirty="0">
                <a:solidFill>
                  <a:srgbClr val="416DAC"/>
                </a:solidFill>
                <a:latin typeface="Calibri"/>
                <a:ea typeface="微軟正黑體" panose="020B0604030504040204" pitchFamily="34" charset="-120"/>
              </a:rPr>
              <a:t>Booking period : 20 Oct – 30 Nov 2018</a:t>
            </a:r>
          </a:p>
          <a:p>
            <a:r>
              <a:rPr lang="en-US" altLang="zh-TW" sz="1600" b="1" dirty="0">
                <a:solidFill>
                  <a:srgbClr val="416DAC"/>
                </a:solidFill>
                <a:latin typeface="Calibri"/>
                <a:ea typeface="微軟正黑體" panose="020B0604030504040204" pitchFamily="34" charset="-120"/>
              </a:rPr>
              <a:t>Consumption period : Completed the room stays On/before 31 Jan 2019</a:t>
            </a:r>
          </a:p>
          <a:p>
            <a:endParaRPr lang="en-US" altLang="zh-TW" sz="1600" b="1" dirty="0">
              <a:solidFill>
                <a:srgbClr val="416DAC"/>
              </a:solidFill>
              <a:latin typeface="Calibri"/>
              <a:ea typeface="微軟正黑體" panose="020B0604030504040204" pitchFamily="34" charset="-120"/>
            </a:endParaRPr>
          </a:p>
          <a:p>
            <a:r>
              <a:rPr lang="en-US" altLang="zh-TW" sz="1600" b="1" dirty="0">
                <a:solidFill>
                  <a:srgbClr val="416DAC"/>
                </a:solidFill>
                <a:latin typeface="Calibri"/>
                <a:ea typeface="微軟正黑體" panose="020B0604030504040204" pitchFamily="34" charset="-120"/>
              </a:rPr>
              <a:t>Anyone </a:t>
            </a:r>
            <a:r>
              <a:rPr lang="en-US" altLang="zh-TW" sz="1600" b="1" dirty="0">
                <a:solidFill>
                  <a:srgbClr val="416DAC"/>
                </a:solidFill>
                <a:latin typeface="Calibri"/>
                <a:ea typeface="微軟正黑體" panose="020B0604030504040204" pitchFamily="34" charset="-120"/>
              </a:rPr>
              <a:t>can </a:t>
            </a:r>
            <a:r>
              <a:rPr lang="en-US" altLang="zh-TW" sz="1600" b="1" dirty="0">
                <a:solidFill>
                  <a:srgbClr val="416DAC"/>
                </a:solidFill>
                <a:latin typeface="Calibri"/>
                <a:ea typeface="微軟正黑體" panose="020B0604030504040204" pitchFamily="34" charset="-120"/>
              </a:rPr>
              <a:t>participate in the </a:t>
            </a:r>
            <a:r>
              <a:rPr lang="en-US" altLang="zh-TW" sz="1600" b="1" dirty="0">
                <a:solidFill>
                  <a:srgbClr val="416DAC"/>
                </a:solidFill>
                <a:latin typeface="Calibri"/>
                <a:ea typeface="微軟正黑體" panose="020B0604030504040204" pitchFamily="34" charset="-120"/>
              </a:rPr>
              <a:t>event if the purchase is worth HK$2,400</a:t>
            </a:r>
            <a:endParaRPr lang="en-US" altLang="zh-TW" sz="1400" b="1" dirty="0">
              <a:solidFill>
                <a:srgbClr val="416DAC"/>
              </a:solidFill>
              <a:latin typeface="Calibri"/>
              <a:ea typeface="微軟正黑體" panose="020B0604030504040204" pitchFamily="34" charset="-120"/>
            </a:endParaRPr>
          </a:p>
        </p:txBody>
      </p:sp>
      <p:cxnSp>
        <p:nvCxnSpPr>
          <p:cNvPr id="20" name="Straight Connector 19"/>
          <p:cNvCxnSpPr/>
          <p:nvPr/>
        </p:nvCxnSpPr>
        <p:spPr>
          <a:xfrm flipV="1">
            <a:off x="-457200" y="1371907"/>
            <a:ext cx="12647613" cy="44468"/>
          </a:xfrm>
          <a:prstGeom prst="line">
            <a:avLst/>
          </a:prstGeom>
          <a:ln w="38100">
            <a:solidFill>
              <a:srgbClr val="CC2B3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690" y="-552889"/>
            <a:ext cx="2725159" cy="2725159"/>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788" y="1593952"/>
            <a:ext cx="2901848" cy="2901848"/>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8025" y="769847"/>
            <a:ext cx="6400800" cy="6400800"/>
          </a:xfrm>
          <a:prstGeom prst="rect">
            <a:avLst/>
          </a:prstGeom>
        </p:spPr>
      </p:pic>
    </p:spTree>
    <p:extLst>
      <p:ext uri="{BB962C8B-B14F-4D97-AF65-F5344CB8AC3E}">
        <p14:creationId xmlns:p14="http://schemas.microsoft.com/office/powerpoint/2010/main" val="5533554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92941" y="-270745"/>
            <a:ext cx="10278970" cy="6858000"/>
            <a:chOff x="991353" y="-270745"/>
            <a:chExt cx="10278970" cy="68580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353" y="-270745"/>
              <a:ext cx="10278970" cy="6858000"/>
            </a:xfrm>
            <a:prstGeom prst="rect">
              <a:avLst/>
            </a:prstGeom>
          </p:spPr>
        </p:pic>
        <p:pic>
          <p:nvPicPr>
            <p:cNvPr id="87" name="Picture 8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40592" y="4570330"/>
              <a:ext cx="444879" cy="763670"/>
            </a:xfrm>
            <a:prstGeom prst="rect">
              <a:avLst/>
            </a:prstGeom>
          </p:spPr>
        </p:pic>
      </p:grpSp>
      <p:pic>
        <p:nvPicPr>
          <p:cNvPr id="129" name="Picture 128"/>
          <p:cNvPicPr>
            <a:picLocks noChangeAspect="1"/>
          </p:cNvPicPr>
          <p:nvPr/>
        </p:nvPicPr>
        <p:blipFill rotWithShape="1">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115" name="Picture 114"/>
          <p:cNvPicPr>
            <a:picLocks noChangeAspect="1"/>
          </p:cNvPicPr>
          <p:nvPr/>
        </p:nvPicPr>
        <p:blipFill rotWithShape="1">
          <a:blip r:embed="rId7">
            <a:extLst>
              <a:ext uri="{28A0092B-C50C-407E-A947-70E740481C1C}">
                <a14:useLocalDpi xmlns:a14="http://schemas.microsoft.com/office/drawing/2010/main" val="0"/>
              </a:ext>
            </a:extLst>
          </a:blip>
          <a:srcRect l="29229" t="11531" r="10928" b="69646"/>
          <a:stretch/>
        </p:blipFill>
        <p:spPr>
          <a:xfrm>
            <a:off x="5440826" y="534498"/>
            <a:ext cx="1969373" cy="379902"/>
          </a:xfrm>
          <a:prstGeom prst="roundRect">
            <a:avLst/>
          </a:prstGeom>
        </p:spPr>
      </p:pic>
      <p:sp>
        <p:nvSpPr>
          <p:cNvPr id="134" name="TextBox 133"/>
          <p:cNvSpPr txBox="1"/>
          <p:nvPr/>
        </p:nvSpPr>
        <p:spPr>
          <a:xfrm>
            <a:off x="5183942" y="548139"/>
            <a:ext cx="2436058" cy="307777"/>
          </a:xfrm>
          <a:prstGeom prst="rect">
            <a:avLst/>
          </a:prstGeom>
          <a:noFill/>
        </p:spPr>
        <p:txBody>
          <a:bodyPr wrap="square" rtlCol="0">
            <a:spAutoFit/>
          </a:bodyPr>
          <a:lstStyle/>
          <a:p>
            <a:pPr algn="ctr"/>
            <a:r>
              <a:rPr lang="en-US" sz="1400" b="1" dirty="0">
                <a:solidFill>
                  <a:prstClr val="white"/>
                </a:solidFill>
                <a:latin typeface="Calibri"/>
                <a:ea typeface="微軟正黑體" panose="020B0604030504040204" pitchFamily="34" charset="-120"/>
              </a:rPr>
              <a:t>8/F </a:t>
            </a:r>
            <a:r>
              <a:rPr lang="en-US" sz="1400" b="1" dirty="0">
                <a:solidFill>
                  <a:prstClr val="white"/>
                </a:solidFill>
                <a:latin typeface="Calibri"/>
                <a:ea typeface="微軟正黑體" panose="020B0604030504040204" pitchFamily="34" charset="-120"/>
              </a:rPr>
              <a:t>Telecommunications</a:t>
            </a:r>
            <a:endParaRPr lang="en-US" sz="1400" b="1" dirty="0">
              <a:solidFill>
                <a:prstClr val="white"/>
              </a:solidFill>
              <a:latin typeface="Calibri"/>
              <a:ea typeface="微軟正黑體" panose="020B0604030504040204" pitchFamily="34" charset="-120"/>
            </a:endParaRPr>
          </a:p>
        </p:txBody>
      </p:sp>
      <p:pic>
        <p:nvPicPr>
          <p:cNvPr id="58" name="Picture 57"/>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19"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20"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7"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8"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2"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pic>
        <p:nvPicPr>
          <p:cNvPr id="24" name="Picture 23"/>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32426" y="556796"/>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4"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sp>
        <p:nvSpPr>
          <p:cNvPr id="109" name="TextBox 108"/>
          <p:cNvSpPr txBox="1"/>
          <p:nvPr/>
        </p:nvSpPr>
        <p:spPr>
          <a:xfrm>
            <a:off x="-1765840" y="341412"/>
            <a:ext cx="763670" cy="307777"/>
          </a:xfrm>
          <a:prstGeom prst="rect">
            <a:avLst/>
          </a:prstGeom>
          <a:noFill/>
        </p:spPr>
        <p:txBody>
          <a:bodyPr wrap="square" rtlCol="0">
            <a:spAutoFit/>
          </a:bodyPr>
          <a:lstStyle/>
          <a:p>
            <a:r>
              <a:rPr lang="en-US" sz="1400" dirty="0">
                <a:solidFill>
                  <a:srgbClr val="ACE545"/>
                </a:solidFill>
                <a:latin typeface="Calibri"/>
              </a:rPr>
              <a:t>G/F</a:t>
            </a:r>
            <a:r>
              <a:rPr lang="en-US" sz="1400" dirty="0">
                <a:solidFill>
                  <a:srgbClr val="ACE545"/>
                </a:solidFill>
                <a:latin typeface="Calibri"/>
              </a:rPr>
              <a:t>↑ </a:t>
            </a:r>
          </a:p>
        </p:txBody>
      </p:sp>
      <p:sp>
        <p:nvSpPr>
          <p:cNvPr id="110" name="TextBox 109"/>
          <p:cNvSpPr txBox="1"/>
          <p:nvPr/>
        </p:nvSpPr>
        <p:spPr>
          <a:xfrm>
            <a:off x="-1840128" y="670123"/>
            <a:ext cx="763670" cy="307777"/>
          </a:xfrm>
          <a:prstGeom prst="rect">
            <a:avLst/>
          </a:prstGeom>
          <a:noFill/>
        </p:spPr>
        <p:txBody>
          <a:bodyPr wrap="square" rtlCol="0">
            <a:spAutoFit/>
          </a:bodyPr>
          <a:lstStyle/>
          <a:p>
            <a:r>
              <a:rPr lang="en-US" sz="1400" dirty="0">
                <a:solidFill>
                  <a:srgbClr val="ACE545"/>
                </a:solidFill>
                <a:latin typeface="Calibri"/>
              </a:rPr>
              <a:t>G/F↓ </a:t>
            </a:r>
          </a:p>
        </p:txBody>
      </p:sp>
      <p:pic>
        <p:nvPicPr>
          <p:cNvPr id="116" name="Picture 115"/>
          <p:cNvPicPr>
            <a:picLocks noChangeAspect="1"/>
          </p:cNvPicPr>
          <p:nvPr/>
        </p:nvPicPr>
        <p:blipFill rotWithShape="1">
          <a:blip r:embed="rId35">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18" name="Rounded Rectangle 117"/>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5" name="TextBox 124"/>
          <p:cNvSpPr txBox="1"/>
          <p:nvPr/>
        </p:nvSpPr>
        <p:spPr>
          <a:xfrm>
            <a:off x="9743127" y="1988267"/>
            <a:ext cx="720365"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7</a:t>
            </a:r>
            <a:r>
              <a:rPr lang="en-US" sz="1400" dirty="0">
                <a:solidFill>
                  <a:prstClr val="black"/>
                </a:solidFill>
                <a:latin typeface="Calibri"/>
              </a:rPr>
              <a:t>/F↑ </a:t>
            </a:r>
            <a:endParaRPr lang="en-US" sz="1400" dirty="0">
              <a:solidFill>
                <a:prstClr val="black"/>
              </a:solidFill>
              <a:latin typeface="Calibri"/>
            </a:endParaRPr>
          </a:p>
        </p:txBody>
      </p:sp>
      <p:sp>
        <p:nvSpPr>
          <p:cNvPr id="126" name="TextBox 125"/>
          <p:cNvSpPr txBox="1"/>
          <p:nvPr/>
        </p:nvSpPr>
        <p:spPr>
          <a:xfrm>
            <a:off x="9839901" y="1978224"/>
            <a:ext cx="720366"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8</a:t>
            </a:r>
            <a:r>
              <a:rPr lang="en-US" sz="1400" dirty="0">
                <a:solidFill>
                  <a:prstClr val="black"/>
                </a:solidFill>
                <a:latin typeface="Calibri"/>
              </a:rPr>
              <a:t>/F </a:t>
            </a:r>
            <a:endParaRPr lang="en-US" sz="1400" dirty="0">
              <a:solidFill>
                <a:prstClr val="black"/>
              </a:solidFill>
              <a:latin typeface="Calibri"/>
            </a:endParaRPr>
          </a:p>
        </p:txBody>
      </p:sp>
      <p:pic>
        <p:nvPicPr>
          <p:cNvPr id="127" name="Picture 126"/>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31" name="Picture 130"/>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32" name="Picture 131"/>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36" name="Picture 135"/>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37" name="TextBox 136"/>
          <p:cNvSpPr txBox="1"/>
          <p:nvPr/>
        </p:nvSpPr>
        <p:spPr>
          <a:xfrm>
            <a:off x="9695009" y="3899148"/>
            <a:ext cx="538819" cy="261610"/>
          </a:xfrm>
          <a:prstGeom prst="rect">
            <a:avLst/>
          </a:prstGeom>
          <a:noFill/>
        </p:spPr>
        <p:txBody>
          <a:bodyPr wrap="square" rtlCol="0">
            <a:spAutoFit/>
          </a:bodyPr>
          <a:lstStyle/>
          <a:p>
            <a:r>
              <a:rPr lang="en-US" sz="1100" dirty="0">
                <a:solidFill>
                  <a:prstClr val="black"/>
                </a:solidFill>
                <a:latin typeface="Calibri"/>
              </a:rPr>
              <a:t>B1</a:t>
            </a:r>
            <a:endParaRPr lang="en-US" sz="1100" dirty="0">
              <a:solidFill>
                <a:prstClr val="black"/>
              </a:solidFill>
              <a:latin typeface="Calibri"/>
            </a:endParaRPr>
          </a:p>
        </p:txBody>
      </p:sp>
      <p:sp>
        <p:nvSpPr>
          <p:cNvPr id="138" name="TextBox 137"/>
          <p:cNvSpPr txBox="1"/>
          <p:nvPr/>
        </p:nvSpPr>
        <p:spPr>
          <a:xfrm>
            <a:off x="10068363" y="3901557"/>
            <a:ext cx="538819" cy="261610"/>
          </a:xfrm>
          <a:prstGeom prst="rect">
            <a:avLst/>
          </a:prstGeom>
          <a:noFill/>
        </p:spPr>
        <p:txBody>
          <a:bodyPr wrap="square" rtlCol="0">
            <a:spAutoFit/>
          </a:bodyPr>
          <a:lstStyle/>
          <a:p>
            <a:r>
              <a:rPr lang="en-US" sz="1100" dirty="0">
                <a:solidFill>
                  <a:prstClr val="black"/>
                </a:solidFill>
                <a:latin typeface="Calibri"/>
              </a:rPr>
              <a:t>G</a:t>
            </a:r>
            <a:endParaRPr lang="en-US" sz="1100" dirty="0">
              <a:solidFill>
                <a:prstClr val="black"/>
              </a:solidFill>
              <a:latin typeface="Calibri"/>
            </a:endParaRPr>
          </a:p>
        </p:txBody>
      </p:sp>
      <p:pic>
        <p:nvPicPr>
          <p:cNvPr id="139" name="Picture 138"/>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40" name="Picture 139"/>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41" name="Picture 140"/>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42" name="Picture 141"/>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43" name="Picture 142"/>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44" name="Picture 143"/>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45" name="TextBox 144"/>
          <p:cNvSpPr txBox="1"/>
          <p:nvPr/>
        </p:nvSpPr>
        <p:spPr>
          <a:xfrm>
            <a:off x="9736915" y="3680074"/>
            <a:ext cx="538819" cy="261610"/>
          </a:xfrm>
          <a:prstGeom prst="rect">
            <a:avLst/>
          </a:prstGeom>
          <a:noFill/>
        </p:spPr>
        <p:txBody>
          <a:bodyPr wrap="square" rtlCol="0">
            <a:spAutoFit/>
          </a:bodyPr>
          <a:lstStyle/>
          <a:p>
            <a:r>
              <a:rPr lang="en-US" sz="1100" dirty="0">
                <a:solidFill>
                  <a:prstClr val="black"/>
                </a:solidFill>
                <a:latin typeface="Calibri"/>
              </a:rPr>
              <a:t>1</a:t>
            </a:r>
            <a:endParaRPr lang="en-US" sz="1100" dirty="0">
              <a:solidFill>
                <a:prstClr val="black"/>
              </a:solidFill>
              <a:latin typeface="Calibri"/>
            </a:endParaRPr>
          </a:p>
        </p:txBody>
      </p:sp>
      <p:sp>
        <p:nvSpPr>
          <p:cNvPr id="146" name="TextBox 145"/>
          <p:cNvSpPr txBox="1"/>
          <p:nvPr/>
        </p:nvSpPr>
        <p:spPr>
          <a:xfrm>
            <a:off x="10076725" y="36777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2</a:t>
            </a:r>
            <a:endParaRPr lang="en-US" sz="1100" dirty="0">
              <a:solidFill>
                <a:prstClr val="black"/>
              </a:solidFill>
              <a:latin typeface="Calibri"/>
            </a:endParaRPr>
          </a:p>
        </p:txBody>
      </p:sp>
      <p:sp>
        <p:nvSpPr>
          <p:cNvPr id="147" name="TextBox 146"/>
          <p:cNvSpPr txBox="1"/>
          <p:nvPr/>
        </p:nvSpPr>
        <p:spPr>
          <a:xfrm>
            <a:off x="9731780" y="34514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3</a:t>
            </a:r>
            <a:endParaRPr lang="en-US" sz="1100" dirty="0">
              <a:solidFill>
                <a:prstClr val="black"/>
              </a:solidFill>
              <a:latin typeface="Calibri"/>
            </a:endParaRPr>
          </a:p>
        </p:txBody>
      </p:sp>
      <p:sp>
        <p:nvSpPr>
          <p:cNvPr id="148" name="TextBox 147"/>
          <p:cNvSpPr txBox="1"/>
          <p:nvPr/>
        </p:nvSpPr>
        <p:spPr>
          <a:xfrm>
            <a:off x="10071590" y="34491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4</a:t>
            </a:r>
            <a:endParaRPr lang="en-US" sz="1100" dirty="0">
              <a:solidFill>
                <a:prstClr val="black"/>
              </a:solidFill>
              <a:latin typeface="Calibri"/>
            </a:endParaRPr>
          </a:p>
        </p:txBody>
      </p:sp>
      <p:sp>
        <p:nvSpPr>
          <p:cNvPr id="149" name="TextBox 148"/>
          <p:cNvSpPr txBox="1"/>
          <p:nvPr/>
        </p:nvSpPr>
        <p:spPr>
          <a:xfrm>
            <a:off x="9739115" y="3222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5</a:t>
            </a:r>
            <a:endParaRPr lang="en-US" sz="1100" dirty="0">
              <a:solidFill>
                <a:prstClr val="black"/>
              </a:solidFill>
              <a:latin typeface="Calibri"/>
            </a:endParaRPr>
          </a:p>
        </p:txBody>
      </p:sp>
      <p:sp>
        <p:nvSpPr>
          <p:cNvPr id="150" name="TextBox 149"/>
          <p:cNvSpPr txBox="1"/>
          <p:nvPr/>
        </p:nvSpPr>
        <p:spPr>
          <a:xfrm>
            <a:off x="10078925" y="32205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6</a:t>
            </a:r>
            <a:endParaRPr lang="en-US" sz="1100" dirty="0">
              <a:solidFill>
                <a:prstClr val="black"/>
              </a:solidFill>
              <a:latin typeface="Calibri"/>
            </a:endParaRPr>
          </a:p>
        </p:txBody>
      </p:sp>
      <p:pic>
        <p:nvPicPr>
          <p:cNvPr id="151" name="Picture 150"/>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52" name="Picture 151"/>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53" name="Picture 152"/>
          <p:cNvPicPr>
            <a:picLocks noChangeAspect="1"/>
          </p:cNvPicPr>
          <p:nvPr/>
        </p:nvPicPr>
        <p:blipFill rotWithShape="1">
          <a:blip r:embed="rId36">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54" name="TextBox 153"/>
          <p:cNvSpPr txBox="1"/>
          <p:nvPr/>
        </p:nvSpPr>
        <p:spPr>
          <a:xfrm>
            <a:off x="9732784" y="2989511"/>
            <a:ext cx="538819" cy="261610"/>
          </a:xfrm>
          <a:prstGeom prst="rect">
            <a:avLst/>
          </a:prstGeom>
          <a:noFill/>
        </p:spPr>
        <p:txBody>
          <a:bodyPr wrap="square" rtlCol="0">
            <a:spAutoFit/>
          </a:bodyPr>
          <a:lstStyle/>
          <a:p>
            <a:r>
              <a:rPr lang="en-US" altLang="zh-TW" sz="1100" dirty="0">
                <a:solidFill>
                  <a:srgbClr val="002060"/>
                </a:solidFill>
                <a:latin typeface="Calibri"/>
                <a:ea typeface="新細明體" panose="02020500000000000000" pitchFamily="18" charset="-120"/>
              </a:rPr>
              <a:t>7</a:t>
            </a:r>
            <a:endParaRPr lang="en-US" sz="1100" dirty="0">
              <a:solidFill>
                <a:srgbClr val="002060"/>
              </a:solidFill>
              <a:latin typeface="Calibri"/>
            </a:endParaRPr>
          </a:p>
        </p:txBody>
      </p:sp>
      <p:sp>
        <p:nvSpPr>
          <p:cNvPr id="155" name="TextBox 154"/>
          <p:cNvSpPr txBox="1"/>
          <p:nvPr/>
        </p:nvSpPr>
        <p:spPr>
          <a:xfrm>
            <a:off x="10072594" y="2987157"/>
            <a:ext cx="538819" cy="261610"/>
          </a:xfrm>
          <a:prstGeom prst="rect">
            <a:avLst/>
          </a:prstGeom>
          <a:noFill/>
        </p:spPr>
        <p:txBody>
          <a:bodyPr wrap="square" rtlCol="0">
            <a:spAutoFit/>
          </a:bodyPr>
          <a:lstStyle/>
          <a:p>
            <a:r>
              <a:rPr lang="en-US" altLang="zh-TW" sz="1100" dirty="0">
                <a:solidFill>
                  <a:srgbClr val="FFFF00"/>
                </a:solidFill>
                <a:latin typeface="Calibri"/>
                <a:ea typeface="新細明體" panose="02020500000000000000" pitchFamily="18" charset="-120"/>
              </a:rPr>
              <a:t>8</a:t>
            </a:r>
            <a:endParaRPr lang="en-US" sz="1100" dirty="0">
              <a:solidFill>
                <a:srgbClr val="FFFF00"/>
              </a:solidFill>
              <a:latin typeface="Calibri"/>
            </a:endParaRPr>
          </a:p>
        </p:txBody>
      </p:sp>
      <p:sp>
        <p:nvSpPr>
          <p:cNvPr id="156" name="TextBox 155"/>
          <p:cNvSpPr txBox="1"/>
          <p:nvPr/>
        </p:nvSpPr>
        <p:spPr>
          <a:xfrm>
            <a:off x="9738908" y="2725638"/>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9</a:t>
            </a:r>
            <a:endParaRPr lang="en-US" sz="1100" dirty="0">
              <a:solidFill>
                <a:prstClr val="black"/>
              </a:solidFill>
              <a:latin typeface="Calibri"/>
            </a:endParaRPr>
          </a:p>
        </p:txBody>
      </p:sp>
      <p:sp>
        <p:nvSpPr>
          <p:cNvPr id="157" name="TextBox 156"/>
          <p:cNvSpPr txBox="1"/>
          <p:nvPr/>
        </p:nvSpPr>
        <p:spPr>
          <a:xfrm>
            <a:off x="10040561" y="272248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10</a:t>
            </a:r>
            <a:endParaRPr lang="en-US" sz="1100" dirty="0">
              <a:solidFill>
                <a:prstClr val="black"/>
              </a:solidFill>
              <a:latin typeface="Calibri"/>
            </a:endParaRPr>
          </a:p>
        </p:txBody>
      </p:sp>
      <p:sp>
        <p:nvSpPr>
          <p:cNvPr id="158" name="TextBox 157"/>
          <p:cNvSpPr txBox="1"/>
          <p:nvPr/>
        </p:nvSpPr>
        <p:spPr>
          <a:xfrm>
            <a:off x="9877075" y="2460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11</a:t>
            </a:r>
            <a:endParaRPr lang="en-US" sz="1100" dirty="0">
              <a:solidFill>
                <a:prstClr val="black"/>
              </a:solidFill>
              <a:latin typeface="Calibri"/>
            </a:endParaRPr>
          </a:p>
        </p:txBody>
      </p:sp>
      <p:grpSp>
        <p:nvGrpSpPr>
          <p:cNvPr id="159" name="Group 158"/>
          <p:cNvGrpSpPr/>
          <p:nvPr/>
        </p:nvGrpSpPr>
        <p:grpSpPr>
          <a:xfrm>
            <a:off x="9738908" y="4237302"/>
            <a:ext cx="232389" cy="220362"/>
            <a:chOff x="12789125" y="4767955"/>
            <a:chExt cx="232389" cy="220362"/>
          </a:xfrm>
        </p:grpSpPr>
        <p:pic>
          <p:nvPicPr>
            <p:cNvPr id="160" name="Picture 159"/>
            <p:cNvPicPr>
              <a:picLocks noChangeAspect="1"/>
            </p:cNvPicPr>
            <p:nvPr/>
          </p:nvPicPr>
          <p:blipFill rotWithShape="1">
            <a:blip r:embed="rId36">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61" name="Isosceles Triangle 160"/>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2" name="Isosceles Triangle 161"/>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63" name="Group 162"/>
          <p:cNvGrpSpPr/>
          <p:nvPr/>
        </p:nvGrpSpPr>
        <p:grpSpPr>
          <a:xfrm>
            <a:off x="10084892" y="4234150"/>
            <a:ext cx="232389" cy="220362"/>
            <a:chOff x="13239585" y="4761947"/>
            <a:chExt cx="232389" cy="220362"/>
          </a:xfrm>
        </p:grpSpPr>
        <p:pic>
          <p:nvPicPr>
            <p:cNvPr id="164" name="Picture 163"/>
            <p:cNvPicPr>
              <a:picLocks noChangeAspect="1"/>
            </p:cNvPicPr>
            <p:nvPr/>
          </p:nvPicPr>
          <p:blipFill rotWithShape="1">
            <a:blip r:embed="rId36">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165" name="Isosceles Triangle 164"/>
            <p:cNvSpPr/>
            <p:nvPr/>
          </p:nvSpPr>
          <p:spPr>
            <a:xfrm rot="16200000">
              <a:off x="13347558" y="484298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6" name="Isosceles Triangle 165"/>
            <p:cNvSpPr/>
            <p:nvPr/>
          </p:nvSpPr>
          <p:spPr>
            <a:xfrm rot="5400000">
              <a:off x="13274279"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263151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1000"/>
                                  </p:stCondLst>
                                  <p:childTnLst>
                                    <p:set>
                                      <p:cBhvr>
                                        <p:cTn id="15" dur="1" fill="hold">
                                          <p:stCondLst>
                                            <p:cond delay="0"/>
                                          </p:stCondLst>
                                        </p:cTn>
                                        <p:tgtEl>
                                          <p:spTgt spid="125"/>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26"/>
                                        </p:tgtEl>
                                        <p:attrNameLst>
                                          <p:attrName>style.visibility</p:attrName>
                                        </p:attrNameLst>
                                      </p:cBhvr>
                                      <p:to>
                                        <p:strVal val="visible"/>
                                      </p:to>
                                    </p:set>
                                    <p:animEffect transition="in" filter="fade">
                                      <p:cBhvr>
                                        <p:cTn id="18" dur="1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25" grpId="0"/>
      <p:bldP spid="12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t="939" b="14581"/>
          <a:stretch/>
        </p:blipFill>
        <p:spPr>
          <a:xfrm>
            <a:off x="1588" y="-1"/>
            <a:ext cx="12188825" cy="6858001"/>
          </a:xfrm>
        </p:spPr>
      </p:pic>
      <p:sp>
        <p:nvSpPr>
          <p:cNvPr id="9" name="Rectangle 8"/>
          <p:cNvSpPr/>
          <p:nvPr/>
        </p:nvSpPr>
        <p:spPr>
          <a:xfrm>
            <a:off x="-45329" y="-112047"/>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10" name="Group 9"/>
          <p:cNvGrpSpPr/>
          <p:nvPr/>
        </p:nvGrpSpPr>
        <p:grpSpPr>
          <a:xfrm>
            <a:off x="-45212" y="370274"/>
            <a:ext cx="5379212" cy="671126"/>
            <a:chOff x="-46800" y="370274"/>
            <a:chExt cx="2940811" cy="671126"/>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0" y="370274"/>
              <a:ext cx="2940811" cy="671126"/>
            </a:xfrm>
            <a:prstGeom prst="rect">
              <a:avLst/>
            </a:prstGeom>
          </p:spPr>
        </p:pic>
        <p:sp>
          <p:nvSpPr>
            <p:cNvPr id="12" name="TextBox 11"/>
            <p:cNvSpPr txBox="1"/>
            <p:nvPr/>
          </p:nvSpPr>
          <p:spPr>
            <a:xfrm>
              <a:off x="178694" y="415280"/>
              <a:ext cx="2489822" cy="369332"/>
            </a:xfrm>
            <a:prstGeom prst="rect">
              <a:avLst/>
            </a:prstGeom>
            <a:noFill/>
          </p:spPr>
          <p:txBody>
            <a:bodyPr wrap="square" rtlCol="0">
              <a:spAutoFit/>
            </a:bodyPr>
            <a:lstStyle/>
            <a:p>
              <a:pPr algn="ctr"/>
              <a:r>
                <a:rPr lang="en-US" altLang="zh-TW" b="1" dirty="0">
                  <a:solidFill>
                    <a:prstClr val="white"/>
                  </a:solidFill>
                  <a:latin typeface="Calibri"/>
                  <a:ea typeface="微軟正黑體" panose="020B0604030504040204" pitchFamily="34" charset="-120"/>
                </a:rPr>
                <a:t>8/F Telecommunications service</a:t>
              </a:r>
              <a:endParaRPr lang="zh-TW" altLang="en-US" b="1" dirty="0">
                <a:solidFill>
                  <a:prstClr val="white"/>
                </a:solidFill>
                <a:latin typeface="Calibri"/>
                <a:ea typeface="微軟正黑體" panose="020B0604030504040204" pitchFamily="34" charset="-120"/>
              </a:endParaRPr>
            </a:p>
          </p:txBody>
        </p:sp>
      </p:grpSp>
      <p:sp>
        <p:nvSpPr>
          <p:cNvPr id="13" name="Rectangle 12"/>
          <p:cNvSpPr/>
          <p:nvPr/>
        </p:nvSpPr>
        <p:spPr>
          <a:xfrm>
            <a:off x="2971799" y="1915954"/>
            <a:ext cx="6248400" cy="2579846"/>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1499" y="1890828"/>
            <a:ext cx="3429000" cy="1766772"/>
          </a:xfrm>
          <a:prstGeom prst="rect">
            <a:avLst/>
          </a:prstGeom>
        </p:spPr>
      </p:pic>
      <p:sp>
        <p:nvSpPr>
          <p:cNvPr id="15" name="TextBox 14"/>
          <p:cNvSpPr txBox="1"/>
          <p:nvPr/>
        </p:nvSpPr>
        <p:spPr>
          <a:xfrm>
            <a:off x="3505200" y="3502775"/>
            <a:ext cx="2133600" cy="400110"/>
          </a:xfrm>
          <a:prstGeom prst="rect">
            <a:avLst/>
          </a:prstGeom>
          <a:noFill/>
        </p:spPr>
        <p:txBody>
          <a:bodyPr wrap="square" rtlCol="0">
            <a:spAutoFit/>
          </a:bodyPr>
          <a:lstStyle/>
          <a:p>
            <a:pPr algn="ctr"/>
            <a:r>
              <a:rPr lang="en-US" altLang="zh-TW" sz="2000" b="1" dirty="0">
                <a:solidFill>
                  <a:prstClr val="black"/>
                </a:solidFill>
                <a:latin typeface="Calibri"/>
                <a:ea typeface="微軟正黑體" panose="020B0604030504040204" pitchFamily="34" charset="-120"/>
              </a:rPr>
              <a:t>Mobile Plan</a:t>
            </a:r>
            <a:endParaRPr lang="en-US" sz="2000" b="1" dirty="0">
              <a:solidFill>
                <a:prstClr val="black"/>
              </a:solidFill>
              <a:latin typeface="Calibri"/>
              <a:ea typeface="微軟正黑體" panose="020B0604030504040204" pitchFamily="34" charset="-120"/>
            </a:endParaRPr>
          </a:p>
        </p:txBody>
      </p:sp>
      <p:sp>
        <p:nvSpPr>
          <p:cNvPr id="16" name="TextBox 15"/>
          <p:cNvSpPr txBox="1"/>
          <p:nvPr/>
        </p:nvSpPr>
        <p:spPr>
          <a:xfrm>
            <a:off x="6648563" y="3482671"/>
            <a:ext cx="2133600" cy="400110"/>
          </a:xfrm>
          <a:prstGeom prst="rect">
            <a:avLst/>
          </a:prstGeom>
          <a:noFill/>
        </p:spPr>
        <p:txBody>
          <a:bodyPr wrap="square" rtlCol="0">
            <a:spAutoFit/>
          </a:bodyPr>
          <a:lstStyle/>
          <a:p>
            <a:pPr algn="ctr"/>
            <a:r>
              <a:rPr lang="en-US" altLang="zh-TW" sz="2000" b="1" dirty="0">
                <a:solidFill>
                  <a:prstClr val="black"/>
                </a:solidFill>
                <a:latin typeface="Calibri"/>
                <a:ea typeface="微軟正黑體" panose="020B0604030504040204" pitchFamily="34" charset="-120"/>
              </a:rPr>
              <a:t>Fiber Broadband </a:t>
            </a:r>
            <a:endParaRPr lang="en-US" sz="2000" b="1" dirty="0">
              <a:solidFill>
                <a:prstClr val="black"/>
              </a:solidFill>
              <a:latin typeface="Calibri"/>
              <a:ea typeface="微軟正黑體" panose="020B0604030504040204" pitchFamily="34" charset="-120"/>
            </a:endParaRPr>
          </a:p>
        </p:txBody>
      </p:sp>
    </p:spTree>
    <p:extLst>
      <p:ext uri="{BB962C8B-B14F-4D97-AF65-F5344CB8AC3E}">
        <p14:creationId xmlns:p14="http://schemas.microsoft.com/office/powerpoint/2010/main" val="40911763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6637" b="8033"/>
          <a:stretch/>
        </p:blipFill>
        <p:spPr>
          <a:xfrm>
            <a:off x="-14514" y="1"/>
            <a:ext cx="12204927"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3222171"/>
            <a:ext cx="3909550" cy="3657601"/>
          </a:xfrm>
          <a:prstGeom prst="rect">
            <a:avLst/>
          </a:prstGeom>
        </p:spPr>
      </p:pic>
      <p:grpSp>
        <p:nvGrpSpPr>
          <p:cNvPr id="14" name="Group 13"/>
          <p:cNvGrpSpPr/>
          <p:nvPr/>
        </p:nvGrpSpPr>
        <p:grpSpPr>
          <a:xfrm>
            <a:off x="533400" y="583157"/>
            <a:ext cx="3385342" cy="1047750"/>
            <a:chOff x="531813" y="385626"/>
            <a:chExt cx="3385342" cy="1047750"/>
          </a:xfrm>
        </p:grpSpPr>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r="60111"/>
            <a:stretch/>
          </p:blipFill>
          <p:spPr>
            <a:xfrm>
              <a:off x="531813" y="385626"/>
              <a:ext cx="1371600" cy="1047750"/>
            </a:xfrm>
            <a:prstGeom prst="rect">
              <a:avLst/>
            </a:prstGeom>
          </p:spPr>
        </p:pic>
        <p:pic>
          <p:nvPicPr>
            <p:cNvPr id="13" name="Picture 12"/>
            <p:cNvPicPr>
              <a:picLocks noChangeAspect="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6875"/>
            <a:stretch/>
          </p:blipFill>
          <p:spPr>
            <a:xfrm>
              <a:off x="1746589" y="385626"/>
              <a:ext cx="2170566" cy="1047750"/>
            </a:xfrm>
            <a:prstGeom prst="rect">
              <a:avLst/>
            </a:prstGeom>
          </p:spPr>
        </p:pic>
      </p:gr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17" y="-71800"/>
            <a:ext cx="1262289" cy="1262289"/>
          </a:xfrm>
          <a:prstGeom prst="rect">
            <a:avLst/>
          </a:prstGeom>
        </p:spPr>
      </p:pic>
      <p:grpSp>
        <p:nvGrpSpPr>
          <p:cNvPr id="19" name="Group 18"/>
          <p:cNvGrpSpPr/>
          <p:nvPr/>
        </p:nvGrpSpPr>
        <p:grpSpPr>
          <a:xfrm>
            <a:off x="507782" y="2438400"/>
            <a:ext cx="6426419" cy="3276600"/>
            <a:chOff x="506193" y="2438400"/>
            <a:chExt cx="6426419" cy="3200400"/>
          </a:xfrm>
        </p:grpSpPr>
        <p:sp>
          <p:nvSpPr>
            <p:cNvPr id="16" name="Rounded Rectangular Callout 15"/>
            <p:cNvSpPr/>
            <p:nvPr/>
          </p:nvSpPr>
          <p:spPr>
            <a:xfrm>
              <a:off x="506193" y="2438400"/>
              <a:ext cx="6426419" cy="3200400"/>
            </a:xfrm>
            <a:prstGeom prst="wedgeRoundRectCallout">
              <a:avLst>
                <a:gd name="adj1" fmla="val 55523"/>
                <a:gd name="adj2" fmla="val 16667"/>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7" name="TextBox 16"/>
            <p:cNvSpPr txBox="1"/>
            <p:nvPr/>
          </p:nvSpPr>
          <p:spPr>
            <a:xfrm>
              <a:off x="737604" y="2506154"/>
              <a:ext cx="6195008" cy="1569660"/>
            </a:xfrm>
            <a:prstGeom prst="rect">
              <a:avLst/>
            </a:prstGeom>
            <a:noFill/>
          </p:spPr>
          <p:txBody>
            <a:bodyPr wrap="square" rtlCol="0">
              <a:spAutoFit/>
            </a:bodyPr>
            <a:lstStyle/>
            <a:p>
              <a:pPr>
                <a:defRPr/>
              </a:pPr>
              <a:r>
                <a:rPr lang="en-US" altLang="zh-TW" sz="1600" dirty="0">
                  <a:solidFill>
                    <a:prstClr val="black"/>
                  </a:solidFill>
                  <a:latin typeface="Calibri"/>
                  <a:ea typeface="微軟正黑體" panose="020B0604030504040204" pitchFamily="34" charset="-120"/>
                </a:rPr>
                <a:t>Birdie is on a quest to set you free from conventional mobile telecom operators. Birdie don’t offer complicated tariff plans to lock you in for years. </a:t>
              </a:r>
              <a:endParaRPr lang="en-US" altLang="zh-TW" sz="1600" dirty="0">
                <a:solidFill>
                  <a:prstClr val="black"/>
                </a:solidFill>
                <a:latin typeface="Calibri"/>
                <a:ea typeface="微軟正黑體" panose="020B0604030504040204" pitchFamily="34" charset="-120"/>
              </a:endParaRPr>
            </a:p>
            <a:p>
              <a:pPr>
                <a:defRPr/>
              </a:pPr>
              <a:endParaRPr lang="en-US" altLang="zh-TW" sz="1600" dirty="0">
                <a:solidFill>
                  <a:prstClr val="black"/>
                </a:solidFill>
                <a:latin typeface="Calibri"/>
                <a:ea typeface="微軟正黑體" panose="020B0604030504040204" pitchFamily="34" charset="-120"/>
              </a:endParaRPr>
            </a:p>
            <a:p>
              <a:pPr>
                <a:defRPr/>
              </a:pPr>
              <a:r>
                <a:rPr lang="en-US" altLang="zh-TW" sz="1600" dirty="0">
                  <a:solidFill>
                    <a:prstClr val="black"/>
                  </a:solidFill>
                  <a:latin typeface="Calibri"/>
                  <a:ea typeface="微軟正黑體" panose="020B0604030504040204" pitchFamily="34" charset="-120"/>
                </a:rPr>
                <a:t>Birdie </a:t>
              </a:r>
              <a:r>
                <a:rPr lang="en-US" altLang="zh-TW" sz="1600" dirty="0">
                  <a:solidFill>
                    <a:prstClr val="black"/>
                  </a:solidFill>
                  <a:latin typeface="Calibri"/>
                  <a:ea typeface="微軟正黑體" panose="020B0604030504040204" pitchFamily="34" charset="-120"/>
                </a:rPr>
                <a:t>also don’t operate stores because our mobile app has all the essential service features you’ll ever need right at your fingertips. </a:t>
              </a:r>
            </a:p>
          </p:txBody>
        </p:sp>
      </p:grpSp>
      <p:grpSp>
        <p:nvGrpSpPr>
          <p:cNvPr id="18" name="Group 17"/>
          <p:cNvGrpSpPr/>
          <p:nvPr/>
        </p:nvGrpSpPr>
        <p:grpSpPr>
          <a:xfrm>
            <a:off x="9982200" y="177380"/>
            <a:ext cx="2382576" cy="532612"/>
            <a:chOff x="10313324" y="457200"/>
            <a:chExt cx="2382576" cy="532612"/>
          </a:xfrm>
        </p:grpSpPr>
        <p:sp>
          <p:nvSpPr>
            <p:cNvPr id="20" name="Snip Single Corner Rectangle 19"/>
            <p:cNvSpPr/>
            <p:nvPr/>
          </p:nvSpPr>
          <p:spPr>
            <a:xfrm flipH="1">
              <a:off x="10313324" y="457200"/>
              <a:ext cx="2382576"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1" name="TextBox 20"/>
            <p:cNvSpPr txBox="1"/>
            <p:nvPr/>
          </p:nvSpPr>
          <p:spPr>
            <a:xfrm>
              <a:off x="10551303" y="553955"/>
              <a:ext cx="2029500" cy="369332"/>
            </a:xfrm>
            <a:prstGeom prst="rect">
              <a:avLst/>
            </a:prstGeom>
            <a:noFill/>
          </p:spPr>
          <p:txBody>
            <a:bodyPr wrap="square" rtlCol="0">
              <a:spAutoFit/>
            </a:bodyPr>
            <a:lstStyle/>
            <a:p>
              <a:pPr>
                <a:defRPr/>
              </a:pPr>
              <a:r>
                <a:rPr lang="en-US" altLang="zh-TW" b="1" dirty="0">
                  <a:solidFill>
                    <a:prstClr val="white"/>
                  </a:solidFill>
                  <a:latin typeface="Calibri"/>
                  <a:ea typeface="微軟正黑體" panose="020B0604030504040204" pitchFamily="34" charset="-120"/>
                </a:rPr>
                <a:t>Online Store</a:t>
              </a:r>
              <a:endParaRPr lang="en-US" b="1" dirty="0">
                <a:solidFill>
                  <a:prstClr val="white"/>
                </a:solidFill>
                <a:latin typeface="Calibri"/>
                <a:ea typeface="微軟正黑體" panose="020B0604030504040204" pitchFamily="34" charset="-120"/>
              </a:endParaRP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
        <p:nvSpPr>
          <p:cNvPr id="23" name="TextBox 22"/>
          <p:cNvSpPr txBox="1"/>
          <p:nvPr/>
        </p:nvSpPr>
        <p:spPr>
          <a:xfrm>
            <a:off x="739192" y="3955190"/>
            <a:ext cx="5890208" cy="769211"/>
          </a:xfrm>
          <a:prstGeom prst="rect">
            <a:avLst/>
          </a:prstGeom>
          <a:noFill/>
        </p:spPr>
        <p:txBody>
          <a:bodyPr wrap="square" lIns="89744" tIns="45606" rIns="89744" bIns="45606" rtlCol="0">
            <a:spAutoFit/>
          </a:bodyPr>
          <a:lstStyle/>
          <a:p>
            <a:pPr defTabSz="897762">
              <a:defRPr/>
            </a:pPr>
            <a:r>
              <a:rPr lang="en-US" altLang="zh-TW" sz="4400" dirty="0">
                <a:solidFill>
                  <a:prstClr val="black"/>
                </a:solidFill>
                <a:latin typeface="Raleway" panose="020B0503030101060003" pitchFamily="34" charset="0"/>
                <a:ea typeface="新細明體" panose="02020500000000000000" pitchFamily="18" charset="-120"/>
              </a:rPr>
              <a:t>1</a:t>
            </a:r>
            <a:r>
              <a:rPr lang="zh-TW" altLang="en-US" sz="4400" dirty="0">
                <a:solidFill>
                  <a:prstClr val="black"/>
                </a:solidFill>
                <a:latin typeface="Raleway" panose="020B0503030101060003" pitchFamily="34" charset="0"/>
                <a:ea typeface="新細明體" panose="02020500000000000000" pitchFamily="18" charset="-120"/>
              </a:rPr>
              <a:t> </a:t>
            </a:r>
            <a:r>
              <a:rPr lang="en-US" altLang="zh-TW" sz="4400" dirty="0">
                <a:solidFill>
                  <a:prstClr val="black"/>
                </a:solidFill>
                <a:latin typeface="Raleway" panose="020B0503030101060003" pitchFamily="34" charset="0"/>
                <a:ea typeface="新細明體" panose="02020500000000000000" pitchFamily="18" charset="-120"/>
              </a:rPr>
              <a:t>IBV</a:t>
            </a:r>
            <a:r>
              <a:rPr lang="zh-TW" altLang="en-US" sz="4400" dirty="0">
                <a:solidFill>
                  <a:prstClr val="black"/>
                </a:solidFill>
                <a:latin typeface="Raleway" panose="020B0503030101060003" pitchFamily="34" charset="0"/>
                <a:ea typeface="新細明體" panose="02020500000000000000" pitchFamily="18" charset="-120"/>
              </a:rPr>
              <a:t> </a:t>
            </a:r>
            <a:r>
              <a:rPr lang="en-US" altLang="zh-TW" sz="2400" dirty="0">
                <a:solidFill>
                  <a:prstClr val="black"/>
                </a:solidFill>
                <a:latin typeface="Calibri"/>
                <a:ea typeface="新細明體" panose="02020500000000000000" pitchFamily="18" charset="-120"/>
              </a:rPr>
              <a:t>(Mobile </a:t>
            </a:r>
            <a:r>
              <a:rPr lang="en-US" altLang="zh-TW" sz="2400" dirty="0">
                <a:solidFill>
                  <a:prstClr val="black"/>
                </a:solidFill>
                <a:latin typeface="Calibri"/>
                <a:ea typeface="新細明體" panose="02020500000000000000" pitchFamily="18" charset="-120"/>
              </a:rPr>
              <a:t>Plan $</a:t>
            </a:r>
            <a:r>
              <a:rPr lang="en-US" altLang="zh-TW" sz="2400" dirty="0">
                <a:solidFill>
                  <a:prstClr val="black"/>
                </a:solidFill>
                <a:latin typeface="Calibri"/>
                <a:ea typeface="新細明體" panose="02020500000000000000" pitchFamily="18" charset="-120"/>
              </a:rPr>
              <a:t>48)</a:t>
            </a:r>
            <a:endParaRPr lang="en-US" sz="4400" dirty="0">
              <a:solidFill>
                <a:prstClr val="black"/>
              </a:solidFill>
              <a:latin typeface="Calibri"/>
            </a:endParaRPr>
          </a:p>
        </p:txBody>
      </p:sp>
      <p:sp>
        <p:nvSpPr>
          <p:cNvPr id="24" name="TextBox 23"/>
          <p:cNvSpPr txBox="1"/>
          <p:nvPr/>
        </p:nvSpPr>
        <p:spPr>
          <a:xfrm>
            <a:off x="739192" y="4460241"/>
            <a:ext cx="5890208" cy="769211"/>
          </a:xfrm>
          <a:prstGeom prst="rect">
            <a:avLst/>
          </a:prstGeom>
          <a:noFill/>
        </p:spPr>
        <p:txBody>
          <a:bodyPr wrap="square" lIns="89744" tIns="45606" rIns="89744" bIns="45606" rtlCol="0">
            <a:spAutoFit/>
          </a:bodyPr>
          <a:lstStyle/>
          <a:p>
            <a:pPr defTabSz="897762">
              <a:defRPr/>
            </a:pPr>
            <a:r>
              <a:rPr lang="en-US" altLang="zh-TW" sz="4400" dirty="0">
                <a:solidFill>
                  <a:prstClr val="black"/>
                </a:solidFill>
                <a:latin typeface="Raleway" panose="020B0503030101060003" pitchFamily="34" charset="0"/>
                <a:ea typeface="新細明體" panose="02020500000000000000" pitchFamily="18" charset="-120"/>
              </a:rPr>
              <a:t>4</a:t>
            </a:r>
            <a:r>
              <a:rPr lang="zh-TW" altLang="en-US" sz="4400" dirty="0">
                <a:solidFill>
                  <a:prstClr val="black"/>
                </a:solidFill>
                <a:latin typeface="Raleway" panose="020B0503030101060003" pitchFamily="34" charset="0"/>
                <a:ea typeface="新細明體" panose="02020500000000000000" pitchFamily="18" charset="-120"/>
              </a:rPr>
              <a:t> </a:t>
            </a:r>
            <a:r>
              <a:rPr lang="en-US" altLang="zh-TW" sz="4400" dirty="0">
                <a:solidFill>
                  <a:prstClr val="black"/>
                </a:solidFill>
                <a:latin typeface="Raleway" panose="020B0503030101060003" pitchFamily="34" charset="0"/>
                <a:ea typeface="新細明體" panose="02020500000000000000" pitchFamily="18" charset="-120"/>
              </a:rPr>
              <a:t>IBV</a:t>
            </a:r>
            <a:r>
              <a:rPr lang="zh-TW" altLang="en-US" sz="4400" dirty="0">
                <a:solidFill>
                  <a:prstClr val="black"/>
                </a:solidFill>
                <a:latin typeface="Raleway" panose="020B0503030101060003" pitchFamily="34" charset="0"/>
                <a:ea typeface="新細明體" panose="02020500000000000000" pitchFamily="18" charset="-120"/>
              </a:rPr>
              <a:t> </a:t>
            </a:r>
            <a:r>
              <a:rPr lang="en-US" altLang="zh-TW" sz="2400" dirty="0">
                <a:solidFill>
                  <a:prstClr val="black"/>
                </a:solidFill>
                <a:latin typeface="Calibri"/>
                <a:ea typeface="新細明體" panose="02020500000000000000" pitchFamily="18" charset="-120"/>
              </a:rPr>
              <a:t>(Mobile </a:t>
            </a:r>
            <a:r>
              <a:rPr lang="en-US" altLang="zh-TW" sz="2400" dirty="0">
                <a:solidFill>
                  <a:prstClr val="black"/>
                </a:solidFill>
                <a:latin typeface="Calibri"/>
                <a:ea typeface="新細明體" panose="02020500000000000000" pitchFamily="18" charset="-120"/>
              </a:rPr>
              <a:t>Plan </a:t>
            </a:r>
            <a:r>
              <a:rPr lang="en-US" altLang="zh-TW" sz="2400" dirty="0">
                <a:solidFill>
                  <a:prstClr val="black"/>
                </a:solidFill>
                <a:latin typeface="Calibri"/>
                <a:ea typeface="新細明體" panose="02020500000000000000" pitchFamily="18" charset="-120"/>
              </a:rPr>
              <a:t>$90)</a:t>
            </a:r>
            <a:endParaRPr lang="en-US" sz="4400" dirty="0">
              <a:solidFill>
                <a:prstClr val="black"/>
              </a:solidFill>
              <a:latin typeface="Calibri"/>
            </a:endParaRPr>
          </a:p>
        </p:txBody>
      </p:sp>
      <p:sp>
        <p:nvSpPr>
          <p:cNvPr id="25" name="TextBox 24"/>
          <p:cNvSpPr txBox="1"/>
          <p:nvPr/>
        </p:nvSpPr>
        <p:spPr>
          <a:xfrm>
            <a:off x="739192" y="4945790"/>
            <a:ext cx="5890208" cy="769211"/>
          </a:xfrm>
          <a:prstGeom prst="rect">
            <a:avLst/>
          </a:prstGeom>
          <a:noFill/>
        </p:spPr>
        <p:txBody>
          <a:bodyPr wrap="square" lIns="89744" tIns="45606" rIns="89744" bIns="45606" rtlCol="0">
            <a:spAutoFit/>
          </a:bodyPr>
          <a:lstStyle/>
          <a:p>
            <a:pPr defTabSz="897762">
              <a:defRPr/>
            </a:pPr>
            <a:r>
              <a:rPr lang="en-US" altLang="zh-TW" sz="4400" dirty="0">
                <a:solidFill>
                  <a:prstClr val="black"/>
                </a:solidFill>
                <a:latin typeface="Raleway" panose="020B0503030101060003" pitchFamily="34" charset="0"/>
                <a:ea typeface="新細明體" panose="02020500000000000000" pitchFamily="18" charset="-120"/>
              </a:rPr>
              <a:t>6</a:t>
            </a:r>
            <a:r>
              <a:rPr lang="zh-TW" altLang="en-US" sz="4400" dirty="0">
                <a:solidFill>
                  <a:prstClr val="black"/>
                </a:solidFill>
                <a:latin typeface="Raleway" panose="020B0503030101060003" pitchFamily="34" charset="0"/>
                <a:ea typeface="新細明體" panose="02020500000000000000" pitchFamily="18" charset="-120"/>
              </a:rPr>
              <a:t> </a:t>
            </a:r>
            <a:r>
              <a:rPr lang="en-US" altLang="zh-TW" sz="4400" dirty="0">
                <a:solidFill>
                  <a:prstClr val="black"/>
                </a:solidFill>
                <a:latin typeface="Raleway" panose="020B0503030101060003" pitchFamily="34" charset="0"/>
                <a:ea typeface="新細明體" panose="02020500000000000000" pitchFamily="18" charset="-120"/>
              </a:rPr>
              <a:t>IBV</a:t>
            </a:r>
            <a:r>
              <a:rPr lang="zh-TW" altLang="en-US" sz="4400" dirty="0">
                <a:solidFill>
                  <a:prstClr val="black"/>
                </a:solidFill>
                <a:latin typeface="Raleway" panose="020B0503030101060003" pitchFamily="34" charset="0"/>
                <a:ea typeface="新細明體" panose="02020500000000000000" pitchFamily="18" charset="-120"/>
              </a:rPr>
              <a:t> </a:t>
            </a:r>
            <a:r>
              <a:rPr lang="en-US" altLang="zh-TW" sz="2400" dirty="0">
                <a:solidFill>
                  <a:prstClr val="black"/>
                </a:solidFill>
                <a:latin typeface="Calibri"/>
                <a:ea typeface="新細明體" panose="02020500000000000000" pitchFamily="18" charset="-120"/>
              </a:rPr>
              <a:t>(Mobile </a:t>
            </a:r>
            <a:r>
              <a:rPr lang="en-US" altLang="zh-TW" sz="2400" dirty="0">
                <a:solidFill>
                  <a:prstClr val="black"/>
                </a:solidFill>
                <a:latin typeface="Calibri"/>
                <a:ea typeface="新細明體" panose="02020500000000000000" pitchFamily="18" charset="-120"/>
              </a:rPr>
              <a:t>Plan </a:t>
            </a:r>
            <a:r>
              <a:rPr lang="en-US" altLang="zh-TW" sz="2400" dirty="0">
                <a:solidFill>
                  <a:prstClr val="black"/>
                </a:solidFill>
                <a:latin typeface="Calibri"/>
                <a:ea typeface="新細明體" panose="02020500000000000000" pitchFamily="18" charset="-120"/>
              </a:rPr>
              <a:t>$120 / $140)</a:t>
            </a:r>
            <a:endParaRPr lang="en-US" sz="4400" dirty="0">
              <a:solidFill>
                <a:prstClr val="black"/>
              </a:solidFill>
              <a:latin typeface="Calibri"/>
            </a:endParaRPr>
          </a:p>
        </p:txBody>
      </p:sp>
    </p:spTree>
    <p:extLst>
      <p:ext uri="{BB962C8B-B14F-4D97-AF65-F5344CB8AC3E}">
        <p14:creationId xmlns:p14="http://schemas.microsoft.com/office/powerpoint/2010/main" val="73542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4606 -0.25879 L 0.34606 -0.25856 C 0.34423 -0.25671 0.3428 -0.25463 0.34098 -0.25277 C 0.34059 -0.25208 0.33968 -0.25208 0.33916 -0.25138 C 0.33863 -0.25069 0.3385 -0.24953 0.33798 -0.24884 C 0.33642 -0.24676 0.33499 -0.24467 0.33303 -0.24259 C 0.33225 -0.24166 0.33134 -0.2412 0.33069 -0.24004 C 0.32926 -0.23796 0.32808 -0.23611 0.32704 -0.23356 C 0.32665 -0.23287 0.32626 -0.23217 0.32574 -0.23125 C 0.32353 -0.22754 0.32444 -0.22986 0.32261 -0.22685 C 0.32222 -0.22592 0.32196 -0.22523 0.32144 -0.2243 C 0.32092 -0.22338 0.32014 -0.22222 0.31962 -0.22129 C 0.31936 -0.22037 0.31936 -0.2199 0.31897 -0.21898 C 0.31793 -0.21736 0.31649 -0.21597 0.31532 -0.21412 C 0.3148 -0.21319 0.31428 -0.2125 0.31363 -0.21157 C 0.31233 -0.21018 0.31076 -0.20926 0.30985 -0.20787 C 0.30451 -0.19976 0.31024 -0.20787 0.30503 -0.20162 C 0.30451 -0.20092 0.30412 -0.20023 0.30386 -0.19976 C 0.30243 -0.19768 0.30008 -0.1949 0.29826 -0.19328 C 0.29748 -0.19282 0.2967 -0.19259 0.29578 -0.19189 C 0.29253 -0.18657 0.29787 -0.1949 0.28849 -0.18495 C 0.27989 -0.17638 0.2907 -0.18726 0.28237 -0.17916 C 0.28133 -0.17847 0.28042 -0.17708 0.27924 -0.17638 C 0.27833 -0.17523 0.27729 -0.17476 0.27625 -0.17361 C 0.26895 -0.16689 0.28198 -0.17824 0.27143 -0.16921 C 0.26935 -0.16504 0.27117 -0.16805 0.267 -0.16412 C 0.26596 -0.16319 0.26531 -0.16203 0.26401 -0.16088 C 0.26322 -0.16041 0.26192 -0.16041 0.26088 -0.15972 C 0.25984 -0.15926 0.2588 -0.15856 0.25801 -0.15763 C 0.2571 -0.1574 0.25619 -0.15717 0.25554 -0.15671 C 0.2545 -0.15578 0.25346 -0.15532 0.25241 -0.15486 C 0.24955 -0.15324 0.24955 -0.1537 0.24681 -0.15254 C 0.24538 -0.15231 0.24317 -0.15162 0.24186 -0.15069 C 0.23926 -0.14976 0.23691 -0.14814 0.23457 -0.14583 C 0.23405 -0.14513 0.23353 -0.14444 0.23288 -0.14375 C 0.23157 -0.14305 0.22923 -0.14143 0.22923 -0.1412 C 0.22832 -0.14166 0.22767 -0.14282 0.22676 -0.14259 C 0.22558 -0.14259 0.22103 -0.14097 0.21946 -0.13935 C 0.21868 -0.13888 0.21816 -0.13773 0.21751 -0.13703 C 0.2166 -0.13588 0.21542 -0.13472 0.21451 -0.13379 C 0.21373 -0.13263 0.21295 -0.13171 0.21217 -0.13055 C 0.20995 -0.12847 0.20579 -0.12384 0.20292 -0.12176 C 0.20214 -0.12129 0.20136 -0.12106 0.20045 -0.12037 C 0.19849 -0.11967 0.1968 -0.11898 0.19485 -0.11782 C 0.19472 -0.11643 0.19446 -0.11527 0.19433 -0.11365 C 0.19367 -0.1074 0.19393 -0.10833 0.19315 -0.10277 C 0.19315 -0.10231 0.19237 -0.09838 0.19185 -0.09768 C 0.19107 -0.09652 0.18977 -0.09583 0.18873 -0.09444 C 0.18469 -0.08981 0.19172 -0.09606 0.18456 -0.09027 C 0.18391 -0.09074 0.18352 -0.09213 0.1826 -0.09213 C 0.18182 -0.09213 0.18104 -0.0912 0.18026 -0.09074 C 0.17635 -0.08842 0.17792 -0.08842 0.17414 -0.08379 C 0.17271 -0.08194 0.17075 -0.08032 0.16919 -0.0787 C 0.16255 -0.07129 0.16541 -0.07338 0.15708 -0.06551 C 0.15096 -0.05972 0.1464 -0.05625 0.13923 -0.05138 C 0.13663 -0.04976 0.13363 -0.04791 0.13064 -0.04629 C 0.12621 -0.04421 0.12243 -0.04282 0.118 -0.0412 C 0.11345 -0.04213 0.10876 -0.04213 0.10433 -0.04305 C 0.10303 -0.04375 0.1012 -0.04745 0.10016 -0.04814 C 0.09912 -0.0493 0.09716 -0.04976 0.09586 -0.05023 C 0.09378 -0.04953 0.09169 -0.0493 0.08974 -0.04814 C 0.08792 -0.04745 0.08219 -0.0412 0.08193 -0.04074 C 0.07802 -0.03703 0.0745 -0.0331 0.0702 -0.02986 C 0.0646 -0.02615 0.062 -0.02407 0.05614 -0.02106 C 0.05419 -0.02037 0.0521 -0.01944 0.05002 -0.01875 C 0.04819 -0.01782 0.04637 -0.01689 0.04455 -0.01597 C 0.0439 -0.01574 0.0383 -0.01504 0.03777 -0.01481 C 0.03634 -0.01504 0.03504 -0.01527 0.03335 -0.01551 C 0.03283 -0.01551 0.0323 -0.01597 0.03165 -0.01597 C 0.02918 -0.01597 0.02683 -0.01527 0.02436 -0.01481 C 0.02345 -0.01412 0.02267 -0.01365 0.02188 -0.01296 C 0.01993 -0.01111 0.01876 -0.0081 0.01628 -0.00717 C 0.01576 -0.00694 0.01511 -0.00694 0.01459 -0.00648 C 0.01355 -0.00601 0.01251 -0.00532 0.01147 -0.00463 C 0.01068 -0.00439 0.0099 -0.00393 0.00899 -0.00324 C 0.00782 -0.00347 0.00639 -0.00324 0.00534 -0.00416 C 0.00482 -0.00463 0.00547 -0.00625 0.00482 -0.00648 C 0.00417 -0.00671 0.00391 -0.00532 0.00365 -0.00463 C -0.00143 0.00255 0.00443 -0.00578 -4.25892E-6 -0.00092 L -4.25892E-6 -4.07407E-6 " pathEditMode="relative" rAng="0" ptsTypes="AAAAAAAAAAAAAAAAAAAAAAAAAAAAAAAAAAAAAAAAAAAAAAAAAAAAAAAAAAAAAAAAAAAAAAAAAAAAAAAA">
                                      <p:cBhvr>
                                        <p:cTn id="6" dur="2500" fill="hold"/>
                                        <p:tgtEl>
                                          <p:spTgt spid="5"/>
                                        </p:tgtEl>
                                        <p:attrNameLst>
                                          <p:attrName>ppt_x</p:attrName>
                                          <p:attrName>ppt_y</p:attrName>
                                        </p:attrNameLst>
                                      </p:cBhvr>
                                      <p:rCtr x="-17309" y="12940"/>
                                    </p:animMotion>
                                  </p:childTnLst>
                                </p:cTn>
                              </p:par>
                              <p:par>
                                <p:cTn id="7" presetID="10"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ppt_x"/>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1" y="-114300"/>
            <a:ext cx="10590213" cy="7060142"/>
          </a:xfrm>
          <a:prstGeom prst="rect">
            <a:avLst/>
          </a:prstGeom>
        </p:spPr>
      </p:pic>
      <p:pic>
        <p:nvPicPr>
          <p:cNvPr id="129" name="Picture 128"/>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115" name="Picture 114"/>
          <p:cNvPicPr>
            <a:picLocks noChangeAspect="1"/>
          </p:cNvPicPr>
          <p:nvPr/>
        </p:nvPicPr>
        <p:blipFill rotWithShape="1">
          <a:blip r:embed="rId6">
            <a:extLst>
              <a:ext uri="{28A0092B-C50C-407E-A947-70E740481C1C}">
                <a14:useLocalDpi xmlns:a14="http://schemas.microsoft.com/office/drawing/2010/main" val="0"/>
              </a:ext>
            </a:extLst>
          </a:blip>
          <a:srcRect l="29229" t="11531" r="10928" b="69646"/>
          <a:stretch/>
        </p:blipFill>
        <p:spPr>
          <a:xfrm>
            <a:off x="5440826" y="534498"/>
            <a:ext cx="1969373" cy="379902"/>
          </a:xfrm>
          <a:prstGeom prst="roundRect">
            <a:avLst/>
          </a:prstGeom>
        </p:spPr>
      </p:pic>
      <p:sp>
        <p:nvSpPr>
          <p:cNvPr id="134" name="TextBox 133"/>
          <p:cNvSpPr txBox="1"/>
          <p:nvPr/>
        </p:nvSpPr>
        <p:spPr>
          <a:xfrm>
            <a:off x="5364975" y="548138"/>
            <a:ext cx="2046253" cy="338554"/>
          </a:xfrm>
          <a:prstGeom prst="rect">
            <a:avLst/>
          </a:prstGeom>
          <a:noFill/>
        </p:spPr>
        <p:txBody>
          <a:bodyPr wrap="square" rtlCol="0">
            <a:spAutoFit/>
          </a:bodyPr>
          <a:lstStyle/>
          <a:p>
            <a:pPr algn="ctr"/>
            <a:r>
              <a:rPr lang="en-US" sz="1600" b="1" dirty="0">
                <a:solidFill>
                  <a:prstClr val="white"/>
                </a:solidFill>
                <a:latin typeface="Calibri"/>
                <a:ea typeface="微軟正黑體" panose="020B0604030504040204" pitchFamily="34" charset="-120"/>
              </a:rPr>
              <a:t>9/F Lifestyle</a:t>
            </a:r>
          </a:p>
        </p:txBody>
      </p:sp>
      <p:pic>
        <p:nvPicPr>
          <p:cNvPr id="58" name="Picture 5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18"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19"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6"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7"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pic>
        <p:nvPicPr>
          <p:cNvPr id="24" name="Picture 2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32426" y="556796"/>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3"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pic>
        <p:nvPicPr>
          <p:cNvPr id="116" name="Picture 115"/>
          <p:cNvPicPr>
            <a:picLocks noChangeAspect="1"/>
          </p:cNvPicPr>
          <p:nvPr/>
        </p:nvPicPr>
        <p:blipFill rotWithShape="1">
          <a:blip r:embed="rId34">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18" name="Rounded Rectangle 117"/>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5" name="TextBox 124"/>
          <p:cNvSpPr txBox="1"/>
          <p:nvPr/>
        </p:nvSpPr>
        <p:spPr>
          <a:xfrm>
            <a:off x="9743127" y="1988267"/>
            <a:ext cx="720365"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8</a:t>
            </a:r>
            <a:r>
              <a:rPr lang="en-US" sz="1400" dirty="0">
                <a:solidFill>
                  <a:prstClr val="black"/>
                </a:solidFill>
                <a:latin typeface="Calibri"/>
              </a:rPr>
              <a:t>/F↑ </a:t>
            </a:r>
            <a:endParaRPr lang="en-US" sz="1400" dirty="0">
              <a:solidFill>
                <a:prstClr val="black"/>
              </a:solidFill>
              <a:latin typeface="Calibri"/>
            </a:endParaRPr>
          </a:p>
        </p:txBody>
      </p:sp>
      <p:sp>
        <p:nvSpPr>
          <p:cNvPr id="126" name="TextBox 125"/>
          <p:cNvSpPr txBox="1"/>
          <p:nvPr/>
        </p:nvSpPr>
        <p:spPr>
          <a:xfrm>
            <a:off x="9839901" y="1978224"/>
            <a:ext cx="720366"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9</a:t>
            </a:r>
            <a:r>
              <a:rPr lang="en-US" sz="1400" dirty="0">
                <a:solidFill>
                  <a:prstClr val="black"/>
                </a:solidFill>
                <a:latin typeface="Calibri"/>
              </a:rPr>
              <a:t>/F </a:t>
            </a:r>
            <a:endParaRPr lang="en-US" sz="1400" dirty="0">
              <a:solidFill>
                <a:prstClr val="black"/>
              </a:solidFill>
              <a:latin typeface="Calibri"/>
            </a:endParaRPr>
          </a:p>
        </p:txBody>
      </p:sp>
      <p:pic>
        <p:nvPicPr>
          <p:cNvPr id="127" name="Picture 126"/>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31" name="Picture 13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32" name="Picture 13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36" name="Picture 135"/>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37" name="TextBox 136"/>
          <p:cNvSpPr txBox="1"/>
          <p:nvPr/>
        </p:nvSpPr>
        <p:spPr>
          <a:xfrm>
            <a:off x="9695009" y="3899148"/>
            <a:ext cx="538819" cy="261610"/>
          </a:xfrm>
          <a:prstGeom prst="rect">
            <a:avLst/>
          </a:prstGeom>
          <a:noFill/>
        </p:spPr>
        <p:txBody>
          <a:bodyPr wrap="square" rtlCol="0">
            <a:spAutoFit/>
          </a:bodyPr>
          <a:lstStyle/>
          <a:p>
            <a:r>
              <a:rPr lang="en-US" sz="1100" dirty="0">
                <a:solidFill>
                  <a:prstClr val="black"/>
                </a:solidFill>
                <a:latin typeface="Calibri"/>
              </a:rPr>
              <a:t>B1</a:t>
            </a:r>
            <a:endParaRPr lang="en-US" sz="1100" dirty="0">
              <a:solidFill>
                <a:prstClr val="black"/>
              </a:solidFill>
              <a:latin typeface="Calibri"/>
            </a:endParaRPr>
          </a:p>
        </p:txBody>
      </p:sp>
      <p:sp>
        <p:nvSpPr>
          <p:cNvPr id="138" name="TextBox 137"/>
          <p:cNvSpPr txBox="1"/>
          <p:nvPr/>
        </p:nvSpPr>
        <p:spPr>
          <a:xfrm>
            <a:off x="10068363" y="3901557"/>
            <a:ext cx="538819" cy="261610"/>
          </a:xfrm>
          <a:prstGeom prst="rect">
            <a:avLst/>
          </a:prstGeom>
          <a:noFill/>
        </p:spPr>
        <p:txBody>
          <a:bodyPr wrap="square" rtlCol="0">
            <a:spAutoFit/>
          </a:bodyPr>
          <a:lstStyle/>
          <a:p>
            <a:r>
              <a:rPr lang="en-US" sz="1100" dirty="0">
                <a:solidFill>
                  <a:prstClr val="black"/>
                </a:solidFill>
                <a:latin typeface="Calibri"/>
              </a:rPr>
              <a:t>G</a:t>
            </a:r>
            <a:endParaRPr lang="en-US" sz="1100" dirty="0">
              <a:solidFill>
                <a:prstClr val="black"/>
              </a:solidFill>
              <a:latin typeface="Calibri"/>
            </a:endParaRPr>
          </a:p>
        </p:txBody>
      </p:sp>
      <p:pic>
        <p:nvPicPr>
          <p:cNvPr id="139" name="Picture 138"/>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40" name="Picture 139"/>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41" name="Picture 14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42" name="Picture 14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43" name="Picture 14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44" name="Picture 143"/>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45" name="TextBox 144"/>
          <p:cNvSpPr txBox="1"/>
          <p:nvPr/>
        </p:nvSpPr>
        <p:spPr>
          <a:xfrm>
            <a:off x="9736915" y="3680074"/>
            <a:ext cx="538819" cy="261610"/>
          </a:xfrm>
          <a:prstGeom prst="rect">
            <a:avLst/>
          </a:prstGeom>
          <a:noFill/>
        </p:spPr>
        <p:txBody>
          <a:bodyPr wrap="square" rtlCol="0">
            <a:spAutoFit/>
          </a:bodyPr>
          <a:lstStyle/>
          <a:p>
            <a:r>
              <a:rPr lang="en-US" sz="1100" dirty="0">
                <a:solidFill>
                  <a:prstClr val="black"/>
                </a:solidFill>
                <a:latin typeface="Calibri"/>
              </a:rPr>
              <a:t>1</a:t>
            </a:r>
            <a:endParaRPr lang="en-US" sz="1100" dirty="0">
              <a:solidFill>
                <a:prstClr val="black"/>
              </a:solidFill>
              <a:latin typeface="Calibri"/>
            </a:endParaRPr>
          </a:p>
        </p:txBody>
      </p:sp>
      <p:sp>
        <p:nvSpPr>
          <p:cNvPr id="146" name="TextBox 145"/>
          <p:cNvSpPr txBox="1"/>
          <p:nvPr/>
        </p:nvSpPr>
        <p:spPr>
          <a:xfrm>
            <a:off x="10076725" y="36777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2</a:t>
            </a:r>
            <a:endParaRPr lang="en-US" sz="1100" dirty="0">
              <a:solidFill>
                <a:prstClr val="black"/>
              </a:solidFill>
              <a:latin typeface="Calibri"/>
            </a:endParaRPr>
          </a:p>
        </p:txBody>
      </p:sp>
      <p:sp>
        <p:nvSpPr>
          <p:cNvPr id="147" name="TextBox 146"/>
          <p:cNvSpPr txBox="1"/>
          <p:nvPr/>
        </p:nvSpPr>
        <p:spPr>
          <a:xfrm>
            <a:off x="9731780" y="34514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3</a:t>
            </a:r>
            <a:endParaRPr lang="en-US" sz="1100" dirty="0">
              <a:solidFill>
                <a:prstClr val="black"/>
              </a:solidFill>
              <a:latin typeface="Calibri"/>
            </a:endParaRPr>
          </a:p>
        </p:txBody>
      </p:sp>
      <p:sp>
        <p:nvSpPr>
          <p:cNvPr id="148" name="TextBox 147"/>
          <p:cNvSpPr txBox="1"/>
          <p:nvPr/>
        </p:nvSpPr>
        <p:spPr>
          <a:xfrm>
            <a:off x="10071590" y="34491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4</a:t>
            </a:r>
            <a:endParaRPr lang="en-US" sz="1100" dirty="0">
              <a:solidFill>
                <a:prstClr val="black"/>
              </a:solidFill>
              <a:latin typeface="Calibri"/>
            </a:endParaRPr>
          </a:p>
        </p:txBody>
      </p:sp>
      <p:sp>
        <p:nvSpPr>
          <p:cNvPr id="149" name="TextBox 148"/>
          <p:cNvSpPr txBox="1"/>
          <p:nvPr/>
        </p:nvSpPr>
        <p:spPr>
          <a:xfrm>
            <a:off x="9739115" y="3222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5</a:t>
            </a:r>
            <a:endParaRPr lang="en-US" sz="1100" dirty="0">
              <a:solidFill>
                <a:prstClr val="black"/>
              </a:solidFill>
              <a:latin typeface="Calibri"/>
            </a:endParaRPr>
          </a:p>
        </p:txBody>
      </p:sp>
      <p:sp>
        <p:nvSpPr>
          <p:cNvPr id="150" name="TextBox 149"/>
          <p:cNvSpPr txBox="1"/>
          <p:nvPr/>
        </p:nvSpPr>
        <p:spPr>
          <a:xfrm>
            <a:off x="10078925" y="32205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6</a:t>
            </a:r>
            <a:endParaRPr lang="en-US" sz="1100" dirty="0">
              <a:solidFill>
                <a:prstClr val="black"/>
              </a:solidFill>
              <a:latin typeface="Calibri"/>
            </a:endParaRPr>
          </a:p>
        </p:txBody>
      </p:sp>
      <p:pic>
        <p:nvPicPr>
          <p:cNvPr id="151" name="Picture 15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52" name="Picture 15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53" name="Picture 15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54" name="TextBox 153"/>
          <p:cNvSpPr txBox="1"/>
          <p:nvPr/>
        </p:nvSpPr>
        <p:spPr>
          <a:xfrm>
            <a:off x="9732784" y="2989511"/>
            <a:ext cx="538819" cy="261610"/>
          </a:xfrm>
          <a:prstGeom prst="rect">
            <a:avLst/>
          </a:prstGeom>
          <a:noFill/>
        </p:spPr>
        <p:txBody>
          <a:bodyPr wrap="square" rtlCol="0">
            <a:spAutoFit/>
          </a:bodyPr>
          <a:lstStyle/>
          <a:p>
            <a:r>
              <a:rPr lang="en-US" altLang="zh-TW" sz="1100" dirty="0">
                <a:solidFill>
                  <a:srgbClr val="002060"/>
                </a:solidFill>
                <a:latin typeface="Calibri"/>
                <a:ea typeface="新細明體" panose="02020500000000000000" pitchFamily="18" charset="-120"/>
              </a:rPr>
              <a:t>7</a:t>
            </a:r>
            <a:endParaRPr lang="en-US" sz="1100" dirty="0">
              <a:solidFill>
                <a:srgbClr val="002060"/>
              </a:solidFill>
              <a:latin typeface="Calibri"/>
            </a:endParaRPr>
          </a:p>
        </p:txBody>
      </p:sp>
      <p:sp>
        <p:nvSpPr>
          <p:cNvPr id="155" name="TextBox 154"/>
          <p:cNvSpPr txBox="1"/>
          <p:nvPr/>
        </p:nvSpPr>
        <p:spPr>
          <a:xfrm>
            <a:off x="10072594" y="2987157"/>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8</a:t>
            </a:r>
            <a:endParaRPr lang="en-US" sz="1100" dirty="0">
              <a:solidFill>
                <a:prstClr val="black"/>
              </a:solidFill>
              <a:latin typeface="Calibri"/>
            </a:endParaRPr>
          </a:p>
        </p:txBody>
      </p:sp>
      <p:sp>
        <p:nvSpPr>
          <p:cNvPr id="156" name="TextBox 155"/>
          <p:cNvSpPr txBox="1"/>
          <p:nvPr/>
        </p:nvSpPr>
        <p:spPr>
          <a:xfrm>
            <a:off x="9738908" y="2725638"/>
            <a:ext cx="538819" cy="261610"/>
          </a:xfrm>
          <a:prstGeom prst="rect">
            <a:avLst/>
          </a:prstGeom>
          <a:noFill/>
        </p:spPr>
        <p:txBody>
          <a:bodyPr wrap="square" rtlCol="0">
            <a:spAutoFit/>
          </a:bodyPr>
          <a:lstStyle/>
          <a:p>
            <a:r>
              <a:rPr lang="en-US" altLang="zh-TW" sz="1100" dirty="0">
                <a:solidFill>
                  <a:srgbClr val="FFFF00"/>
                </a:solidFill>
                <a:latin typeface="Calibri"/>
                <a:ea typeface="新細明體" panose="02020500000000000000" pitchFamily="18" charset="-120"/>
              </a:rPr>
              <a:t>9</a:t>
            </a:r>
            <a:endParaRPr lang="en-US" sz="1100" dirty="0">
              <a:solidFill>
                <a:srgbClr val="FFFF00"/>
              </a:solidFill>
              <a:latin typeface="Calibri"/>
            </a:endParaRPr>
          </a:p>
        </p:txBody>
      </p:sp>
      <p:sp>
        <p:nvSpPr>
          <p:cNvPr id="157" name="TextBox 156"/>
          <p:cNvSpPr txBox="1"/>
          <p:nvPr/>
        </p:nvSpPr>
        <p:spPr>
          <a:xfrm>
            <a:off x="10040561" y="272248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10</a:t>
            </a:r>
            <a:endParaRPr lang="en-US" sz="1100" dirty="0">
              <a:solidFill>
                <a:prstClr val="black"/>
              </a:solidFill>
              <a:latin typeface="Calibri"/>
            </a:endParaRPr>
          </a:p>
        </p:txBody>
      </p:sp>
      <p:sp>
        <p:nvSpPr>
          <p:cNvPr id="158" name="TextBox 157"/>
          <p:cNvSpPr txBox="1"/>
          <p:nvPr/>
        </p:nvSpPr>
        <p:spPr>
          <a:xfrm>
            <a:off x="9877075" y="2460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11</a:t>
            </a:r>
            <a:endParaRPr lang="en-US" sz="1100" dirty="0">
              <a:solidFill>
                <a:prstClr val="black"/>
              </a:solidFill>
              <a:latin typeface="Calibri"/>
            </a:endParaRPr>
          </a:p>
        </p:txBody>
      </p:sp>
      <p:grpSp>
        <p:nvGrpSpPr>
          <p:cNvPr id="159" name="Group 158"/>
          <p:cNvGrpSpPr/>
          <p:nvPr/>
        </p:nvGrpSpPr>
        <p:grpSpPr>
          <a:xfrm>
            <a:off x="9738908" y="4237302"/>
            <a:ext cx="232389" cy="220362"/>
            <a:chOff x="12789125" y="4767955"/>
            <a:chExt cx="232389" cy="220362"/>
          </a:xfrm>
        </p:grpSpPr>
        <p:pic>
          <p:nvPicPr>
            <p:cNvPr id="160" name="Picture 159"/>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61" name="Isosceles Triangle 160"/>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2" name="Isosceles Triangle 161"/>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63" name="Group 162"/>
          <p:cNvGrpSpPr/>
          <p:nvPr/>
        </p:nvGrpSpPr>
        <p:grpSpPr>
          <a:xfrm>
            <a:off x="10084892" y="4234150"/>
            <a:ext cx="232389" cy="220362"/>
            <a:chOff x="13239585" y="4761947"/>
            <a:chExt cx="232389" cy="220362"/>
          </a:xfrm>
        </p:grpSpPr>
        <p:pic>
          <p:nvPicPr>
            <p:cNvPr id="164" name="Picture 163"/>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165" name="Isosceles Triangle 164"/>
            <p:cNvSpPr/>
            <p:nvPr/>
          </p:nvSpPr>
          <p:spPr>
            <a:xfrm rot="16200000">
              <a:off x="13347558" y="484298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6" name="Isosceles Triangle 165"/>
            <p:cNvSpPr/>
            <p:nvPr/>
          </p:nvSpPr>
          <p:spPr>
            <a:xfrm rot="5400000">
              <a:off x="13274279"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395812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1000"/>
                                  </p:stCondLst>
                                  <p:childTnLst>
                                    <p:set>
                                      <p:cBhvr>
                                        <p:cTn id="15" dur="1" fill="hold">
                                          <p:stCondLst>
                                            <p:cond delay="0"/>
                                          </p:stCondLst>
                                        </p:cTn>
                                        <p:tgtEl>
                                          <p:spTgt spid="125"/>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26"/>
                                        </p:tgtEl>
                                        <p:attrNameLst>
                                          <p:attrName>style.visibility</p:attrName>
                                        </p:attrNameLst>
                                      </p:cBhvr>
                                      <p:to>
                                        <p:strVal val="visible"/>
                                      </p:to>
                                    </p:set>
                                    <p:animEffect transition="in" filter="fade">
                                      <p:cBhvr>
                                        <p:cTn id="18" dur="1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25" grpId="0"/>
      <p:bldP spid="12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994" b="5124"/>
          <a:stretch/>
        </p:blipFill>
        <p:spPr>
          <a:xfrm>
            <a:off x="1589" y="1"/>
            <a:ext cx="12188825" cy="6858000"/>
          </a:xfrm>
        </p:spPr>
      </p:pic>
      <p:sp>
        <p:nvSpPr>
          <p:cNvPr id="5" name="Rectangle 4"/>
          <p:cNvSpPr/>
          <p:nvPr/>
        </p:nvSpPr>
        <p:spPr>
          <a:xfrm>
            <a:off x="-45329" y="-112047"/>
            <a:ext cx="12282658" cy="7205661"/>
          </a:xfrm>
          <a:prstGeom prst="rect">
            <a:avLst/>
          </a:prstGeom>
          <a:solidFill>
            <a:schemeClr val="bg1">
              <a:lumMod val="5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err="1">
                <a:solidFill>
                  <a:prstClr val="white"/>
                </a:solidFill>
                <a:latin typeface="Calibri"/>
              </a:rPr>
              <a:t>cac</a:t>
            </a:r>
            <a:endParaRPr lang="en-US" dirty="0">
              <a:solidFill>
                <a:prstClr val="white"/>
              </a:solidFill>
              <a:latin typeface="Calibri"/>
            </a:endParaRPr>
          </a:p>
        </p:txBody>
      </p:sp>
      <p:grpSp>
        <p:nvGrpSpPr>
          <p:cNvPr id="6" name="Group 5"/>
          <p:cNvGrpSpPr/>
          <p:nvPr/>
        </p:nvGrpSpPr>
        <p:grpSpPr>
          <a:xfrm>
            <a:off x="-45212" y="370274"/>
            <a:ext cx="2940811" cy="671126"/>
            <a:chOff x="-46800" y="370274"/>
            <a:chExt cx="2940811" cy="671126"/>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0" y="370274"/>
              <a:ext cx="2940811" cy="671126"/>
            </a:xfrm>
            <a:prstGeom prst="rect">
              <a:avLst/>
            </a:prstGeom>
          </p:spPr>
        </p:pic>
        <p:sp>
          <p:nvSpPr>
            <p:cNvPr id="8" name="TextBox 7"/>
            <p:cNvSpPr txBox="1"/>
            <p:nvPr/>
          </p:nvSpPr>
          <p:spPr>
            <a:xfrm>
              <a:off x="227012" y="416875"/>
              <a:ext cx="2013527" cy="369332"/>
            </a:xfrm>
            <a:prstGeom prst="rect">
              <a:avLst/>
            </a:prstGeom>
            <a:noFill/>
          </p:spPr>
          <p:txBody>
            <a:bodyPr wrap="square" rtlCol="0">
              <a:spAutoFit/>
            </a:bodyPr>
            <a:lstStyle/>
            <a:p>
              <a:pPr algn="ctr"/>
              <a:r>
                <a:rPr lang="en-US" altLang="zh-TW" b="1" dirty="0">
                  <a:solidFill>
                    <a:prstClr val="white"/>
                  </a:solidFill>
                  <a:latin typeface="微軟正黑體" panose="020B0604030504040204" pitchFamily="34" charset="-120"/>
                  <a:ea typeface="微軟正黑體" panose="020B0604030504040204" pitchFamily="34" charset="-120"/>
                </a:rPr>
                <a:t>9/F Lifestyle</a:t>
              </a:r>
              <a:endParaRPr lang="zh-TW" altLang="en-US" b="1" dirty="0">
                <a:solidFill>
                  <a:prstClr val="white"/>
                </a:solidFill>
                <a:latin typeface="微軟正黑體" panose="020B0604030504040204" pitchFamily="34" charset="-120"/>
                <a:ea typeface="微軟正黑體" panose="020B0604030504040204" pitchFamily="34" charset="-120"/>
              </a:endParaRPr>
            </a:p>
          </p:txBody>
        </p:sp>
      </p:grpSp>
      <p:sp>
        <p:nvSpPr>
          <p:cNvPr id="9" name="Rectangle 8"/>
          <p:cNvSpPr/>
          <p:nvPr/>
        </p:nvSpPr>
        <p:spPr>
          <a:xfrm>
            <a:off x="2057401" y="1676400"/>
            <a:ext cx="7543799" cy="4055046"/>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158534"/>
            <a:ext cx="2817814" cy="409969"/>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20541" b="27377"/>
          <a:stretch/>
        </p:blipFill>
        <p:spPr>
          <a:xfrm>
            <a:off x="3099791" y="1828801"/>
            <a:ext cx="1828801" cy="952473"/>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26683" t="7029" r="26683"/>
          <a:stretch/>
        </p:blipFill>
        <p:spPr>
          <a:xfrm>
            <a:off x="5217519" y="2895600"/>
            <a:ext cx="1037437" cy="117108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8573" y="2895601"/>
            <a:ext cx="1162854" cy="116200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8213" y="2878531"/>
            <a:ext cx="1157312" cy="115731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28096" y="4267200"/>
            <a:ext cx="1143000" cy="1143000"/>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59743" y="4343401"/>
            <a:ext cx="1752987" cy="1058891"/>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8808" y="4622431"/>
            <a:ext cx="2496312" cy="539496"/>
          </a:xfrm>
          <a:prstGeom prst="rect">
            <a:avLst/>
          </a:prstGeom>
        </p:spPr>
      </p:pic>
    </p:spTree>
    <p:extLst>
      <p:ext uri="{BB962C8B-B14F-4D97-AF65-F5344CB8AC3E}">
        <p14:creationId xmlns:p14="http://schemas.microsoft.com/office/powerpoint/2010/main" val="200594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anim calcmode="lin" valueType="num">
                                      <p:cBhvr>
                                        <p:cTn id="32" dur="500" fill="hold"/>
                                        <p:tgtEl>
                                          <p:spTgt spid="14"/>
                                        </p:tgtEl>
                                        <p:attrNameLst>
                                          <p:attrName>ppt_x</p:attrName>
                                        </p:attrNameLst>
                                      </p:cBhvr>
                                      <p:tavLst>
                                        <p:tav tm="0">
                                          <p:val>
                                            <p:strVal val="#ppt_x"/>
                                          </p:val>
                                        </p:tav>
                                        <p:tav tm="100000">
                                          <p:val>
                                            <p:strVal val="#ppt_x"/>
                                          </p:val>
                                        </p:tav>
                                      </p:tavLst>
                                    </p:anim>
                                    <p:anim calcmode="lin" valueType="num">
                                      <p:cBhvr>
                                        <p:cTn id="33" dur="5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anim calcmode="lin" valueType="num">
                                      <p:cBhvr>
                                        <p:cTn id="38" dur="500" fill="hold"/>
                                        <p:tgtEl>
                                          <p:spTgt spid="15"/>
                                        </p:tgtEl>
                                        <p:attrNameLst>
                                          <p:attrName>ppt_x</p:attrName>
                                        </p:attrNameLst>
                                      </p:cBhvr>
                                      <p:tavLst>
                                        <p:tav tm="0">
                                          <p:val>
                                            <p:strVal val="#ppt_x"/>
                                          </p:val>
                                        </p:tav>
                                        <p:tav tm="100000">
                                          <p:val>
                                            <p:strVal val="#ppt_x"/>
                                          </p:val>
                                        </p:tav>
                                      </p:tavLst>
                                    </p:anim>
                                    <p:anim calcmode="lin" valueType="num">
                                      <p:cBhvr>
                                        <p:cTn id="39" dur="500" fill="hold"/>
                                        <p:tgtEl>
                                          <p:spTgt spid="15"/>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42" presetClass="entr" presetSubtype="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anim calcmode="lin" valueType="num">
                                      <p:cBhvr>
                                        <p:cTn id="44" dur="500" fill="hold"/>
                                        <p:tgtEl>
                                          <p:spTgt spid="16"/>
                                        </p:tgtEl>
                                        <p:attrNameLst>
                                          <p:attrName>ppt_x</p:attrName>
                                        </p:attrNameLst>
                                      </p:cBhvr>
                                      <p:tavLst>
                                        <p:tav tm="0">
                                          <p:val>
                                            <p:strVal val="#ppt_x"/>
                                          </p:val>
                                        </p:tav>
                                        <p:tav tm="100000">
                                          <p:val>
                                            <p:strVal val="#ppt_x"/>
                                          </p:val>
                                        </p:tav>
                                      </p:tavLst>
                                    </p:anim>
                                    <p:anim calcmode="lin" valueType="num">
                                      <p:cBhvr>
                                        <p:cTn id="45" dur="500" fill="hold"/>
                                        <p:tgtEl>
                                          <p:spTgt spid="16"/>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42" presetClass="entr" presetSubtype="0"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anim calcmode="lin" valueType="num">
                                      <p:cBhvr>
                                        <p:cTn id="50" dur="500" fill="hold"/>
                                        <p:tgtEl>
                                          <p:spTgt spid="17"/>
                                        </p:tgtEl>
                                        <p:attrNameLst>
                                          <p:attrName>ppt_x</p:attrName>
                                        </p:attrNameLst>
                                      </p:cBhvr>
                                      <p:tavLst>
                                        <p:tav tm="0">
                                          <p:val>
                                            <p:strVal val="#ppt_x"/>
                                          </p:val>
                                        </p:tav>
                                        <p:tav tm="100000">
                                          <p:val>
                                            <p:strVal val="#ppt_x"/>
                                          </p:val>
                                        </p:tav>
                                      </p:tavLst>
                                    </p:anim>
                                    <p:anim calcmode="lin" valueType="num">
                                      <p:cBhvr>
                                        <p:cTn id="5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809" r="9125"/>
          <a:stretch/>
        </p:blipFill>
        <p:spPr>
          <a:xfrm>
            <a:off x="-1" y="0"/>
            <a:ext cx="12192001" cy="6858000"/>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0593" t="50000"/>
          <a:stretch/>
        </p:blipFill>
        <p:spPr>
          <a:xfrm>
            <a:off x="4495800" y="3457576"/>
            <a:ext cx="3886200" cy="3400425"/>
          </a:xfrm>
          <a:prstGeom prst="rect">
            <a:avLst/>
          </a:prstGeom>
        </p:spPr>
      </p:pic>
      <p:sp>
        <p:nvSpPr>
          <p:cNvPr id="13" name="Rectangle 12"/>
          <p:cNvSpPr/>
          <p:nvPr/>
        </p:nvSpPr>
        <p:spPr>
          <a:xfrm>
            <a:off x="-92245" y="-38100"/>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7" name="Rectangle 6"/>
          <p:cNvSpPr/>
          <p:nvPr/>
        </p:nvSpPr>
        <p:spPr>
          <a:xfrm>
            <a:off x="1143000" y="6096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3835" y="678486"/>
            <a:ext cx="1320096" cy="1320096"/>
          </a:xfrm>
          <a:prstGeom prst="rect">
            <a:avLst/>
          </a:prstGeom>
        </p:spPr>
      </p:pic>
      <p:sp>
        <p:nvSpPr>
          <p:cNvPr id="15" name="Rectangle 14"/>
          <p:cNvSpPr/>
          <p:nvPr/>
        </p:nvSpPr>
        <p:spPr>
          <a:xfrm>
            <a:off x="1143000" y="2700280"/>
            <a:ext cx="9372600" cy="217652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1491167" y="2977650"/>
            <a:ext cx="8676267" cy="1631216"/>
          </a:xfrm>
          <a:prstGeom prst="rect">
            <a:avLst/>
          </a:prstGeom>
        </p:spPr>
        <p:txBody>
          <a:bodyPr wrap="square">
            <a:spAutoFit/>
          </a:bodyPr>
          <a:lstStyle/>
          <a:p>
            <a:r>
              <a:rPr lang="en-US" altLang="zh-TW" sz="2000" dirty="0">
                <a:solidFill>
                  <a:prstClr val="white"/>
                </a:solidFill>
                <a:latin typeface="Calibri"/>
                <a:ea typeface="微軟正黑體" panose="020B0604030504040204" pitchFamily="34" charset="-120"/>
              </a:rPr>
              <a:t>Discover the hidden beauty from ordinary life, and design furniture with simple expression, but full of wonder and delight. </a:t>
            </a:r>
            <a:endParaRPr lang="en-US" altLang="zh-TW" sz="2000" dirty="0">
              <a:solidFill>
                <a:prstClr val="white"/>
              </a:solidFill>
              <a:latin typeface="Calibri"/>
              <a:ea typeface="微軟正黑體" panose="020B0604030504040204" pitchFamily="34" charset="-120"/>
            </a:endParaRPr>
          </a:p>
          <a:p>
            <a:endParaRPr lang="en-US" altLang="zh-TW" sz="2000" dirty="0">
              <a:solidFill>
                <a:prstClr val="white"/>
              </a:solidFill>
              <a:latin typeface="Calibri"/>
              <a:ea typeface="微軟正黑體" panose="020B0604030504040204" pitchFamily="34" charset="-120"/>
            </a:endParaRPr>
          </a:p>
          <a:p>
            <a:r>
              <a:rPr lang="en-US" altLang="zh-TW" sz="2000" dirty="0">
                <a:solidFill>
                  <a:prstClr val="white"/>
                </a:solidFill>
                <a:latin typeface="Calibri"/>
                <a:ea typeface="微軟正黑體" panose="020B0604030504040204" pitchFamily="34" charset="-120"/>
              </a:rPr>
              <a:t>We </a:t>
            </a:r>
            <a:r>
              <a:rPr lang="en-US" altLang="zh-TW" sz="2000" dirty="0">
                <a:solidFill>
                  <a:prstClr val="white"/>
                </a:solidFill>
                <a:latin typeface="Calibri"/>
                <a:ea typeface="微軟正黑體" panose="020B0604030504040204" pitchFamily="34" charset="-120"/>
              </a:rPr>
              <a:t>hope to make quality design furniture accessible and </a:t>
            </a:r>
            <a:r>
              <a:rPr lang="en-US" altLang="zh-TW" sz="2000" dirty="0">
                <a:solidFill>
                  <a:prstClr val="white"/>
                </a:solidFill>
                <a:latin typeface="Calibri"/>
                <a:ea typeface="微軟正黑體" panose="020B0604030504040204" pitchFamily="34" charset="-120"/>
              </a:rPr>
              <a:t>affordable and to think </a:t>
            </a:r>
            <a:r>
              <a:rPr lang="en-US" altLang="zh-TW" sz="2000" dirty="0">
                <a:solidFill>
                  <a:prstClr val="white"/>
                </a:solidFill>
                <a:latin typeface="Calibri"/>
                <a:ea typeface="微軟正黑體" panose="020B0604030504040204" pitchFamily="34" charset="-120"/>
              </a:rPr>
              <a:t>with heart, feel with brain. </a:t>
            </a:r>
          </a:p>
        </p:txBody>
      </p:sp>
      <p:grpSp>
        <p:nvGrpSpPr>
          <p:cNvPr id="21" name="Group 20"/>
          <p:cNvGrpSpPr/>
          <p:nvPr/>
        </p:nvGrpSpPr>
        <p:grpSpPr>
          <a:xfrm>
            <a:off x="9982200" y="177380"/>
            <a:ext cx="2382576" cy="532612"/>
            <a:chOff x="10313324" y="457200"/>
            <a:chExt cx="2382576" cy="532612"/>
          </a:xfrm>
        </p:grpSpPr>
        <p:sp>
          <p:nvSpPr>
            <p:cNvPr id="22" name="Snip Single Corner Rectangle 21"/>
            <p:cNvSpPr/>
            <p:nvPr/>
          </p:nvSpPr>
          <p:spPr>
            <a:xfrm flipH="1">
              <a:off x="10313324" y="457200"/>
              <a:ext cx="2382576"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TextBox 22"/>
            <p:cNvSpPr txBox="1"/>
            <p:nvPr/>
          </p:nvSpPr>
          <p:spPr>
            <a:xfrm>
              <a:off x="10551303" y="553955"/>
              <a:ext cx="2029500" cy="369332"/>
            </a:xfrm>
            <a:prstGeom prst="rect">
              <a:avLst/>
            </a:prstGeom>
            <a:noFill/>
          </p:spPr>
          <p:txBody>
            <a:bodyPr wrap="square" rtlCol="0">
              <a:spAutoFit/>
            </a:bodyPr>
            <a:lstStyle/>
            <a:p>
              <a:r>
                <a:rPr lang="en-US" altLang="zh-TW" b="1" dirty="0">
                  <a:solidFill>
                    <a:prstClr val="white"/>
                  </a:solidFill>
                  <a:latin typeface="Calibri"/>
                  <a:ea typeface="微軟正黑體" panose="020B0604030504040204" pitchFamily="34" charset="-120"/>
                </a:rPr>
                <a:t>Online Store</a:t>
              </a:r>
              <a:endParaRPr lang="en-US" b="1" dirty="0">
                <a:solidFill>
                  <a:prstClr val="white"/>
                </a:solidFill>
                <a:latin typeface="Calibri"/>
                <a:ea typeface="微軟正黑體" panose="020B0604030504040204" pitchFamily="34" charset="-120"/>
              </a:endParaRP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Tree>
    <p:extLst>
      <p:ext uri="{BB962C8B-B14F-4D97-AF65-F5344CB8AC3E}">
        <p14:creationId xmlns:p14="http://schemas.microsoft.com/office/powerpoint/2010/main" val="38285417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89" y="0"/>
            <a:ext cx="609441" cy="6858000"/>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58" t="1072" r="632" b="1072"/>
          <a:stretch/>
        </p:blipFill>
        <p:spPr>
          <a:xfrm>
            <a:off x="392112" y="0"/>
            <a:ext cx="11430000" cy="6858000"/>
          </a:xfrm>
        </p:spPr>
      </p:pic>
      <p:sp>
        <p:nvSpPr>
          <p:cNvPr id="6" name="Rectangle 5"/>
          <p:cNvSpPr/>
          <p:nvPr/>
        </p:nvSpPr>
        <p:spPr>
          <a:xfrm>
            <a:off x="11811001" y="0"/>
            <a:ext cx="379413" cy="6858000"/>
          </a:xfrm>
          <a:prstGeom prst="rect">
            <a:avLst/>
          </a:prstGeom>
          <a:solidFill>
            <a:srgbClr val="3A7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p:cNvSpPr/>
          <p:nvPr/>
        </p:nvSpPr>
        <p:spPr>
          <a:xfrm>
            <a:off x="-38829" y="-1128582"/>
            <a:ext cx="12228141" cy="816446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16" name="Group 15"/>
          <p:cNvGrpSpPr/>
          <p:nvPr/>
        </p:nvGrpSpPr>
        <p:grpSpPr>
          <a:xfrm>
            <a:off x="-291149" y="709992"/>
            <a:ext cx="3725176" cy="1673972"/>
            <a:chOff x="-153988" y="0"/>
            <a:chExt cx="3725176" cy="1673972"/>
          </a:xfrm>
        </p:grpSpPr>
        <p:sp>
          <p:nvSpPr>
            <p:cNvPr id="9" name="Rectangle 8"/>
            <p:cNvSpPr/>
            <p:nvPr/>
          </p:nvSpPr>
          <p:spPr>
            <a:xfrm>
              <a:off x="1141412" y="609600"/>
              <a:ext cx="2429776" cy="1064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21374" b="28042"/>
            <a:stretch/>
          </p:blipFill>
          <p:spPr>
            <a:xfrm>
              <a:off x="-153988" y="0"/>
              <a:ext cx="2108983" cy="106680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6956" y="635000"/>
              <a:ext cx="2072535" cy="999454"/>
            </a:xfrm>
            <a:prstGeom prst="rect">
              <a:avLst/>
            </a:prstGeom>
          </p:spPr>
        </p:pic>
      </p:grpSp>
      <p:grpSp>
        <p:nvGrpSpPr>
          <p:cNvPr id="10" name="Group 9"/>
          <p:cNvGrpSpPr/>
          <p:nvPr/>
        </p:nvGrpSpPr>
        <p:grpSpPr>
          <a:xfrm>
            <a:off x="9953841" y="863968"/>
            <a:ext cx="2283489" cy="532612"/>
            <a:chOff x="10313324" y="457200"/>
            <a:chExt cx="2283489" cy="532612"/>
          </a:xfrm>
        </p:grpSpPr>
        <p:sp>
          <p:nvSpPr>
            <p:cNvPr id="11" name="Snip Single Corner Rectangle 10"/>
            <p:cNvSpPr/>
            <p:nvPr/>
          </p:nvSpPr>
          <p:spPr>
            <a:xfrm flipH="1">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TextBox 11"/>
            <p:cNvSpPr txBox="1"/>
            <p:nvPr/>
          </p:nvSpPr>
          <p:spPr>
            <a:xfrm>
              <a:off x="10567313" y="492673"/>
              <a:ext cx="2029500" cy="369332"/>
            </a:xfrm>
            <a:prstGeom prst="rect">
              <a:avLst/>
            </a:prstGeom>
            <a:noFill/>
          </p:spPr>
          <p:txBody>
            <a:bodyPr wrap="square" rtlCol="0">
              <a:spAutoFit/>
            </a:bodyPr>
            <a:lstStyle/>
            <a:p>
              <a:r>
                <a:rPr lang="en-US" altLang="zh-TW" b="1" dirty="0">
                  <a:solidFill>
                    <a:prstClr val="white"/>
                  </a:solidFill>
                  <a:latin typeface="Calibri"/>
                  <a:ea typeface="微軟正黑體" panose="020B0604030504040204" pitchFamily="34" charset="-120"/>
                </a:rPr>
                <a:t>Online Store</a:t>
              </a:r>
              <a:endParaRPr lang="en-US" b="1" dirty="0">
                <a:solidFill>
                  <a:prstClr val="white"/>
                </a:solidFill>
                <a:latin typeface="Calibri"/>
                <a:ea typeface="微軟正黑體" panose="020B0604030504040204" pitchFamily="34" charset="-12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
        <p:nvSpPr>
          <p:cNvPr id="18" name="Rectangle 17"/>
          <p:cNvSpPr/>
          <p:nvPr/>
        </p:nvSpPr>
        <p:spPr>
          <a:xfrm>
            <a:off x="1143000" y="2700280"/>
            <a:ext cx="9372600" cy="217652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Rectangle 18"/>
          <p:cNvSpPr/>
          <p:nvPr/>
        </p:nvSpPr>
        <p:spPr>
          <a:xfrm>
            <a:off x="1491167" y="2977650"/>
            <a:ext cx="8676267" cy="1631216"/>
          </a:xfrm>
          <a:prstGeom prst="rect">
            <a:avLst/>
          </a:prstGeom>
        </p:spPr>
        <p:txBody>
          <a:bodyPr wrap="square">
            <a:spAutoFit/>
          </a:bodyPr>
          <a:lstStyle/>
          <a:p>
            <a:r>
              <a:rPr lang="en-US" altLang="zh-TW" sz="2000" dirty="0">
                <a:solidFill>
                  <a:prstClr val="white"/>
                </a:solidFill>
                <a:latin typeface="Calibri"/>
                <a:ea typeface="微軟正黑體" panose="020B0604030504040204" pitchFamily="34" charset="-120"/>
              </a:rPr>
              <a:t>HKDECOMAN.com was launched in November 2015 and committed to make no </a:t>
            </a:r>
            <a:r>
              <a:rPr lang="en-US" altLang="zh-TW" sz="2000" dirty="0">
                <a:solidFill>
                  <a:prstClr val="white"/>
                </a:solidFill>
                <a:latin typeface="Calibri"/>
                <a:ea typeface="微軟正黑體" panose="020B0604030504040204" pitchFamily="34" charset="-120"/>
              </a:rPr>
              <a:t>defected/unfinished </a:t>
            </a:r>
            <a:r>
              <a:rPr lang="en-US" altLang="zh-TW" sz="2000" dirty="0">
                <a:solidFill>
                  <a:prstClr val="white"/>
                </a:solidFill>
                <a:latin typeface="Calibri"/>
                <a:ea typeface="微軟正黑體" panose="020B0604030504040204" pitchFamily="34" charset="-120"/>
              </a:rPr>
              <a:t>decoration. </a:t>
            </a:r>
            <a:endParaRPr lang="en-US" altLang="zh-TW" sz="2000" dirty="0">
              <a:solidFill>
                <a:prstClr val="white"/>
              </a:solidFill>
              <a:latin typeface="Calibri"/>
              <a:ea typeface="微軟正黑體" panose="020B0604030504040204" pitchFamily="34" charset="-120"/>
            </a:endParaRPr>
          </a:p>
          <a:p>
            <a:endParaRPr lang="en-US" altLang="zh-TW" sz="2000" dirty="0">
              <a:solidFill>
                <a:prstClr val="white"/>
              </a:solidFill>
              <a:latin typeface="Calibri"/>
              <a:ea typeface="微軟正黑體" panose="020B0604030504040204" pitchFamily="34" charset="-120"/>
            </a:endParaRPr>
          </a:p>
          <a:p>
            <a:r>
              <a:rPr lang="en-US" altLang="zh-TW" sz="2000" dirty="0">
                <a:solidFill>
                  <a:prstClr val="white"/>
                </a:solidFill>
                <a:latin typeface="Calibri"/>
                <a:ea typeface="微軟正黑體" panose="020B0604030504040204" pitchFamily="34" charset="-120"/>
              </a:rPr>
              <a:t>According </a:t>
            </a:r>
            <a:r>
              <a:rPr lang="en-US" altLang="zh-TW" sz="2000" dirty="0">
                <a:solidFill>
                  <a:prstClr val="white"/>
                </a:solidFill>
                <a:latin typeface="Calibri"/>
                <a:ea typeface="微軟正黑體" panose="020B0604030504040204" pitchFamily="34" charset="-120"/>
              </a:rPr>
              <a:t>to </a:t>
            </a:r>
            <a:r>
              <a:rPr lang="en-US" altLang="zh-TW" sz="2000" dirty="0">
                <a:solidFill>
                  <a:prstClr val="white"/>
                </a:solidFill>
                <a:latin typeface="Calibri"/>
                <a:ea typeface="微軟正黑體" panose="020B0604030504040204" pitchFamily="34" charset="-120"/>
              </a:rPr>
              <a:t>the statistics produced by a </a:t>
            </a:r>
            <a:r>
              <a:rPr lang="en-US" altLang="zh-TW" sz="2000" dirty="0">
                <a:solidFill>
                  <a:prstClr val="white"/>
                </a:solidFill>
                <a:latin typeface="Calibri"/>
                <a:ea typeface="微軟正黑體" panose="020B0604030504040204" pitchFamily="34" charset="-120"/>
              </a:rPr>
              <a:t>third-party platform, the traffic of HKDECOMAN.com is first decoration platform in Hong Kong. </a:t>
            </a:r>
            <a:endParaRPr lang="en-US" altLang="zh-TW" sz="2000" dirty="0">
              <a:solidFill>
                <a:prstClr val="white"/>
              </a:solidFill>
              <a:latin typeface="Calibri"/>
              <a:ea typeface="微軟正黑體" panose="020B0604030504040204" pitchFamily="34" charset="-120"/>
            </a:endParaRPr>
          </a:p>
        </p:txBody>
      </p:sp>
    </p:spTree>
    <p:extLst>
      <p:ext uri="{BB962C8B-B14F-4D97-AF65-F5344CB8AC3E}">
        <p14:creationId xmlns:p14="http://schemas.microsoft.com/office/powerpoint/2010/main" val="4480654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5936"/>
          <a:stretch/>
        </p:blipFill>
        <p:spPr>
          <a:xfrm>
            <a:off x="-1" y="0"/>
            <a:ext cx="12190413" cy="6858000"/>
          </a:xfrm>
        </p:spPr>
      </p:pic>
      <p:sp>
        <p:nvSpPr>
          <p:cNvPr id="5" name="Rectangle 4"/>
          <p:cNvSpPr/>
          <p:nvPr/>
        </p:nvSpPr>
        <p:spPr>
          <a:xfrm>
            <a:off x="-25400" y="-304800"/>
            <a:ext cx="12228141" cy="81644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7" name="Rectangle 6"/>
          <p:cNvSpPr/>
          <p:nvPr/>
        </p:nvSpPr>
        <p:spPr>
          <a:xfrm>
            <a:off x="685800" y="656772"/>
            <a:ext cx="2971800" cy="94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33" y="364415"/>
            <a:ext cx="3043722" cy="1528141"/>
          </a:xfrm>
          <a:prstGeom prst="rect">
            <a:avLst/>
          </a:prstGeom>
        </p:spPr>
      </p:pic>
      <p:sp>
        <p:nvSpPr>
          <p:cNvPr id="15" name="Rectangle 14"/>
          <p:cNvSpPr/>
          <p:nvPr/>
        </p:nvSpPr>
        <p:spPr>
          <a:xfrm>
            <a:off x="4648200" y="2882012"/>
            <a:ext cx="7542212" cy="3442589"/>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4998696" y="3062480"/>
            <a:ext cx="6964704" cy="1477328"/>
          </a:xfrm>
          <a:prstGeom prst="rect">
            <a:avLst/>
          </a:prstGeom>
        </p:spPr>
        <p:txBody>
          <a:bodyPr wrap="square">
            <a:spAutoFit/>
          </a:bodyPr>
          <a:lstStyle/>
          <a:p>
            <a:r>
              <a:rPr lang="en-US" altLang="zh-TW" dirty="0" err="1">
                <a:solidFill>
                  <a:prstClr val="white"/>
                </a:solidFill>
                <a:latin typeface="Calibri"/>
                <a:ea typeface="微軟正黑體" panose="020B0604030504040204" pitchFamily="34" charset="-120"/>
              </a:rPr>
              <a:t>EnglishTown</a:t>
            </a:r>
            <a:r>
              <a:rPr lang="en-US" altLang="zh-TW" dirty="0">
                <a:solidFill>
                  <a:prstClr val="white"/>
                </a:solidFill>
                <a:latin typeface="Calibri"/>
                <a:ea typeface="微軟正黑體" panose="020B0604030504040204" pitchFamily="34" charset="-120"/>
              </a:rPr>
              <a:t> </a:t>
            </a:r>
            <a:r>
              <a:rPr lang="en-US" altLang="zh-TW" dirty="0">
                <a:solidFill>
                  <a:prstClr val="white"/>
                </a:solidFill>
                <a:latin typeface="Calibri"/>
                <a:ea typeface="微軟正黑體" panose="020B0604030504040204" pitchFamily="34" charset="-120"/>
              </a:rPr>
              <a:t>is the largest professional English education organization in the world. Its group operates over 400 schools and offices in 75 countries, hire over 27,000 foreign teachers and provide the best quality English education to over 15 million learners. </a:t>
            </a:r>
            <a:endParaRPr lang="zh-TW" altLang="en-US" dirty="0">
              <a:solidFill>
                <a:prstClr val="white"/>
              </a:solidFill>
              <a:latin typeface="Calibri"/>
              <a:ea typeface="微軟正黑體" panose="020B0604030504040204" pitchFamily="34" charset="-120"/>
            </a:endParaRPr>
          </a:p>
          <a:p>
            <a:endParaRPr lang="zh-TW" altLang="en-US" dirty="0">
              <a:solidFill>
                <a:prstClr val="white"/>
              </a:solidFill>
              <a:latin typeface="Calibri"/>
              <a:ea typeface="微軟正黑體" panose="020B0604030504040204" pitchFamily="34" charset="-120"/>
            </a:endParaRPr>
          </a:p>
        </p:txBody>
      </p:sp>
      <p:grpSp>
        <p:nvGrpSpPr>
          <p:cNvPr id="17" name="Group 16"/>
          <p:cNvGrpSpPr/>
          <p:nvPr/>
        </p:nvGrpSpPr>
        <p:grpSpPr>
          <a:xfrm>
            <a:off x="-25400" y="1772098"/>
            <a:ext cx="2567645" cy="532612"/>
            <a:chOff x="10313324" y="457200"/>
            <a:chExt cx="2567645" cy="532612"/>
          </a:xfrm>
        </p:grpSpPr>
        <p:sp>
          <p:nvSpPr>
            <p:cNvPr id="18" name="Snip Single Corner Rectangle 17"/>
            <p:cNvSpPr/>
            <p:nvPr/>
          </p:nvSpPr>
          <p:spPr>
            <a:xfrm>
              <a:off x="10313324" y="457200"/>
              <a:ext cx="2235200"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TextBox 18"/>
            <p:cNvSpPr txBox="1"/>
            <p:nvPr/>
          </p:nvSpPr>
          <p:spPr>
            <a:xfrm>
              <a:off x="10851469" y="525570"/>
              <a:ext cx="2029500" cy="369332"/>
            </a:xfrm>
            <a:prstGeom prst="rect">
              <a:avLst/>
            </a:prstGeom>
            <a:noFill/>
          </p:spPr>
          <p:txBody>
            <a:bodyPr wrap="square" rtlCol="0">
              <a:spAutoFit/>
            </a:bodyPr>
            <a:lstStyle/>
            <a:p>
              <a:r>
                <a:rPr lang="en-US" altLang="zh-TW" b="1" dirty="0">
                  <a:solidFill>
                    <a:prstClr val="white"/>
                  </a:solidFill>
                  <a:latin typeface="Calibri"/>
                  <a:ea typeface="微軟正黑體" panose="020B0604030504040204" pitchFamily="34" charset="-120"/>
                </a:rPr>
                <a:t>Online Store</a:t>
              </a:r>
              <a:endParaRPr lang="en-US" b="1" dirty="0">
                <a:solidFill>
                  <a:prstClr val="white"/>
                </a:solidFill>
                <a:latin typeface="Calibri"/>
                <a:ea typeface="微軟正黑體" panose="020B0604030504040204" pitchFamily="34" charset="-120"/>
              </a:endParaRP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5445" y="494906"/>
              <a:ext cx="457200" cy="457200"/>
            </a:xfrm>
            <a:prstGeom prst="rect">
              <a:avLst/>
            </a:prstGeom>
          </p:spPr>
        </p:pic>
      </p:grpSp>
      <p:sp>
        <p:nvSpPr>
          <p:cNvPr id="21" name="TextBox 20"/>
          <p:cNvSpPr txBox="1"/>
          <p:nvPr/>
        </p:nvSpPr>
        <p:spPr>
          <a:xfrm>
            <a:off x="4986368" y="5005892"/>
            <a:ext cx="4632285" cy="1200098"/>
          </a:xfrm>
          <a:prstGeom prst="rect">
            <a:avLst/>
          </a:prstGeom>
          <a:noFill/>
        </p:spPr>
        <p:txBody>
          <a:bodyPr wrap="square" lIns="89744" tIns="45606" rIns="89744" bIns="45606" rtlCol="0">
            <a:spAutoFit/>
          </a:bodyPr>
          <a:lstStyle/>
          <a:p>
            <a:pPr defTabSz="897762">
              <a:defRPr/>
            </a:pPr>
            <a:r>
              <a:rPr lang="en-US" sz="7200" dirty="0">
                <a:solidFill>
                  <a:srgbClr val="FFFFFF"/>
                </a:solidFill>
                <a:latin typeface="Raleway" panose="020B0503030101060003" pitchFamily="34" charset="0"/>
              </a:rPr>
              <a:t>3</a:t>
            </a:r>
            <a:r>
              <a:rPr lang="zh-TW" altLang="en-US" sz="7200" dirty="0">
                <a:solidFill>
                  <a:srgbClr val="FFFFFF"/>
                </a:solidFill>
                <a:latin typeface="Raleway" panose="020B0503030101060003" pitchFamily="34" charset="0"/>
                <a:ea typeface="新細明體" panose="02020500000000000000" pitchFamily="18" charset="-120"/>
              </a:rPr>
              <a:t> </a:t>
            </a:r>
            <a:r>
              <a:rPr lang="en-US" altLang="zh-TW" sz="7200" dirty="0">
                <a:solidFill>
                  <a:srgbClr val="FFFFFF"/>
                </a:solidFill>
                <a:latin typeface="Raleway" panose="020B0503030101060003" pitchFamily="34" charset="0"/>
                <a:ea typeface="新細明體" panose="02020500000000000000" pitchFamily="18" charset="-120"/>
              </a:rPr>
              <a:t>IBV</a:t>
            </a:r>
            <a:endParaRPr lang="en-US" sz="7200" dirty="0">
              <a:solidFill>
                <a:srgbClr val="FFFFFF"/>
              </a:solidFill>
              <a:latin typeface="Raleway" panose="020B0503030101060003" pitchFamily="34" charset="0"/>
            </a:endParaRPr>
          </a:p>
        </p:txBody>
      </p:sp>
      <p:sp>
        <p:nvSpPr>
          <p:cNvPr id="22" name="TextBox 21"/>
          <p:cNvSpPr txBox="1"/>
          <p:nvPr/>
        </p:nvSpPr>
        <p:spPr>
          <a:xfrm>
            <a:off x="4998696" y="4455372"/>
            <a:ext cx="6964704" cy="707886"/>
          </a:xfrm>
          <a:prstGeom prst="rect">
            <a:avLst/>
          </a:prstGeom>
          <a:noFill/>
        </p:spPr>
        <p:txBody>
          <a:bodyPr wrap="square" rtlCol="0">
            <a:spAutoFit/>
          </a:bodyPr>
          <a:lstStyle/>
          <a:p>
            <a:r>
              <a:rPr lang="en-US" sz="2000" dirty="0">
                <a:solidFill>
                  <a:prstClr val="white"/>
                </a:solidFill>
                <a:latin typeface="Calibri"/>
                <a:ea typeface="微軟正黑體" panose="020B0604030504040204" pitchFamily="34" charset="-120"/>
              </a:rPr>
              <a:t>Sign up Daily English and </a:t>
            </a:r>
          </a:p>
          <a:p>
            <a:r>
              <a:rPr lang="en-US" sz="2000" dirty="0">
                <a:solidFill>
                  <a:prstClr val="white"/>
                </a:solidFill>
                <a:latin typeface="Calibri"/>
                <a:ea typeface="微軟正黑體" panose="020B0604030504040204" pitchFamily="34" charset="-120"/>
              </a:rPr>
              <a:t>Receive the verification from </a:t>
            </a:r>
            <a:r>
              <a:rPr lang="en-US" sz="2000" dirty="0" err="1">
                <a:solidFill>
                  <a:prstClr val="white"/>
                </a:solidFill>
                <a:latin typeface="Calibri"/>
                <a:ea typeface="微軟正黑體" panose="020B0604030504040204" pitchFamily="34" charset="-120"/>
              </a:rPr>
              <a:t>EnglishTown</a:t>
            </a:r>
            <a:endParaRPr lang="en-US" sz="2000" dirty="0">
              <a:solidFill>
                <a:prstClr val="white"/>
              </a:solidFill>
              <a:latin typeface="Calibri"/>
              <a:ea typeface="微軟正黑體" panose="020B0604030504040204" pitchFamily="34" charset="-120"/>
            </a:endParaRPr>
          </a:p>
        </p:txBody>
      </p:sp>
    </p:spTree>
    <p:extLst>
      <p:ext uri="{BB962C8B-B14F-4D97-AF65-F5344CB8AC3E}">
        <p14:creationId xmlns:p14="http://schemas.microsoft.com/office/powerpoint/2010/main" val="359097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3255" y="-2520"/>
            <a:ext cx="10666571" cy="6860520"/>
          </a:xfrm>
        </p:spPr>
      </p:pic>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88" y="-12045"/>
            <a:ext cx="1522412" cy="6860520"/>
          </a:xfrm>
          <a:prstGeom prst="rect">
            <a:avLst/>
          </a:prstGeom>
        </p:spPr>
      </p:pic>
      <p:pic>
        <p:nvPicPr>
          <p:cNvPr id="7"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077201" y="0"/>
            <a:ext cx="4113213" cy="6860520"/>
          </a:xfrm>
          <a:prstGeom prst="rect">
            <a:avLst/>
          </a:prstGeom>
        </p:spPr>
      </p:pic>
      <p:sp>
        <p:nvSpPr>
          <p:cNvPr id="19" name="TextBox 18"/>
          <p:cNvSpPr txBox="1"/>
          <p:nvPr/>
        </p:nvSpPr>
        <p:spPr>
          <a:xfrm>
            <a:off x="5638801" y="726261"/>
            <a:ext cx="6551613" cy="1815882"/>
          </a:xfrm>
          <a:prstGeom prst="rect">
            <a:avLst/>
          </a:prstGeom>
          <a:noFill/>
        </p:spPr>
        <p:txBody>
          <a:bodyPr wrap="square" rtlCol="0">
            <a:spAutoFit/>
          </a:bodyPr>
          <a:lstStyle/>
          <a:p>
            <a:pPr algn="ctr"/>
            <a:r>
              <a:rPr lang="en-US" altLang="zh-TW" sz="4000" b="1" dirty="0">
                <a:solidFill>
                  <a:prstClr val="white"/>
                </a:solidFill>
                <a:latin typeface="Calibri"/>
                <a:ea typeface="微軟正黑體" panose="020B0604030504040204" pitchFamily="34" charset="-120"/>
              </a:rPr>
              <a:t>Every </a:t>
            </a:r>
            <a:r>
              <a:rPr lang="en-US" altLang="zh-TW" sz="4000" b="1" dirty="0" err="1">
                <a:solidFill>
                  <a:prstClr val="white"/>
                </a:solidFill>
                <a:latin typeface="Calibri"/>
                <a:ea typeface="微軟正黑體" panose="020B0604030504040204" pitchFamily="34" charset="-120"/>
              </a:rPr>
              <a:t>UnFranchise</a:t>
            </a:r>
            <a:r>
              <a:rPr lang="en-US" altLang="zh-TW" sz="4000" b="1" dirty="0">
                <a:solidFill>
                  <a:prstClr val="white"/>
                </a:solidFill>
                <a:latin typeface="Calibri"/>
                <a:ea typeface="微軟正黑體" panose="020B0604030504040204" pitchFamily="34" charset="-120"/>
              </a:rPr>
              <a:t>™ </a:t>
            </a:r>
            <a:r>
              <a:rPr lang="en-US" altLang="zh-TW" sz="4000" b="1" dirty="0">
                <a:solidFill>
                  <a:prstClr val="white"/>
                </a:solidFill>
                <a:latin typeface="Calibri"/>
                <a:ea typeface="微軟正黑體" panose="020B0604030504040204" pitchFamily="34" charset="-120"/>
              </a:rPr>
              <a:t>Owner </a:t>
            </a:r>
          </a:p>
          <a:p>
            <a:pPr algn="ctr"/>
            <a:r>
              <a:rPr lang="en-US" altLang="zh-TW" sz="4000" b="1" dirty="0">
                <a:solidFill>
                  <a:prstClr val="white"/>
                </a:solidFill>
                <a:latin typeface="Calibri"/>
                <a:ea typeface="微軟正黑體" panose="020B0604030504040204" pitchFamily="34" charset="-120"/>
              </a:rPr>
              <a:t>owns </a:t>
            </a:r>
            <a:r>
              <a:rPr lang="en-US" altLang="zh-TW" sz="7200" b="1" dirty="0">
                <a:solidFill>
                  <a:prstClr val="white"/>
                </a:solidFill>
                <a:latin typeface="Calibri"/>
                <a:ea typeface="微軟正黑體" panose="020B0604030504040204" pitchFamily="34" charset="-120"/>
              </a:rPr>
              <a:t>6</a:t>
            </a:r>
            <a:r>
              <a:rPr lang="en-US" altLang="zh-TW" sz="4400" b="1" dirty="0">
                <a:solidFill>
                  <a:prstClr val="white"/>
                </a:solidFill>
                <a:latin typeface="Calibri"/>
                <a:ea typeface="微軟正黑體" panose="020B0604030504040204" pitchFamily="34" charset="-120"/>
              </a:rPr>
              <a:t> </a:t>
            </a:r>
            <a:r>
              <a:rPr lang="en-US" altLang="zh-TW" sz="4400" b="1" dirty="0" err="1">
                <a:solidFill>
                  <a:prstClr val="white"/>
                </a:solidFill>
                <a:latin typeface="Calibri"/>
                <a:ea typeface="微軟正黑體" panose="020B0604030504040204" pitchFamily="34" charset="-120"/>
              </a:rPr>
              <a:t>Harbour</a:t>
            </a:r>
            <a:r>
              <a:rPr lang="en-US" altLang="zh-TW" sz="4400" b="1" dirty="0">
                <a:solidFill>
                  <a:prstClr val="white"/>
                </a:solidFill>
                <a:latin typeface="Calibri"/>
                <a:ea typeface="微軟正黑體" panose="020B0604030504040204" pitchFamily="34" charset="-120"/>
              </a:rPr>
              <a:t> City malls</a:t>
            </a:r>
            <a:endParaRPr lang="en-US" sz="7200" b="1" dirty="0">
              <a:solidFill>
                <a:prstClr val="white"/>
              </a:solidFill>
              <a:latin typeface="Calibri"/>
              <a:ea typeface="微軟正黑體" panose="020B0604030504040204" pitchFamily="34" charset="-120"/>
            </a:endParaRPr>
          </a:p>
        </p:txBody>
      </p:sp>
    </p:spTree>
    <p:extLst>
      <p:ext uri="{BB962C8B-B14F-4D97-AF65-F5344CB8AC3E}">
        <p14:creationId xmlns:p14="http://schemas.microsoft.com/office/powerpoint/2010/main" val="40307613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6374" y="641183"/>
            <a:ext cx="9325226" cy="6216817"/>
          </a:xfrm>
          <a:prstGeom prst="rect">
            <a:avLst/>
          </a:prstGeom>
        </p:spPr>
      </p:pic>
      <p:pic>
        <p:nvPicPr>
          <p:cNvPr id="129" name="Picture 128"/>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115" name="Picture 114"/>
          <p:cNvPicPr>
            <a:picLocks noChangeAspect="1"/>
          </p:cNvPicPr>
          <p:nvPr/>
        </p:nvPicPr>
        <p:blipFill rotWithShape="1">
          <a:blip r:embed="rId6">
            <a:extLst>
              <a:ext uri="{28A0092B-C50C-407E-A947-70E740481C1C}">
                <a14:useLocalDpi xmlns:a14="http://schemas.microsoft.com/office/drawing/2010/main" val="0"/>
              </a:ext>
            </a:extLst>
          </a:blip>
          <a:srcRect l="29229" t="11531" r="10928" b="69646"/>
          <a:stretch/>
        </p:blipFill>
        <p:spPr>
          <a:xfrm>
            <a:off x="5440826" y="534498"/>
            <a:ext cx="1969373" cy="379902"/>
          </a:xfrm>
          <a:prstGeom prst="roundRect">
            <a:avLst/>
          </a:prstGeom>
        </p:spPr>
      </p:pic>
      <p:sp>
        <p:nvSpPr>
          <p:cNvPr id="134" name="TextBox 133"/>
          <p:cNvSpPr txBox="1"/>
          <p:nvPr/>
        </p:nvSpPr>
        <p:spPr>
          <a:xfrm>
            <a:off x="5364975" y="548138"/>
            <a:ext cx="2046253" cy="338554"/>
          </a:xfrm>
          <a:prstGeom prst="rect">
            <a:avLst/>
          </a:prstGeom>
          <a:noFill/>
        </p:spPr>
        <p:txBody>
          <a:bodyPr wrap="square" rtlCol="0">
            <a:spAutoFit/>
          </a:bodyPr>
          <a:lstStyle/>
          <a:p>
            <a:pPr algn="ctr"/>
            <a:r>
              <a:rPr lang="en-US" sz="1600" b="1" dirty="0">
                <a:solidFill>
                  <a:prstClr val="white"/>
                </a:solidFill>
                <a:latin typeface="Calibri"/>
                <a:ea typeface="微軟正黑體" panose="020B0604030504040204" pitchFamily="34" charset="-120"/>
              </a:rPr>
              <a:t>10/F Fitness</a:t>
            </a:r>
          </a:p>
        </p:txBody>
      </p:sp>
      <p:pic>
        <p:nvPicPr>
          <p:cNvPr id="58" name="Picture 5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18"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19"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6"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7"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pic>
        <p:nvPicPr>
          <p:cNvPr id="24" name="Picture 2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32426" y="556796"/>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3"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pic>
        <p:nvPicPr>
          <p:cNvPr id="116" name="Picture 115"/>
          <p:cNvPicPr>
            <a:picLocks noChangeAspect="1"/>
          </p:cNvPicPr>
          <p:nvPr/>
        </p:nvPicPr>
        <p:blipFill rotWithShape="1">
          <a:blip r:embed="rId34">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18" name="Rounded Rectangle 117"/>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5" name="TextBox 124"/>
          <p:cNvSpPr txBox="1"/>
          <p:nvPr/>
        </p:nvSpPr>
        <p:spPr>
          <a:xfrm>
            <a:off x="9743127" y="1988267"/>
            <a:ext cx="720365"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9</a:t>
            </a:r>
            <a:r>
              <a:rPr lang="en-US" sz="1400" dirty="0">
                <a:solidFill>
                  <a:prstClr val="black"/>
                </a:solidFill>
                <a:latin typeface="Calibri"/>
              </a:rPr>
              <a:t>/F↑ </a:t>
            </a:r>
            <a:endParaRPr lang="en-US" sz="1400" dirty="0">
              <a:solidFill>
                <a:prstClr val="black"/>
              </a:solidFill>
              <a:latin typeface="Calibri"/>
            </a:endParaRPr>
          </a:p>
        </p:txBody>
      </p:sp>
      <p:sp>
        <p:nvSpPr>
          <p:cNvPr id="126" name="TextBox 125"/>
          <p:cNvSpPr txBox="1"/>
          <p:nvPr/>
        </p:nvSpPr>
        <p:spPr>
          <a:xfrm>
            <a:off x="9789101" y="1990924"/>
            <a:ext cx="720366"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10</a:t>
            </a:r>
            <a:r>
              <a:rPr lang="en-US" sz="1400" dirty="0">
                <a:solidFill>
                  <a:prstClr val="black"/>
                </a:solidFill>
                <a:latin typeface="Calibri"/>
              </a:rPr>
              <a:t>/F </a:t>
            </a:r>
            <a:endParaRPr lang="en-US" sz="1400" dirty="0">
              <a:solidFill>
                <a:prstClr val="black"/>
              </a:solidFill>
              <a:latin typeface="Calibri"/>
            </a:endParaRPr>
          </a:p>
        </p:txBody>
      </p:sp>
      <p:pic>
        <p:nvPicPr>
          <p:cNvPr id="127" name="Picture 126"/>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31" name="Picture 13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32" name="Picture 13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36" name="Picture 135"/>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37" name="TextBox 136"/>
          <p:cNvSpPr txBox="1"/>
          <p:nvPr/>
        </p:nvSpPr>
        <p:spPr>
          <a:xfrm>
            <a:off x="9695009" y="3899148"/>
            <a:ext cx="538819" cy="261610"/>
          </a:xfrm>
          <a:prstGeom prst="rect">
            <a:avLst/>
          </a:prstGeom>
          <a:noFill/>
        </p:spPr>
        <p:txBody>
          <a:bodyPr wrap="square" rtlCol="0">
            <a:spAutoFit/>
          </a:bodyPr>
          <a:lstStyle/>
          <a:p>
            <a:r>
              <a:rPr lang="en-US" sz="1100" dirty="0">
                <a:solidFill>
                  <a:prstClr val="black"/>
                </a:solidFill>
                <a:latin typeface="Calibri"/>
              </a:rPr>
              <a:t>B1</a:t>
            </a:r>
            <a:endParaRPr lang="en-US" sz="1100" dirty="0">
              <a:solidFill>
                <a:prstClr val="black"/>
              </a:solidFill>
              <a:latin typeface="Calibri"/>
            </a:endParaRPr>
          </a:p>
        </p:txBody>
      </p:sp>
      <p:sp>
        <p:nvSpPr>
          <p:cNvPr id="138" name="TextBox 137"/>
          <p:cNvSpPr txBox="1"/>
          <p:nvPr/>
        </p:nvSpPr>
        <p:spPr>
          <a:xfrm>
            <a:off x="10068363" y="3901557"/>
            <a:ext cx="538819" cy="261610"/>
          </a:xfrm>
          <a:prstGeom prst="rect">
            <a:avLst/>
          </a:prstGeom>
          <a:noFill/>
        </p:spPr>
        <p:txBody>
          <a:bodyPr wrap="square" rtlCol="0">
            <a:spAutoFit/>
          </a:bodyPr>
          <a:lstStyle/>
          <a:p>
            <a:r>
              <a:rPr lang="en-US" sz="1100" dirty="0">
                <a:solidFill>
                  <a:prstClr val="black"/>
                </a:solidFill>
                <a:latin typeface="Calibri"/>
              </a:rPr>
              <a:t>G</a:t>
            </a:r>
            <a:endParaRPr lang="en-US" sz="1100" dirty="0">
              <a:solidFill>
                <a:prstClr val="black"/>
              </a:solidFill>
              <a:latin typeface="Calibri"/>
            </a:endParaRPr>
          </a:p>
        </p:txBody>
      </p:sp>
      <p:pic>
        <p:nvPicPr>
          <p:cNvPr id="139" name="Picture 138"/>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40" name="Picture 139"/>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41" name="Picture 14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42" name="Picture 14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43" name="Picture 14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44" name="Picture 143"/>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45" name="TextBox 144"/>
          <p:cNvSpPr txBox="1"/>
          <p:nvPr/>
        </p:nvSpPr>
        <p:spPr>
          <a:xfrm>
            <a:off x="9736915" y="3680074"/>
            <a:ext cx="538819" cy="261610"/>
          </a:xfrm>
          <a:prstGeom prst="rect">
            <a:avLst/>
          </a:prstGeom>
          <a:noFill/>
        </p:spPr>
        <p:txBody>
          <a:bodyPr wrap="square" rtlCol="0">
            <a:spAutoFit/>
          </a:bodyPr>
          <a:lstStyle/>
          <a:p>
            <a:r>
              <a:rPr lang="en-US" sz="1100" dirty="0">
                <a:solidFill>
                  <a:prstClr val="black"/>
                </a:solidFill>
                <a:latin typeface="Calibri"/>
              </a:rPr>
              <a:t>1</a:t>
            </a:r>
            <a:endParaRPr lang="en-US" sz="1100" dirty="0">
              <a:solidFill>
                <a:prstClr val="black"/>
              </a:solidFill>
              <a:latin typeface="Calibri"/>
            </a:endParaRPr>
          </a:p>
        </p:txBody>
      </p:sp>
      <p:sp>
        <p:nvSpPr>
          <p:cNvPr id="146" name="TextBox 145"/>
          <p:cNvSpPr txBox="1"/>
          <p:nvPr/>
        </p:nvSpPr>
        <p:spPr>
          <a:xfrm>
            <a:off x="10076725" y="36777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2</a:t>
            </a:r>
            <a:endParaRPr lang="en-US" sz="1100" dirty="0">
              <a:solidFill>
                <a:prstClr val="black"/>
              </a:solidFill>
              <a:latin typeface="Calibri"/>
            </a:endParaRPr>
          </a:p>
        </p:txBody>
      </p:sp>
      <p:sp>
        <p:nvSpPr>
          <p:cNvPr id="147" name="TextBox 146"/>
          <p:cNvSpPr txBox="1"/>
          <p:nvPr/>
        </p:nvSpPr>
        <p:spPr>
          <a:xfrm>
            <a:off x="9731780" y="34514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3</a:t>
            </a:r>
            <a:endParaRPr lang="en-US" sz="1100" dirty="0">
              <a:solidFill>
                <a:prstClr val="black"/>
              </a:solidFill>
              <a:latin typeface="Calibri"/>
            </a:endParaRPr>
          </a:p>
        </p:txBody>
      </p:sp>
      <p:sp>
        <p:nvSpPr>
          <p:cNvPr id="148" name="TextBox 147"/>
          <p:cNvSpPr txBox="1"/>
          <p:nvPr/>
        </p:nvSpPr>
        <p:spPr>
          <a:xfrm>
            <a:off x="10071590" y="34491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4</a:t>
            </a:r>
            <a:endParaRPr lang="en-US" sz="1100" dirty="0">
              <a:solidFill>
                <a:prstClr val="black"/>
              </a:solidFill>
              <a:latin typeface="Calibri"/>
            </a:endParaRPr>
          </a:p>
        </p:txBody>
      </p:sp>
      <p:sp>
        <p:nvSpPr>
          <p:cNvPr id="149" name="TextBox 148"/>
          <p:cNvSpPr txBox="1"/>
          <p:nvPr/>
        </p:nvSpPr>
        <p:spPr>
          <a:xfrm>
            <a:off x="9739115" y="3222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5</a:t>
            </a:r>
            <a:endParaRPr lang="en-US" sz="1100" dirty="0">
              <a:solidFill>
                <a:prstClr val="black"/>
              </a:solidFill>
              <a:latin typeface="Calibri"/>
            </a:endParaRPr>
          </a:p>
        </p:txBody>
      </p:sp>
      <p:sp>
        <p:nvSpPr>
          <p:cNvPr id="150" name="TextBox 149"/>
          <p:cNvSpPr txBox="1"/>
          <p:nvPr/>
        </p:nvSpPr>
        <p:spPr>
          <a:xfrm>
            <a:off x="10078925" y="32205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6</a:t>
            </a:r>
            <a:endParaRPr lang="en-US" sz="1100" dirty="0">
              <a:solidFill>
                <a:prstClr val="black"/>
              </a:solidFill>
              <a:latin typeface="Calibri"/>
            </a:endParaRPr>
          </a:p>
        </p:txBody>
      </p:sp>
      <p:pic>
        <p:nvPicPr>
          <p:cNvPr id="151" name="Picture 15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52" name="Picture 15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53" name="Picture 15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54" name="TextBox 153"/>
          <p:cNvSpPr txBox="1"/>
          <p:nvPr/>
        </p:nvSpPr>
        <p:spPr>
          <a:xfrm>
            <a:off x="9732784" y="2989511"/>
            <a:ext cx="538819" cy="261610"/>
          </a:xfrm>
          <a:prstGeom prst="rect">
            <a:avLst/>
          </a:prstGeom>
          <a:noFill/>
        </p:spPr>
        <p:txBody>
          <a:bodyPr wrap="square" rtlCol="0">
            <a:spAutoFit/>
          </a:bodyPr>
          <a:lstStyle/>
          <a:p>
            <a:r>
              <a:rPr lang="en-US" altLang="zh-TW" sz="1100" dirty="0">
                <a:solidFill>
                  <a:srgbClr val="002060"/>
                </a:solidFill>
                <a:latin typeface="Calibri"/>
                <a:ea typeface="新細明體" panose="02020500000000000000" pitchFamily="18" charset="-120"/>
              </a:rPr>
              <a:t>7</a:t>
            </a:r>
            <a:endParaRPr lang="en-US" sz="1100" dirty="0">
              <a:solidFill>
                <a:srgbClr val="002060"/>
              </a:solidFill>
              <a:latin typeface="Calibri"/>
            </a:endParaRPr>
          </a:p>
        </p:txBody>
      </p:sp>
      <p:sp>
        <p:nvSpPr>
          <p:cNvPr id="155" name="TextBox 154"/>
          <p:cNvSpPr txBox="1"/>
          <p:nvPr/>
        </p:nvSpPr>
        <p:spPr>
          <a:xfrm>
            <a:off x="10072594" y="2987157"/>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8</a:t>
            </a:r>
            <a:endParaRPr lang="en-US" sz="1100" dirty="0">
              <a:solidFill>
                <a:prstClr val="black"/>
              </a:solidFill>
              <a:latin typeface="Calibri"/>
            </a:endParaRPr>
          </a:p>
        </p:txBody>
      </p:sp>
      <p:sp>
        <p:nvSpPr>
          <p:cNvPr id="156" name="TextBox 155"/>
          <p:cNvSpPr txBox="1"/>
          <p:nvPr/>
        </p:nvSpPr>
        <p:spPr>
          <a:xfrm>
            <a:off x="9738908" y="2725638"/>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9</a:t>
            </a:r>
            <a:endParaRPr lang="en-US" sz="1100" dirty="0">
              <a:solidFill>
                <a:prstClr val="black"/>
              </a:solidFill>
              <a:latin typeface="Calibri"/>
            </a:endParaRPr>
          </a:p>
        </p:txBody>
      </p:sp>
      <p:sp>
        <p:nvSpPr>
          <p:cNvPr id="157" name="TextBox 156"/>
          <p:cNvSpPr txBox="1"/>
          <p:nvPr/>
        </p:nvSpPr>
        <p:spPr>
          <a:xfrm>
            <a:off x="10040561" y="2722484"/>
            <a:ext cx="538819" cy="261610"/>
          </a:xfrm>
          <a:prstGeom prst="rect">
            <a:avLst/>
          </a:prstGeom>
          <a:noFill/>
        </p:spPr>
        <p:txBody>
          <a:bodyPr wrap="square" rtlCol="0">
            <a:spAutoFit/>
          </a:bodyPr>
          <a:lstStyle/>
          <a:p>
            <a:r>
              <a:rPr lang="en-US" altLang="zh-TW" sz="1100" dirty="0">
                <a:solidFill>
                  <a:srgbClr val="FFFF00"/>
                </a:solidFill>
                <a:latin typeface="Calibri"/>
                <a:ea typeface="新細明體" panose="02020500000000000000" pitchFamily="18" charset="-120"/>
              </a:rPr>
              <a:t>10</a:t>
            </a:r>
            <a:endParaRPr lang="en-US" sz="1100" dirty="0">
              <a:solidFill>
                <a:srgbClr val="FFFF00"/>
              </a:solidFill>
              <a:latin typeface="Calibri"/>
            </a:endParaRPr>
          </a:p>
        </p:txBody>
      </p:sp>
      <p:sp>
        <p:nvSpPr>
          <p:cNvPr id="158" name="TextBox 157"/>
          <p:cNvSpPr txBox="1"/>
          <p:nvPr/>
        </p:nvSpPr>
        <p:spPr>
          <a:xfrm>
            <a:off x="9877075" y="2460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11</a:t>
            </a:r>
            <a:endParaRPr lang="en-US" sz="1100" dirty="0">
              <a:solidFill>
                <a:prstClr val="black"/>
              </a:solidFill>
              <a:latin typeface="Calibri"/>
            </a:endParaRPr>
          </a:p>
        </p:txBody>
      </p:sp>
      <p:grpSp>
        <p:nvGrpSpPr>
          <p:cNvPr id="159" name="Group 158"/>
          <p:cNvGrpSpPr/>
          <p:nvPr/>
        </p:nvGrpSpPr>
        <p:grpSpPr>
          <a:xfrm>
            <a:off x="9738908" y="4237302"/>
            <a:ext cx="232389" cy="220362"/>
            <a:chOff x="12789125" y="4767955"/>
            <a:chExt cx="232389" cy="220362"/>
          </a:xfrm>
        </p:grpSpPr>
        <p:pic>
          <p:nvPicPr>
            <p:cNvPr id="160" name="Picture 159"/>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61" name="Isosceles Triangle 160"/>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2" name="Isosceles Triangle 161"/>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63" name="Group 162"/>
          <p:cNvGrpSpPr/>
          <p:nvPr/>
        </p:nvGrpSpPr>
        <p:grpSpPr>
          <a:xfrm>
            <a:off x="10084892" y="4234150"/>
            <a:ext cx="232389" cy="220362"/>
            <a:chOff x="13239585" y="4761947"/>
            <a:chExt cx="232389" cy="220362"/>
          </a:xfrm>
        </p:grpSpPr>
        <p:pic>
          <p:nvPicPr>
            <p:cNvPr id="164" name="Picture 163"/>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165" name="Isosceles Triangle 164"/>
            <p:cNvSpPr/>
            <p:nvPr/>
          </p:nvSpPr>
          <p:spPr>
            <a:xfrm rot="16200000">
              <a:off x="13347558" y="484298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6" name="Isosceles Triangle 165"/>
            <p:cNvSpPr/>
            <p:nvPr/>
          </p:nvSpPr>
          <p:spPr>
            <a:xfrm rot="5400000">
              <a:off x="13274279"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14377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1000"/>
                                  </p:stCondLst>
                                  <p:childTnLst>
                                    <p:set>
                                      <p:cBhvr>
                                        <p:cTn id="15" dur="1" fill="hold">
                                          <p:stCondLst>
                                            <p:cond delay="0"/>
                                          </p:stCondLst>
                                        </p:cTn>
                                        <p:tgtEl>
                                          <p:spTgt spid="125"/>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26"/>
                                        </p:tgtEl>
                                        <p:attrNameLst>
                                          <p:attrName>style.visibility</p:attrName>
                                        </p:attrNameLst>
                                      </p:cBhvr>
                                      <p:to>
                                        <p:strVal val="visible"/>
                                      </p:to>
                                    </p:set>
                                    <p:animEffect transition="in" filter="fade">
                                      <p:cBhvr>
                                        <p:cTn id="18" dur="1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25" grpId="0"/>
      <p:bldP spid="12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l="2222" r="8333"/>
          <a:stretch/>
        </p:blipFill>
        <p:spPr>
          <a:xfrm>
            <a:off x="0" y="0"/>
            <a:ext cx="12268200" cy="6858000"/>
          </a:xfrm>
        </p:spPr>
      </p:pic>
      <p:sp>
        <p:nvSpPr>
          <p:cNvPr id="6" name="Rectangle 5"/>
          <p:cNvSpPr/>
          <p:nvPr/>
        </p:nvSpPr>
        <p:spPr>
          <a:xfrm>
            <a:off x="1588" y="-25400"/>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9" name="Group 8"/>
          <p:cNvGrpSpPr/>
          <p:nvPr/>
        </p:nvGrpSpPr>
        <p:grpSpPr>
          <a:xfrm>
            <a:off x="-45212" y="370274"/>
            <a:ext cx="2940811" cy="671126"/>
            <a:chOff x="-46800" y="370274"/>
            <a:chExt cx="2940811" cy="671126"/>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0" y="370274"/>
              <a:ext cx="2940811" cy="671126"/>
            </a:xfrm>
            <a:prstGeom prst="rect">
              <a:avLst/>
            </a:prstGeom>
          </p:spPr>
        </p:pic>
        <p:sp>
          <p:nvSpPr>
            <p:cNvPr id="11" name="TextBox 10"/>
            <p:cNvSpPr txBox="1"/>
            <p:nvPr/>
          </p:nvSpPr>
          <p:spPr>
            <a:xfrm>
              <a:off x="227012" y="416875"/>
              <a:ext cx="2013527" cy="369332"/>
            </a:xfrm>
            <a:prstGeom prst="rect">
              <a:avLst/>
            </a:prstGeom>
            <a:noFill/>
          </p:spPr>
          <p:txBody>
            <a:bodyPr wrap="square" rtlCol="0">
              <a:spAutoFit/>
            </a:bodyPr>
            <a:lstStyle/>
            <a:p>
              <a:pPr algn="ctr"/>
              <a:r>
                <a:rPr lang="en-US" altLang="zh-TW" b="1" dirty="0">
                  <a:solidFill>
                    <a:prstClr val="white"/>
                  </a:solidFill>
                  <a:latin typeface="Calibri"/>
                  <a:ea typeface="微軟正黑體" panose="020B0604030504040204" pitchFamily="34" charset="-120"/>
                </a:rPr>
                <a:t>10/F </a:t>
              </a:r>
              <a:r>
                <a:rPr lang="en-US" altLang="zh-TW" b="1" dirty="0">
                  <a:solidFill>
                    <a:prstClr val="white"/>
                  </a:solidFill>
                  <a:latin typeface="Calibri"/>
                  <a:ea typeface="微軟正黑體" panose="020B0604030504040204" pitchFamily="34" charset="-120"/>
                </a:rPr>
                <a:t>Fitness</a:t>
              </a:r>
              <a:endParaRPr lang="zh-TW" altLang="en-US" b="1" dirty="0">
                <a:solidFill>
                  <a:prstClr val="white"/>
                </a:solidFill>
                <a:latin typeface="Calibri"/>
                <a:ea typeface="微軟正黑體" panose="020B0604030504040204" pitchFamily="34" charset="-120"/>
              </a:endParaRPr>
            </a:p>
          </p:txBody>
        </p:sp>
      </p:grpSp>
      <p:sp>
        <p:nvSpPr>
          <p:cNvPr id="12" name="Rectangle 11"/>
          <p:cNvSpPr/>
          <p:nvPr/>
        </p:nvSpPr>
        <p:spPr>
          <a:xfrm>
            <a:off x="2932111" y="1905000"/>
            <a:ext cx="6324600" cy="28194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2324" y="2330780"/>
            <a:ext cx="1723163" cy="718539"/>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4811" y="2330779"/>
            <a:ext cx="1219200" cy="729996"/>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9199" y="3458244"/>
            <a:ext cx="1208088" cy="76287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3812" y="3458244"/>
            <a:ext cx="867637" cy="762876"/>
          </a:xfrm>
          <a:prstGeom prst="rect">
            <a:avLst/>
          </a:prstGeom>
        </p:spPr>
      </p:pic>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1975" t="11646" r="5325" b="21235"/>
          <a:stretch/>
        </p:blipFill>
        <p:spPr>
          <a:xfrm>
            <a:off x="7092223" y="2330779"/>
            <a:ext cx="1752600" cy="739048"/>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53041" y="3458244"/>
            <a:ext cx="762876" cy="762876"/>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42779" y="3458245"/>
            <a:ext cx="741045" cy="741045"/>
          </a:xfrm>
          <a:prstGeom prst="rect">
            <a:avLst/>
          </a:prstGeom>
        </p:spPr>
      </p:pic>
    </p:spTree>
    <p:extLst>
      <p:ext uri="{BB962C8B-B14F-4D97-AF65-F5344CB8AC3E}">
        <p14:creationId xmlns:p14="http://schemas.microsoft.com/office/powerpoint/2010/main" val="84235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1750"/>
                            </p:stCondLst>
                            <p:childTnLst>
                              <p:par>
                                <p:cTn id="23" presetID="42"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2250"/>
                            </p:stCondLst>
                            <p:childTnLst>
                              <p:par>
                                <p:cTn id="29" presetID="42"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750"/>
                            </p:stCondLst>
                            <p:childTnLst>
                              <p:par>
                                <p:cTn id="35" presetID="42"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anim calcmode="lin" valueType="num">
                                      <p:cBhvr>
                                        <p:cTn id="38" dur="500" fill="hold"/>
                                        <p:tgtEl>
                                          <p:spTgt spid="3"/>
                                        </p:tgtEl>
                                        <p:attrNameLst>
                                          <p:attrName>ppt_x</p:attrName>
                                        </p:attrNameLst>
                                      </p:cBhvr>
                                      <p:tavLst>
                                        <p:tav tm="0">
                                          <p:val>
                                            <p:strVal val="#ppt_x"/>
                                          </p:val>
                                        </p:tav>
                                        <p:tav tm="100000">
                                          <p:val>
                                            <p:strVal val="#ppt_x"/>
                                          </p:val>
                                        </p:tav>
                                      </p:tavLst>
                                    </p:anim>
                                    <p:anim calcmode="lin" valueType="num">
                                      <p:cBhvr>
                                        <p:cTn id="39" dur="500" fill="hold"/>
                                        <p:tgtEl>
                                          <p:spTgt spid="3"/>
                                        </p:tgtEl>
                                        <p:attrNameLst>
                                          <p:attrName>ppt_y</p:attrName>
                                        </p:attrNameLst>
                                      </p:cBhvr>
                                      <p:tavLst>
                                        <p:tav tm="0">
                                          <p:val>
                                            <p:strVal val="#ppt_y+.1"/>
                                          </p:val>
                                        </p:tav>
                                        <p:tav tm="100000">
                                          <p:val>
                                            <p:strVal val="#ppt_y"/>
                                          </p:val>
                                        </p:tav>
                                      </p:tavLst>
                                    </p:anim>
                                  </p:childTnLst>
                                </p:cTn>
                              </p:par>
                            </p:childTnLst>
                          </p:cTn>
                        </p:par>
                        <p:par>
                          <p:cTn id="40" fill="hold">
                            <p:stCondLst>
                              <p:cond delay="3250"/>
                            </p:stCondLst>
                            <p:childTnLst>
                              <p:par>
                                <p:cTn id="41" presetID="42"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anim calcmode="lin" valueType="num">
                                      <p:cBhvr>
                                        <p:cTn id="44" dur="500" fill="hold"/>
                                        <p:tgtEl>
                                          <p:spTgt spid="7"/>
                                        </p:tgtEl>
                                        <p:attrNameLst>
                                          <p:attrName>ppt_x</p:attrName>
                                        </p:attrNameLst>
                                      </p:cBhvr>
                                      <p:tavLst>
                                        <p:tav tm="0">
                                          <p:val>
                                            <p:strVal val="#ppt_x"/>
                                          </p:val>
                                        </p:tav>
                                        <p:tav tm="100000">
                                          <p:val>
                                            <p:strVal val="#ppt_x"/>
                                          </p:val>
                                        </p:tav>
                                      </p:tavLst>
                                    </p:anim>
                                    <p:anim calcmode="lin" valueType="num">
                                      <p:cBhvr>
                                        <p:cTn id="4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4862"/>
          <a:stretch/>
        </p:blipFill>
        <p:spPr>
          <a:xfrm>
            <a:off x="1588" y="-1"/>
            <a:ext cx="12188825" cy="6858001"/>
          </a:xfrm>
          <a:prstGeom prst="rect">
            <a:avLst/>
          </a:prstGeom>
        </p:spPr>
      </p:pic>
      <p:sp>
        <p:nvSpPr>
          <p:cNvPr id="6" name="Rectangle 5"/>
          <p:cNvSpPr/>
          <p:nvPr/>
        </p:nvSpPr>
        <p:spPr>
          <a:xfrm>
            <a:off x="-92245" y="-38100"/>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12" name="Rectangle 11"/>
          <p:cNvSpPr/>
          <p:nvPr/>
        </p:nvSpPr>
        <p:spPr>
          <a:xfrm>
            <a:off x="1143000" y="2209800"/>
            <a:ext cx="9372600" cy="2474086"/>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p:cNvSpPr/>
          <p:nvPr/>
        </p:nvSpPr>
        <p:spPr>
          <a:xfrm>
            <a:off x="1143000" y="609600"/>
            <a:ext cx="3492002"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4146" b="31707"/>
          <a:stretch/>
        </p:blipFill>
        <p:spPr>
          <a:xfrm>
            <a:off x="1143000" y="526721"/>
            <a:ext cx="3492002" cy="794927"/>
          </a:xfrm>
          <a:prstGeom prst="rect">
            <a:avLst/>
          </a:prstGeom>
        </p:spPr>
      </p:pic>
      <p:sp>
        <p:nvSpPr>
          <p:cNvPr id="14" name="Rectangle 13"/>
          <p:cNvSpPr/>
          <p:nvPr/>
        </p:nvSpPr>
        <p:spPr>
          <a:xfrm>
            <a:off x="1371600" y="2482453"/>
            <a:ext cx="8864589" cy="1631216"/>
          </a:xfrm>
          <a:prstGeom prst="rect">
            <a:avLst/>
          </a:prstGeom>
        </p:spPr>
        <p:txBody>
          <a:bodyPr wrap="square">
            <a:spAutoFit/>
          </a:bodyPr>
          <a:lstStyle/>
          <a:p>
            <a:r>
              <a:rPr lang="en-US" altLang="zh-TW" sz="2000" dirty="0">
                <a:solidFill>
                  <a:prstClr val="white"/>
                </a:solidFill>
                <a:latin typeface="Calibri"/>
                <a:ea typeface="微軟正黑體" panose="020B0604030504040204" pitchFamily="34" charset="-120"/>
              </a:rPr>
              <a:t>GUAVAPASS :The Best In Premium Fitness Classes </a:t>
            </a:r>
          </a:p>
          <a:p>
            <a:endParaRPr lang="en-US" altLang="zh-TW" sz="2000" dirty="0">
              <a:solidFill>
                <a:prstClr val="white"/>
              </a:solidFill>
              <a:latin typeface="Calibri"/>
              <a:ea typeface="微軟正黑體" panose="020B0604030504040204" pitchFamily="34" charset="-120"/>
            </a:endParaRPr>
          </a:p>
          <a:p>
            <a:r>
              <a:rPr lang="en-US" altLang="zh-TW" sz="2000" dirty="0">
                <a:solidFill>
                  <a:prstClr val="white"/>
                </a:solidFill>
                <a:latin typeface="Calibri"/>
                <a:ea typeface="微軟正黑體" panose="020B0604030504040204" pitchFamily="34" charset="-120"/>
              </a:rPr>
              <a:t>GUAVAPASS curated an elite list of fitness classes in Hong Kong and Asia. Empowering you with an unlimited variety of classes from Yoga to Kickboxing, Spinning to Dance, CrossFit to Pilates. A new way to sweat everyday! </a:t>
            </a:r>
          </a:p>
        </p:txBody>
      </p:sp>
      <p:pic>
        <p:nvPicPr>
          <p:cNvPr id="22" name="Picture 21"/>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34342" b="62895" l="40921" r="61711"/>
                    </a14:imgEffect>
                  </a14:imgLayer>
                </a14:imgProps>
              </a:ext>
              <a:ext uri="{28A0092B-C50C-407E-A947-70E740481C1C}">
                <a14:useLocalDpi xmlns:a14="http://schemas.microsoft.com/office/drawing/2010/main"/>
              </a:ext>
            </a:extLst>
          </a:blip>
          <a:srcRect l="41969" t="36919" r="40890" b="45423"/>
          <a:stretch/>
        </p:blipFill>
        <p:spPr>
          <a:xfrm>
            <a:off x="381655" y="5076168"/>
            <a:ext cx="1053112" cy="1053112"/>
          </a:xfrm>
          <a:prstGeom prst="rect">
            <a:avLst/>
          </a:prstGeom>
        </p:spPr>
      </p:pic>
      <p:pic>
        <p:nvPicPr>
          <p:cNvPr id="23" name="Picture 22"/>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17448" b="88542" l="11968" r="87234"/>
                    </a14:imgEffect>
                  </a14:imgLayer>
                </a14:imgProps>
              </a:ext>
              <a:ext uri="{28A0092B-C50C-407E-A947-70E740481C1C}">
                <a14:useLocalDpi xmlns:a14="http://schemas.microsoft.com/office/drawing/2010/main"/>
              </a:ext>
            </a:extLst>
          </a:blip>
          <a:srcRect l="32421" t="22044" r="30699" b="40165"/>
          <a:stretch/>
        </p:blipFill>
        <p:spPr>
          <a:xfrm>
            <a:off x="3322059" y="5028299"/>
            <a:ext cx="1148851" cy="1148850"/>
          </a:xfrm>
          <a:prstGeom prst="rect">
            <a:avLst/>
          </a:prstGeom>
        </p:spPr>
      </p:pic>
      <p:pic>
        <p:nvPicPr>
          <p:cNvPr id="24" name="Picture 23"/>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rcRect l="40817" t="25461" r="40483" b="39532"/>
          <a:stretch/>
        </p:blipFill>
        <p:spPr>
          <a:xfrm>
            <a:off x="8178630" y="5028299"/>
            <a:ext cx="1148851" cy="1053112"/>
          </a:xfrm>
          <a:prstGeom prst="rect">
            <a:avLst/>
          </a:prstGeom>
        </p:spPr>
      </p:pic>
      <p:pic>
        <p:nvPicPr>
          <p:cNvPr id="25" name="Picture 24"/>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32048" b="89894" l="24737" r="64605"/>
                    </a14:imgEffect>
                  </a14:imgLayer>
                </a14:imgProps>
              </a:ext>
              <a:ext uri="{28A0092B-C50C-407E-A947-70E740481C1C}">
                <a14:useLocalDpi xmlns:a14="http://schemas.microsoft.com/office/drawing/2010/main"/>
              </a:ext>
            </a:extLst>
          </a:blip>
          <a:srcRect l="39588" t="38007" r="40264" b="44331"/>
          <a:stretch/>
        </p:blipFill>
        <p:spPr>
          <a:xfrm>
            <a:off x="9768814" y="5101567"/>
            <a:ext cx="1244587" cy="1053112"/>
          </a:xfrm>
          <a:prstGeom prst="rect">
            <a:avLst/>
          </a:prstGeom>
        </p:spPr>
      </p:pic>
      <p:pic>
        <p:nvPicPr>
          <p:cNvPr id="26" name="Picture 25"/>
          <p:cNvPicPr>
            <a:picLocks noChangeAspect="1"/>
          </p:cNvPicPr>
          <p:nvPr/>
        </p:nvPicPr>
        <p:blipFill rotWithShape="1">
          <a:blip r:embed="rId13" cstate="email">
            <a:extLst>
              <a:ext uri="{BEBA8EAE-BF5A-486C-A8C5-ECC9F3942E4B}">
                <a14:imgProps xmlns:a14="http://schemas.microsoft.com/office/drawing/2010/main">
                  <a14:imgLayer r:embed="rId14">
                    <a14:imgEffect>
                      <a14:backgroundRemoval t="3191" b="89894" l="9783" r="91576"/>
                    </a14:imgEffect>
                  </a14:imgLayer>
                </a14:imgProps>
              </a:ext>
              <a:ext uri="{28A0092B-C50C-407E-A947-70E740481C1C}">
                <a14:useLocalDpi xmlns:a14="http://schemas.microsoft.com/office/drawing/2010/main"/>
              </a:ext>
            </a:extLst>
          </a:blip>
          <a:srcRect l="33913" t="25037" r="31452" b="39569"/>
          <a:stretch/>
        </p:blipFill>
        <p:spPr>
          <a:xfrm>
            <a:off x="5003231" y="5103383"/>
            <a:ext cx="1053113" cy="1053112"/>
          </a:xfrm>
          <a:prstGeom prst="rect">
            <a:avLst/>
          </a:prstGeom>
        </p:spPr>
      </p:pic>
      <p:pic>
        <p:nvPicPr>
          <p:cNvPr id="27" name="Picture 26"/>
          <p:cNvPicPr>
            <a:picLocks noChangeAspect="1"/>
          </p:cNvPicPr>
          <p:nvPr/>
        </p:nvPicPr>
        <p:blipFill rotWithShape="1">
          <a:blip r:embed="rId15" cstate="email">
            <a:extLst>
              <a:ext uri="{BEBA8EAE-BF5A-486C-A8C5-ECC9F3942E4B}">
                <a14:imgProps xmlns:a14="http://schemas.microsoft.com/office/drawing/2010/main">
                  <a14:imgLayer r:embed="rId16">
                    <a14:imgEffect>
                      <a14:backgroundRemoval t="19565" b="64946" l="29605" r="65395"/>
                    </a14:imgEffect>
                  </a14:imgLayer>
                </a14:imgProps>
              </a:ext>
              <a:ext uri="{28A0092B-C50C-407E-A947-70E740481C1C}">
                <a14:useLocalDpi xmlns:a14="http://schemas.microsoft.com/office/drawing/2010/main"/>
              </a:ext>
            </a:extLst>
          </a:blip>
          <a:srcRect l="41630" t="27793" r="41229" b="37078"/>
          <a:stretch/>
        </p:blipFill>
        <p:spPr>
          <a:xfrm>
            <a:off x="6513111" y="5105407"/>
            <a:ext cx="1053113" cy="1053112"/>
          </a:xfrm>
          <a:prstGeom prst="rect">
            <a:avLst/>
          </a:prstGeom>
        </p:spPr>
      </p:pic>
      <p:pic>
        <p:nvPicPr>
          <p:cNvPr id="28" name="Picture 27"/>
          <p:cNvPicPr>
            <a:picLocks noChangeAspect="1"/>
          </p:cNvPicPr>
          <p:nvPr/>
        </p:nvPicPr>
        <p:blipFill rotWithShape="1">
          <a:blip r:embed="rId17" cstate="email">
            <a:extLst>
              <a:ext uri="{BEBA8EAE-BF5A-486C-A8C5-ECC9F3942E4B}">
                <a14:imgProps xmlns:a14="http://schemas.microsoft.com/office/drawing/2010/main">
                  <a14:imgLayer r:embed="rId18">
                    <a14:imgEffect>
                      <a14:backgroundRemoval t="9896" b="56250" l="34840" r="89894"/>
                    </a14:imgEffect>
                  </a14:imgLayer>
                </a14:imgProps>
              </a:ext>
              <a:ext uri="{28A0092B-C50C-407E-A947-70E740481C1C}">
                <a14:useLocalDpi xmlns:a14="http://schemas.microsoft.com/office/drawing/2010/main"/>
              </a:ext>
            </a:extLst>
          </a:blip>
          <a:srcRect l="31431" t="28043" r="30772" b="43314"/>
          <a:stretch/>
        </p:blipFill>
        <p:spPr>
          <a:xfrm>
            <a:off x="1718183" y="5197306"/>
            <a:ext cx="1148851" cy="861637"/>
          </a:xfrm>
          <a:prstGeom prst="rect">
            <a:avLst/>
          </a:prstGeom>
        </p:spPr>
      </p:pic>
      <p:sp>
        <p:nvSpPr>
          <p:cNvPr id="29" name="TextBox 28"/>
          <p:cNvSpPr txBox="1"/>
          <p:nvPr/>
        </p:nvSpPr>
        <p:spPr>
          <a:xfrm>
            <a:off x="568419" y="6026587"/>
            <a:ext cx="803181" cy="307777"/>
          </a:xfrm>
          <a:prstGeom prst="rect">
            <a:avLst/>
          </a:prstGeom>
          <a:noFill/>
        </p:spPr>
        <p:txBody>
          <a:bodyPr wrap="square" rtlCol="0">
            <a:spAutoFit/>
          </a:bodyPr>
          <a:lstStyle/>
          <a:p>
            <a:r>
              <a:rPr lang="en-US" altLang="zh-TW" sz="1400" b="1" dirty="0">
                <a:solidFill>
                  <a:prstClr val="white"/>
                </a:solidFill>
                <a:latin typeface="Calibri"/>
                <a:ea typeface="微軟正黑體" panose="020B0604030504040204" pitchFamily="34" charset="-120"/>
              </a:rPr>
              <a:t>Boxing</a:t>
            </a:r>
            <a:endParaRPr lang="en-US" sz="1200" b="1" dirty="0">
              <a:solidFill>
                <a:prstClr val="white"/>
              </a:solidFill>
              <a:latin typeface="Calibri"/>
              <a:ea typeface="微軟正黑體" panose="020B0604030504040204" pitchFamily="34" charset="-120"/>
            </a:endParaRPr>
          </a:p>
        </p:txBody>
      </p:sp>
      <p:sp>
        <p:nvSpPr>
          <p:cNvPr id="30" name="TextBox 29"/>
          <p:cNvSpPr txBox="1"/>
          <p:nvPr/>
        </p:nvSpPr>
        <p:spPr>
          <a:xfrm>
            <a:off x="1777720" y="6026586"/>
            <a:ext cx="1041681" cy="307777"/>
          </a:xfrm>
          <a:prstGeom prst="rect">
            <a:avLst/>
          </a:prstGeom>
          <a:noFill/>
        </p:spPr>
        <p:txBody>
          <a:bodyPr wrap="square" rtlCol="0">
            <a:spAutoFit/>
          </a:bodyPr>
          <a:lstStyle/>
          <a:p>
            <a:pPr algn="ctr"/>
            <a:r>
              <a:rPr lang="en-US" altLang="zh-TW" sz="1400" b="1" dirty="0">
                <a:solidFill>
                  <a:prstClr val="white"/>
                </a:solidFill>
                <a:latin typeface="Calibri"/>
                <a:ea typeface="微軟正黑體" panose="020B0604030504040204" pitchFamily="34" charset="-120"/>
              </a:rPr>
              <a:t>Spinning</a:t>
            </a:r>
            <a:endParaRPr lang="en-US" sz="1400" b="1" dirty="0">
              <a:solidFill>
                <a:prstClr val="white"/>
              </a:solidFill>
              <a:latin typeface="Calibri"/>
              <a:ea typeface="微軟正黑體" panose="020B0604030504040204" pitchFamily="34" charset="-120"/>
            </a:endParaRPr>
          </a:p>
        </p:txBody>
      </p:sp>
      <p:sp>
        <p:nvSpPr>
          <p:cNvPr id="31" name="TextBox 30"/>
          <p:cNvSpPr txBox="1"/>
          <p:nvPr/>
        </p:nvSpPr>
        <p:spPr>
          <a:xfrm>
            <a:off x="3566738" y="6027627"/>
            <a:ext cx="803181" cy="307777"/>
          </a:xfrm>
          <a:prstGeom prst="rect">
            <a:avLst/>
          </a:prstGeom>
          <a:noFill/>
        </p:spPr>
        <p:txBody>
          <a:bodyPr wrap="square" rtlCol="0">
            <a:spAutoFit/>
          </a:bodyPr>
          <a:lstStyle/>
          <a:p>
            <a:r>
              <a:rPr lang="en-US" altLang="zh-TW" sz="1400" b="1" dirty="0">
                <a:solidFill>
                  <a:prstClr val="white"/>
                </a:solidFill>
                <a:latin typeface="Calibri"/>
                <a:ea typeface="微軟正黑體" panose="020B0604030504040204" pitchFamily="34" charset="-120"/>
              </a:rPr>
              <a:t>Dance</a:t>
            </a:r>
            <a:endParaRPr lang="en-US" sz="1400" b="1" dirty="0">
              <a:solidFill>
                <a:prstClr val="white"/>
              </a:solidFill>
              <a:latin typeface="Calibri"/>
              <a:ea typeface="微軟正黑體" panose="020B0604030504040204" pitchFamily="34" charset="-120"/>
            </a:endParaRPr>
          </a:p>
        </p:txBody>
      </p:sp>
      <p:sp>
        <p:nvSpPr>
          <p:cNvPr id="32" name="TextBox 31"/>
          <p:cNvSpPr txBox="1"/>
          <p:nvPr/>
        </p:nvSpPr>
        <p:spPr>
          <a:xfrm>
            <a:off x="5119998" y="6026586"/>
            <a:ext cx="803181" cy="307777"/>
          </a:xfrm>
          <a:prstGeom prst="rect">
            <a:avLst/>
          </a:prstGeom>
          <a:noFill/>
        </p:spPr>
        <p:txBody>
          <a:bodyPr wrap="square" rtlCol="0">
            <a:spAutoFit/>
          </a:bodyPr>
          <a:lstStyle/>
          <a:p>
            <a:r>
              <a:rPr lang="en-US" altLang="zh-TW" sz="1400" b="1" dirty="0">
                <a:solidFill>
                  <a:prstClr val="white"/>
                </a:solidFill>
                <a:latin typeface="Calibri"/>
                <a:ea typeface="微軟正黑體" panose="020B0604030504040204" pitchFamily="34" charset="-120"/>
              </a:rPr>
              <a:t>Barre</a:t>
            </a:r>
            <a:endParaRPr lang="en-US" sz="1400" b="1" dirty="0">
              <a:solidFill>
                <a:prstClr val="white"/>
              </a:solidFill>
              <a:latin typeface="Calibri"/>
              <a:ea typeface="微軟正黑體" panose="020B0604030504040204" pitchFamily="34" charset="-120"/>
            </a:endParaRPr>
          </a:p>
        </p:txBody>
      </p:sp>
      <p:sp>
        <p:nvSpPr>
          <p:cNvPr id="33" name="TextBox 32"/>
          <p:cNvSpPr txBox="1"/>
          <p:nvPr/>
        </p:nvSpPr>
        <p:spPr>
          <a:xfrm>
            <a:off x="6379946" y="6028814"/>
            <a:ext cx="1186277" cy="307777"/>
          </a:xfrm>
          <a:prstGeom prst="rect">
            <a:avLst/>
          </a:prstGeom>
          <a:noFill/>
        </p:spPr>
        <p:txBody>
          <a:bodyPr wrap="square" rtlCol="0">
            <a:spAutoFit/>
          </a:bodyPr>
          <a:lstStyle/>
          <a:p>
            <a:pPr algn="ctr"/>
            <a:r>
              <a:rPr lang="en-US" altLang="zh-TW" sz="1400" b="1" dirty="0">
                <a:solidFill>
                  <a:prstClr val="white"/>
                </a:solidFill>
                <a:latin typeface="Calibri"/>
                <a:ea typeface="微軟正黑體" panose="020B0604030504040204" pitchFamily="34" charset="-120"/>
              </a:rPr>
              <a:t>Pilates</a:t>
            </a:r>
            <a:endParaRPr lang="en-US" sz="1400" b="1" dirty="0">
              <a:solidFill>
                <a:prstClr val="white"/>
              </a:solidFill>
              <a:latin typeface="Calibri"/>
              <a:ea typeface="微軟正黑體" panose="020B0604030504040204" pitchFamily="34" charset="-120"/>
            </a:endParaRPr>
          </a:p>
        </p:txBody>
      </p:sp>
      <p:sp>
        <p:nvSpPr>
          <p:cNvPr id="34" name="TextBox 33"/>
          <p:cNvSpPr txBox="1"/>
          <p:nvPr/>
        </p:nvSpPr>
        <p:spPr>
          <a:xfrm>
            <a:off x="8178629" y="6026586"/>
            <a:ext cx="1090591" cy="307777"/>
          </a:xfrm>
          <a:prstGeom prst="rect">
            <a:avLst/>
          </a:prstGeom>
          <a:noFill/>
        </p:spPr>
        <p:txBody>
          <a:bodyPr wrap="square" rtlCol="0">
            <a:spAutoFit/>
          </a:bodyPr>
          <a:lstStyle/>
          <a:p>
            <a:pPr algn="ctr"/>
            <a:r>
              <a:rPr lang="en-US" altLang="zh-TW" sz="1400" b="1" dirty="0">
                <a:solidFill>
                  <a:prstClr val="white"/>
                </a:solidFill>
                <a:latin typeface="Calibri"/>
                <a:ea typeface="微軟正黑體" panose="020B0604030504040204" pitchFamily="34" charset="-120"/>
              </a:rPr>
              <a:t>Boot camp</a:t>
            </a:r>
            <a:endParaRPr lang="en-US" sz="1400" b="1" dirty="0">
              <a:solidFill>
                <a:prstClr val="white"/>
              </a:solidFill>
              <a:latin typeface="Calibri"/>
              <a:ea typeface="微軟正黑體" panose="020B0604030504040204" pitchFamily="34" charset="-120"/>
            </a:endParaRPr>
          </a:p>
        </p:txBody>
      </p:sp>
      <p:sp>
        <p:nvSpPr>
          <p:cNvPr id="35" name="TextBox 34"/>
          <p:cNvSpPr txBox="1"/>
          <p:nvPr/>
        </p:nvSpPr>
        <p:spPr>
          <a:xfrm>
            <a:off x="9979901" y="6026586"/>
            <a:ext cx="803181" cy="307777"/>
          </a:xfrm>
          <a:prstGeom prst="rect">
            <a:avLst/>
          </a:prstGeom>
          <a:noFill/>
        </p:spPr>
        <p:txBody>
          <a:bodyPr wrap="square" rtlCol="0">
            <a:spAutoFit/>
          </a:bodyPr>
          <a:lstStyle/>
          <a:p>
            <a:pPr algn="ctr"/>
            <a:r>
              <a:rPr lang="en-US" altLang="zh-TW" sz="1400" b="1" dirty="0">
                <a:solidFill>
                  <a:prstClr val="white"/>
                </a:solidFill>
                <a:latin typeface="Calibri"/>
                <a:ea typeface="微軟正黑體" panose="020B0604030504040204" pitchFamily="34" charset="-120"/>
              </a:rPr>
              <a:t>Yoga</a:t>
            </a:r>
            <a:endParaRPr lang="en-US" sz="1400" b="1" dirty="0">
              <a:solidFill>
                <a:prstClr val="white"/>
              </a:solidFill>
              <a:latin typeface="Calibri"/>
              <a:ea typeface="微軟正黑體" panose="020B0604030504040204" pitchFamily="34" charset="-120"/>
            </a:endParaRPr>
          </a:p>
        </p:txBody>
      </p:sp>
      <p:grpSp>
        <p:nvGrpSpPr>
          <p:cNvPr id="36" name="Group 35"/>
          <p:cNvGrpSpPr/>
          <p:nvPr/>
        </p:nvGrpSpPr>
        <p:grpSpPr>
          <a:xfrm>
            <a:off x="9982200" y="177380"/>
            <a:ext cx="2382576" cy="532612"/>
            <a:chOff x="10313324" y="457200"/>
            <a:chExt cx="2382576" cy="532612"/>
          </a:xfrm>
        </p:grpSpPr>
        <p:sp>
          <p:nvSpPr>
            <p:cNvPr id="37" name="Snip Single Corner Rectangle 36"/>
            <p:cNvSpPr/>
            <p:nvPr/>
          </p:nvSpPr>
          <p:spPr>
            <a:xfrm flipH="1">
              <a:off x="10313324" y="457200"/>
              <a:ext cx="2382576"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TextBox 37"/>
            <p:cNvSpPr txBox="1"/>
            <p:nvPr/>
          </p:nvSpPr>
          <p:spPr>
            <a:xfrm>
              <a:off x="10551303" y="553955"/>
              <a:ext cx="2029500" cy="369332"/>
            </a:xfrm>
            <a:prstGeom prst="rect">
              <a:avLst/>
            </a:prstGeom>
            <a:noFill/>
          </p:spPr>
          <p:txBody>
            <a:bodyPr wrap="square" rtlCol="0">
              <a:spAutoFit/>
            </a:bodyPr>
            <a:lstStyle/>
            <a:p>
              <a:r>
                <a:rPr lang="en-US" altLang="zh-TW" b="1" dirty="0">
                  <a:solidFill>
                    <a:prstClr val="white"/>
                  </a:solidFill>
                  <a:latin typeface="Calibri"/>
                  <a:ea typeface="微軟正黑體" panose="020B0604030504040204" pitchFamily="34" charset="-120"/>
                </a:rPr>
                <a:t>Online Store</a:t>
              </a:r>
              <a:endParaRPr lang="en-US" b="1" dirty="0">
                <a:solidFill>
                  <a:prstClr val="white"/>
                </a:solidFill>
                <a:latin typeface="Calibri"/>
                <a:ea typeface="微軟正黑體" panose="020B0604030504040204" pitchFamily="34" charset="-120"/>
              </a:endParaRPr>
            </a:p>
          </p:txBody>
        </p:sp>
        <p:pic>
          <p:nvPicPr>
            <p:cNvPr id="39" name="Picture 3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Tree>
    <p:extLst>
      <p:ext uri="{BB962C8B-B14F-4D97-AF65-F5344CB8AC3E}">
        <p14:creationId xmlns:p14="http://schemas.microsoft.com/office/powerpoint/2010/main" val="29667457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14833" y="-248340"/>
            <a:ext cx="9944100" cy="7063589"/>
            <a:chOff x="2513245" y="-248340"/>
            <a:chExt cx="9944100" cy="7063589"/>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3245" y="-248340"/>
              <a:ext cx="9944100" cy="7063589"/>
            </a:xfrm>
            <a:prstGeom prst="rect">
              <a:avLst/>
            </a:prstGeom>
          </p:spPr>
        </p:pic>
        <p:sp>
          <p:nvSpPr>
            <p:cNvPr id="4" name="Rectangle 3"/>
            <p:cNvSpPr/>
            <p:nvPr/>
          </p:nvSpPr>
          <p:spPr>
            <a:xfrm rot="618640">
              <a:off x="5064396" y="4833300"/>
              <a:ext cx="388378" cy="254702"/>
            </a:xfrm>
            <a:prstGeom prst="rect">
              <a:avLst/>
            </a:prstGeom>
            <a:solidFill>
              <a:srgbClr val="1E2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129" name="Picture 128"/>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115" name="Picture 114"/>
          <p:cNvPicPr>
            <a:picLocks noChangeAspect="1"/>
          </p:cNvPicPr>
          <p:nvPr/>
        </p:nvPicPr>
        <p:blipFill rotWithShape="1">
          <a:blip r:embed="rId6">
            <a:extLst>
              <a:ext uri="{28A0092B-C50C-407E-A947-70E740481C1C}">
                <a14:useLocalDpi xmlns:a14="http://schemas.microsoft.com/office/drawing/2010/main" val="0"/>
              </a:ext>
            </a:extLst>
          </a:blip>
          <a:srcRect l="29229" t="11531" r="10928" b="69646"/>
          <a:stretch/>
        </p:blipFill>
        <p:spPr>
          <a:xfrm>
            <a:off x="5440826" y="534498"/>
            <a:ext cx="1969373" cy="379902"/>
          </a:xfrm>
          <a:prstGeom prst="roundRect">
            <a:avLst/>
          </a:prstGeom>
        </p:spPr>
      </p:pic>
      <p:sp>
        <p:nvSpPr>
          <p:cNvPr id="134" name="TextBox 133"/>
          <p:cNvSpPr txBox="1"/>
          <p:nvPr/>
        </p:nvSpPr>
        <p:spPr>
          <a:xfrm>
            <a:off x="5364975" y="548138"/>
            <a:ext cx="2046253" cy="338554"/>
          </a:xfrm>
          <a:prstGeom prst="rect">
            <a:avLst/>
          </a:prstGeom>
          <a:noFill/>
        </p:spPr>
        <p:txBody>
          <a:bodyPr wrap="square" rtlCol="0">
            <a:spAutoFit/>
          </a:bodyPr>
          <a:lstStyle/>
          <a:p>
            <a:pPr algn="ctr"/>
            <a:r>
              <a:rPr lang="en-US" sz="1600" b="1" dirty="0">
                <a:solidFill>
                  <a:prstClr val="white"/>
                </a:solidFill>
                <a:latin typeface="Calibri"/>
                <a:ea typeface="微軟正黑體" panose="020B0604030504040204" pitchFamily="34" charset="-120"/>
              </a:rPr>
              <a:t>11/F Electronic </a:t>
            </a:r>
            <a:endParaRPr lang="zh-TW" altLang="en-US" sz="1600" b="1" dirty="0">
              <a:solidFill>
                <a:prstClr val="white"/>
              </a:solidFill>
              <a:latin typeface="Calibri"/>
              <a:ea typeface="微軟正黑體" panose="020B0604030504040204" pitchFamily="34" charset="-120"/>
            </a:endParaRPr>
          </a:p>
        </p:txBody>
      </p:sp>
      <p:pic>
        <p:nvPicPr>
          <p:cNvPr id="58" name="Picture 5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18"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19"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6"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7"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pic>
        <p:nvPicPr>
          <p:cNvPr id="24" name="Picture 2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32426" y="556796"/>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3"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pic>
        <p:nvPicPr>
          <p:cNvPr id="116" name="Picture 115"/>
          <p:cNvPicPr>
            <a:picLocks noChangeAspect="1"/>
          </p:cNvPicPr>
          <p:nvPr/>
        </p:nvPicPr>
        <p:blipFill rotWithShape="1">
          <a:blip r:embed="rId34">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18" name="Rounded Rectangle 117"/>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5" name="TextBox 124"/>
          <p:cNvSpPr txBox="1"/>
          <p:nvPr/>
        </p:nvSpPr>
        <p:spPr>
          <a:xfrm>
            <a:off x="9743127" y="1988267"/>
            <a:ext cx="720365"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10</a:t>
            </a:r>
            <a:r>
              <a:rPr lang="en-US" sz="1400" dirty="0">
                <a:solidFill>
                  <a:prstClr val="black"/>
                </a:solidFill>
                <a:latin typeface="Calibri"/>
              </a:rPr>
              <a:t>/F↑ </a:t>
            </a:r>
            <a:endParaRPr lang="en-US" sz="1400" dirty="0">
              <a:solidFill>
                <a:prstClr val="black"/>
              </a:solidFill>
              <a:latin typeface="Calibri"/>
            </a:endParaRPr>
          </a:p>
        </p:txBody>
      </p:sp>
      <p:sp>
        <p:nvSpPr>
          <p:cNvPr id="126" name="TextBox 125"/>
          <p:cNvSpPr txBox="1"/>
          <p:nvPr/>
        </p:nvSpPr>
        <p:spPr>
          <a:xfrm>
            <a:off x="9789101" y="1978224"/>
            <a:ext cx="720366"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11</a:t>
            </a:r>
            <a:r>
              <a:rPr lang="en-US" sz="1400" dirty="0">
                <a:solidFill>
                  <a:prstClr val="black"/>
                </a:solidFill>
                <a:latin typeface="Calibri"/>
              </a:rPr>
              <a:t>/F </a:t>
            </a:r>
            <a:endParaRPr lang="en-US" sz="1400" dirty="0">
              <a:solidFill>
                <a:prstClr val="black"/>
              </a:solidFill>
              <a:latin typeface="Calibri"/>
            </a:endParaRPr>
          </a:p>
        </p:txBody>
      </p:sp>
      <p:pic>
        <p:nvPicPr>
          <p:cNvPr id="127" name="Picture 126"/>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31" name="Picture 13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32" name="Picture 13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36" name="Picture 135"/>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37" name="TextBox 136"/>
          <p:cNvSpPr txBox="1"/>
          <p:nvPr/>
        </p:nvSpPr>
        <p:spPr>
          <a:xfrm>
            <a:off x="9695009" y="3899148"/>
            <a:ext cx="538819" cy="261610"/>
          </a:xfrm>
          <a:prstGeom prst="rect">
            <a:avLst/>
          </a:prstGeom>
          <a:noFill/>
        </p:spPr>
        <p:txBody>
          <a:bodyPr wrap="square" rtlCol="0">
            <a:spAutoFit/>
          </a:bodyPr>
          <a:lstStyle/>
          <a:p>
            <a:r>
              <a:rPr lang="en-US" sz="1100" dirty="0">
                <a:solidFill>
                  <a:prstClr val="black"/>
                </a:solidFill>
                <a:latin typeface="Calibri"/>
              </a:rPr>
              <a:t>B1</a:t>
            </a:r>
            <a:endParaRPr lang="en-US" sz="1100" dirty="0">
              <a:solidFill>
                <a:prstClr val="black"/>
              </a:solidFill>
              <a:latin typeface="Calibri"/>
            </a:endParaRPr>
          </a:p>
        </p:txBody>
      </p:sp>
      <p:sp>
        <p:nvSpPr>
          <p:cNvPr id="138" name="TextBox 137"/>
          <p:cNvSpPr txBox="1"/>
          <p:nvPr/>
        </p:nvSpPr>
        <p:spPr>
          <a:xfrm>
            <a:off x="10068363" y="3901557"/>
            <a:ext cx="538819" cy="261610"/>
          </a:xfrm>
          <a:prstGeom prst="rect">
            <a:avLst/>
          </a:prstGeom>
          <a:noFill/>
        </p:spPr>
        <p:txBody>
          <a:bodyPr wrap="square" rtlCol="0">
            <a:spAutoFit/>
          </a:bodyPr>
          <a:lstStyle/>
          <a:p>
            <a:r>
              <a:rPr lang="en-US" sz="1100" dirty="0">
                <a:solidFill>
                  <a:prstClr val="black"/>
                </a:solidFill>
                <a:latin typeface="Calibri"/>
              </a:rPr>
              <a:t>G</a:t>
            </a:r>
            <a:endParaRPr lang="en-US" sz="1100" dirty="0">
              <a:solidFill>
                <a:prstClr val="black"/>
              </a:solidFill>
              <a:latin typeface="Calibri"/>
            </a:endParaRPr>
          </a:p>
        </p:txBody>
      </p:sp>
      <p:pic>
        <p:nvPicPr>
          <p:cNvPr id="139" name="Picture 138"/>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40" name="Picture 139"/>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41" name="Picture 14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42" name="Picture 14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43" name="Picture 14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44" name="Picture 143"/>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45" name="TextBox 144"/>
          <p:cNvSpPr txBox="1"/>
          <p:nvPr/>
        </p:nvSpPr>
        <p:spPr>
          <a:xfrm>
            <a:off x="9736915" y="3680074"/>
            <a:ext cx="538819" cy="261610"/>
          </a:xfrm>
          <a:prstGeom prst="rect">
            <a:avLst/>
          </a:prstGeom>
          <a:noFill/>
        </p:spPr>
        <p:txBody>
          <a:bodyPr wrap="square" rtlCol="0">
            <a:spAutoFit/>
          </a:bodyPr>
          <a:lstStyle/>
          <a:p>
            <a:r>
              <a:rPr lang="en-US" sz="1100" dirty="0">
                <a:solidFill>
                  <a:prstClr val="black"/>
                </a:solidFill>
                <a:latin typeface="Calibri"/>
              </a:rPr>
              <a:t>1</a:t>
            </a:r>
            <a:endParaRPr lang="en-US" sz="1100" dirty="0">
              <a:solidFill>
                <a:prstClr val="black"/>
              </a:solidFill>
              <a:latin typeface="Calibri"/>
            </a:endParaRPr>
          </a:p>
        </p:txBody>
      </p:sp>
      <p:sp>
        <p:nvSpPr>
          <p:cNvPr id="146" name="TextBox 145"/>
          <p:cNvSpPr txBox="1"/>
          <p:nvPr/>
        </p:nvSpPr>
        <p:spPr>
          <a:xfrm>
            <a:off x="10076725" y="36777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2</a:t>
            </a:r>
            <a:endParaRPr lang="en-US" sz="1100" dirty="0">
              <a:solidFill>
                <a:prstClr val="black"/>
              </a:solidFill>
              <a:latin typeface="Calibri"/>
            </a:endParaRPr>
          </a:p>
        </p:txBody>
      </p:sp>
      <p:sp>
        <p:nvSpPr>
          <p:cNvPr id="147" name="TextBox 146"/>
          <p:cNvSpPr txBox="1"/>
          <p:nvPr/>
        </p:nvSpPr>
        <p:spPr>
          <a:xfrm>
            <a:off x="9731780" y="34514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3</a:t>
            </a:r>
            <a:endParaRPr lang="en-US" sz="1100" dirty="0">
              <a:solidFill>
                <a:prstClr val="black"/>
              </a:solidFill>
              <a:latin typeface="Calibri"/>
            </a:endParaRPr>
          </a:p>
        </p:txBody>
      </p:sp>
      <p:sp>
        <p:nvSpPr>
          <p:cNvPr id="148" name="TextBox 147"/>
          <p:cNvSpPr txBox="1"/>
          <p:nvPr/>
        </p:nvSpPr>
        <p:spPr>
          <a:xfrm>
            <a:off x="10071590" y="34491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4</a:t>
            </a:r>
            <a:endParaRPr lang="en-US" sz="1100" dirty="0">
              <a:solidFill>
                <a:prstClr val="black"/>
              </a:solidFill>
              <a:latin typeface="Calibri"/>
            </a:endParaRPr>
          </a:p>
        </p:txBody>
      </p:sp>
      <p:sp>
        <p:nvSpPr>
          <p:cNvPr id="149" name="TextBox 148"/>
          <p:cNvSpPr txBox="1"/>
          <p:nvPr/>
        </p:nvSpPr>
        <p:spPr>
          <a:xfrm>
            <a:off x="9739115" y="3222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5</a:t>
            </a:r>
            <a:endParaRPr lang="en-US" sz="1100" dirty="0">
              <a:solidFill>
                <a:prstClr val="black"/>
              </a:solidFill>
              <a:latin typeface="Calibri"/>
            </a:endParaRPr>
          </a:p>
        </p:txBody>
      </p:sp>
      <p:sp>
        <p:nvSpPr>
          <p:cNvPr id="150" name="TextBox 149"/>
          <p:cNvSpPr txBox="1"/>
          <p:nvPr/>
        </p:nvSpPr>
        <p:spPr>
          <a:xfrm>
            <a:off x="10078925" y="32205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6</a:t>
            </a:r>
            <a:endParaRPr lang="en-US" sz="1100" dirty="0">
              <a:solidFill>
                <a:prstClr val="black"/>
              </a:solidFill>
              <a:latin typeface="Calibri"/>
            </a:endParaRPr>
          </a:p>
        </p:txBody>
      </p:sp>
      <p:pic>
        <p:nvPicPr>
          <p:cNvPr id="151" name="Picture 15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52" name="Picture 15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53" name="Picture 15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54" name="TextBox 153"/>
          <p:cNvSpPr txBox="1"/>
          <p:nvPr/>
        </p:nvSpPr>
        <p:spPr>
          <a:xfrm>
            <a:off x="9732784" y="2989511"/>
            <a:ext cx="538819" cy="261610"/>
          </a:xfrm>
          <a:prstGeom prst="rect">
            <a:avLst/>
          </a:prstGeom>
          <a:noFill/>
        </p:spPr>
        <p:txBody>
          <a:bodyPr wrap="square" rtlCol="0">
            <a:spAutoFit/>
          </a:bodyPr>
          <a:lstStyle/>
          <a:p>
            <a:r>
              <a:rPr lang="en-US" altLang="zh-TW" sz="1100" dirty="0">
                <a:solidFill>
                  <a:srgbClr val="002060"/>
                </a:solidFill>
                <a:latin typeface="Calibri"/>
                <a:ea typeface="新細明體" panose="02020500000000000000" pitchFamily="18" charset="-120"/>
              </a:rPr>
              <a:t>7</a:t>
            </a:r>
            <a:endParaRPr lang="en-US" sz="1100" dirty="0">
              <a:solidFill>
                <a:srgbClr val="002060"/>
              </a:solidFill>
              <a:latin typeface="Calibri"/>
            </a:endParaRPr>
          </a:p>
        </p:txBody>
      </p:sp>
      <p:sp>
        <p:nvSpPr>
          <p:cNvPr id="155" name="TextBox 154"/>
          <p:cNvSpPr txBox="1"/>
          <p:nvPr/>
        </p:nvSpPr>
        <p:spPr>
          <a:xfrm>
            <a:off x="10072594" y="2987157"/>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8</a:t>
            </a:r>
            <a:endParaRPr lang="en-US" sz="1100" dirty="0">
              <a:solidFill>
                <a:prstClr val="black"/>
              </a:solidFill>
              <a:latin typeface="Calibri"/>
            </a:endParaRPr>
          </a:p>
        </p:txBody>
      </p:sp>
      <p:sp>
        <p:nvSpPr>
          <p:cNvPr id="156" name="TextBox 155"/>
          <p:cNvSpPr txBox="1"/>
          <p:nvPr/>
        </p:nvSpPr>
        <p:spPr>
          <a:xfrm>
            <a:off x="9738908" y="2725638"/>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9</a:t>
            </a:r>
            <a:endParaRPr lang="en-US" sz="1100" dirty="0">
              <a:solidFill>
                <a:prstClr val="black"/>
              </a:solidFill>
              <a:latin typeface="Calibri"/>
            </a:endParaRPr>
          </a:p>
        </p:txBody>
      </p:sp>
      <p:sp>
        <p:nvSpPr>
          <p:cNvPr id="157" name="TextBox 156"/>
          <p:cNvSpPr txBox="1"/>
          <p:nvPr/>
        </p:nvSpPr>
        <p:spPr>
          <a:xfrm>
            <a:off x="10040561" y="272248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10</a:t>
            </a:r>
            <a:endParaRPr lang="en-US" sz="1100" dirty="0">
              <a:solidFill>
                <a:prstClr val="black"/>
              </a:solidFill>
              <a:latin typeface="Calibri"/>
            </a:endParaRPr>
          </a:p>
        </p:txBody>
      </p:sp>
      <p:sp>
        <p:nvSpPr>
          <p:cNvPr id="158" name="TextBox 157"/>
          <p:cNvSpPr txBox="1"/>
          <p:nvPr/>
        </p:nvSpPr>
        <p:spPr>
          <a:xfrm>
            <a:off x="9877075" y="2460874"/>
            <a:ext cx="538819" cy="261610"/>
          </a:xfrm>
          <a:prstGeom prst="rect">
            <a:avLst/>
          </a:prstGeom>
          <a:noFill/>
        </p:spPr>
        <p:txBody>
          <a:bodyPr wrap="square" rtlCol="0">
            <a:spAutoFit/>
          </a:bodyPr>
          <a:lstStyle/>
          <a:p>
            <a:r>
              <a:rPr lang="en-US" altLang="zh-TW" sz="1100" dirty="0">
                <a:solidFill>
                  <a:srgbClr val="FFFF00"/>
                </a:solidFill>
                <a:latin typeface="Calibri"/>
                <a:ea typeface="新細明體" panose="02020500000000000000" pitchFamily="18" charset="-120"/>
              </a:rPr>
              <a:t>11</a:t>
            </a:r>
            <a:endParaRPr lang="en-US" sz="1100" dirty="0">
              <a:solidFill>
                <a:srgbClr val="FFFF00"/>
              </a:solidFill>
              <a:latin typeface="Calibri"/>
            </a:endParaRPr>
          </a:p>
        </p:txBody>
      </p:sp>
      <p:grpSp>
        <p:nvGrpSpPr>
          <p:cNvPr id="159" name="Group 158"/>
          <p:cNvGrpSpPr/>
          <p:nvPr/>
        </p:nvGrpSpPr>
        <p:grpSpPr>
          <a:xfrm>
            <a:off x="9738908" y="4237302"/>
            <a:ext cx="232389" cy="220362"/>
            <a:chOff x="12789125" y="4767955"/>
            <a:chExt cx="232389" cy="220362"/>
          </a:xfrm>
        </p:grpSpPr>
        <p:pic>
          <p:nvPicPr>
            <p:cNvPr id="160" name="Picture 159"/>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61" name="Isosceles Triangle 160"/>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2" name="Isosceles Triangle 161"/>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63" name="Group 162"/>
          <p:cNvGrpSpPr/>
          <p:nvPr/>
        </p:nvGrpSpPr>
        <p:grpSpPr>
          <a:xfrm>
            <a:off x="10084892" y="4234150"/>
            <a:ext cx="232389" cy="220362"/>
            <a:chOff x="13239585" y="4761947"/>
            <a:chExt cx="232389" cy="220362"/>
          </a:xfrm>
        </p:grpSpPr>
        <p:pic>
          <p:nvPicPr>
            <p:cNvPr id="164" name="Picture 163"/>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165" name="Isosceles Triangle 164"/>
            <p:cNvSpPr/>
            <p:nvPr/>
          </p:nvSpPr>
          <p:spPr>
            <a:xfrm rot="16200000">
              <a:off x="13347558" y="484298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6" name="Isosceles Triangle 165"/>
            <p:cNvSpPr/>
            <p:nvPr/>
          </p:nvSpPr>
          <p:spPr>
            <a:xfrm rot="5400000">
              <a:off x="13274279"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261658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1000"/>
                                  </p:stCondLst>
                                  <p:childTnLst>
                                    <p:set>
                                      <p:cBhvr>
                                        <p:cTn id="15" dur="1" fill="hold">
                                          <p:stCondLst>
                                            <p:cond delay="0"/>
                                          </p:stCondLst>
                                        </p:cTn>
                                        <p:tgtEl>
                                          <p:spTgt spid="125"/>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26"/>
                                        </p:tgtEl>
                                        <p:attrNameLst>
                                          <p:attrName>style.visibility</p:attrName>
                                        </p:attrNameLst>
                                      </p:cBhvr>
                                      <p:to>
                                        <p:strVal val="visible"/>
                                      </p:to>
                                    </p:set>
                                    <p:animEffect transition="in" filter="fade">
                                      <p:cBhvr>
                                        <p:cTn id="18" dur="1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25" grpId="0"/>
      <p:bldP spid="12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6589" r="612" b="8692"/>
          <a:stretch/>
        </p:blipFill>
        <p:spPr>
          <a:xfrm>
            <a:off x="1587" y="1"/>
            <a:ext cx="12188826"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887" y="-10826"/>
            <a:ext cx="10361612" cy="6881526"/>
          </a:xfrm>
          <a:prstGeom prst="rect">
            <a:avLst/>
          </a:prstGeom>
        </p:spPr>
      </p:pic>
      <p:sp>
        <p:nvSpPr>
          <p:cNvPr id="4" name="Rectangle 3"/>
          <p:cNvSpPr/>
          <p:nvPr/>
        </p:nvSpPr>
        <p:spPr>
          <a:xfrm>
            <a:off x="-12701" y="-48926"/>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5" name="Group 4"/>
          <p:cNvGrpSpPr/>
          <p:nvPr/>
        </p:nvGrpSpPr>
        <p:grpSpPr>
          <a:xfrm>
            <a:off x="-45212" y="370274"/>
            <a:ext cx="4450212" cy="671126"/>
            <a:chOff x="-46800" y="370274"/>
            <a:chExt cx="2940811" cy="671126"/>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00" y="370274"/>
              <a:ext cx="2940811" cy="671126"/>
            </a:xfrm>
            <a:prstGeom prst="rect">
              <a:avLst/>
            </a:prstGeom>
          </p:spPr>
        </p:pic>
        <p:sp>
          <p:nvSpPr>
            <p:cNvPr id="7" name="TextBox 6"/>
            <p:cNvSpPr txBox="1"/>
            <p:nvPr/>
          </p:nvSpPr>
          <p:spPr>
            <a:xfrm>
              <a:off x="227012" y="416875"/>
              <a:ext cx="2013527" cy="369332"/>
            </a:xfrm>
            <a:prstGeom prst="rect">
              <a:avLst/>
            </a:prstGeom>
            <a:noFill/>
          </p:spPr>
          <p:txBody>
            <a:bodyPr wrap="square" rtlCol="0">
              <a:spAutoFit/>
            </a:bodyPr>
            <a:lstStyle/>
            <a:p>
              <a:pPr algn="ctr"/>
              <a:r>
                <a:rPr lang="en-US" altLang="zh-TW" b="1" dirty="0">
                  <a:solidFill>
                    <a:prstClr val="white"/>
                  </a:solidFill>
                  <a:latin typeface="Calibri"/>
                  <a:ea typeface="微軟正黑體" panose="020B0604030504040204" pitchFamily="34" charset="-120"/>
                </a:rPr>
                <a:t>11/F </a:t>
              </a:r>
              <a:r>
                <a:rPr lang="en-US" altLang="zh-TW" b="1" dirty="0">
                  <a:solidFill>
                    <a:prstClr val="white"/>
                  </a:solidFill>
                  <a:latin typeface="Calibri"/>
                  <a:ea typeface="微軟正黑體" panose="020B0604030504040204" pitchFamily="34" charset="-120"/>
                </a:rPr>
                <a:t>Electronic products</a:t>
              </a:r>
              <a:endParaRPr lang="zh-TW" altLang="en-US" b="1" dirty="0">
                <a:solidFill>
                  <a:prstClr val="white"/>
                </a:solidFill>
                <a:latin typeface="Calibri"/>
                <a:ea typeface="微軟正黑體" panose="020B0604030504040204" pitchFamily="34" charset="-120"/>
              </a:endParaRPr>
            </a:p>
          </p:txBody>
        </p:sp>
      </p:grpSp>
      <p:sp>
        <p:nvSpPr>
          <p:cNvPr id="8" name="Rectangle 7"/>
          <p:cNvSpPr/>
          <p:nvPr/>
        </p:nvSpPr>
        <p:spPr>
          <a:xfrm>
            <a:off x="2572543" y="1828800"/>
            <a:ext cx="6972300" cy="28194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4783" y="2148194"/>
            <a:ext cx="876300" cy="8763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59688" y="3587435"/>
            <a:ext cx="1027114" cy="616268"/>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7038" y="3475243"/>
            <a:ext cx="854337" cy="854337"/>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00867" y="2243937"/>
            <a:ext cx="1818477" cy="734763"/>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91598" y="3532770"/>
            <a:ext cx="1486026" cy="725599"/>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43800" y="3591342"/>
            <a:ext cx="1867578" cy="622136"/>
          </a:xfrm>
          <a:prstGeom prst="rect">
            <a:avLst/>
          </a:prstGeom>
        </p:spPr>
      </p:pic>
      <p:pic>
        <p:nvPicPr>
          <p:cNvPr id="15" name="Picture 14"/>
          <p:cNvPicPr>
            <a:picLocks noChangeAspect="1"/>
          </p:cNvPicPr>
          <p:nvPr/>
        </p:nvPicPr>
        <p:blipFill rotWithShape="1">
          <a:blip r:embed="rId12">
            <a:extLst>
              <a:ext uri="{28A0092B-C50C-407E-A947-70E740481C1C}">
                <a14:useLocalDpi xmlns:a14="http://schemas.microsoft.com/office/drawing/2010/main" val="0"/>
              </a:ext>
            </a:extLst>
          </a:blip>
          <a:srcRect t="29765" b="33312"/>
          <a:stretch/>
        </p:blipFill>
        <p:spPr>
          <a:xfrm>
            <a:off x="7698887" y="2315507"/>
            <a:ext cx="1778000" cy="609600"/>
          </a:xfrm>
          <a:prstGeom prst="rect">
            <a:avLst/>
          </a:prstGeom>
        </p:spPr>
      </p:pic>
      <p:pic>
        <p:nvPicPr>
          <p:cNvPr id="16" name="Picture 15"/>
          <p:cNvPicPr>
            <a:picLocks noChangeAspect="1"/>
          </p:cNvPicPr>
          <p:nvPr/>
        </p:nvPicPr>
        <p:blipFill rotWithShape="1">
          <a:blip r:embed="rId13" cstate="print">
            <a:extLst>
              <a:ext uri="{28A0092B-C50C-407E-A947-70E740481C1C}">
                <a14:useLocalDpi xmlns:a14="http://schemas.microsoft.com/office/drawing/2010/main" val="0"/>
              </a:ext>
            </a:extLst>
          </a:blip>
          <a:srcRect l="34745" t="31111" b="33333"/>
          <a:stretch/>
        </p:blipFill>
        <p:spPr>
          <a:xfrm>
            <a:off x="2811336" y="2277599"/>
            <a:ext cx="1593665" cy="617490"/>
          </a:xfrm>
          <a:prstGeom prst="rect">
            <a:avLst/>
          </a:prstGeom>
        </p:spPr>
      </p:pic>
    </p:spTree>
    <p:extLst>
      <p:ext uri="{BB962C8B-B14F-4D97-AF65-F5344CB8AC3E}">
        <p14:creationId xmlns:p14="http://schemas.microsoft.com/office/powerpoint/2010/main" val="61910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ppt_x</p:attrName>
                                        </p:attrNameLst>
                                      </p:cBhvr>
                                      <p:tavLst>
                                        <p:tav tm="0">
                                          <p:val>
                                            <p:strVal val="#ppt_x"/>
                                          </p:val>
                                        </p:tav>
                                        <p:tav tm="100000">
                                          <p:val>
                                            <p:strVal val="#ppt_x"/>
                                          </p:val>
                                        </p:tav>
                                      </p:tavLst>
                                    </p:anim>
                                    <p:anim calcmode="lin" valueType="num">
                                      <p:cBhvr>
                                        <p:cTn id="9" dur="75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750"/>
                            </p:stCondLst>
                            <p:childTnLst>
                              <p:par>
                                <p:cTn id="23" presetID="42"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2250"/>
                            </p:stCondLst>
                            <p:childTnLst>
                              <p:par>
                                <p:cTn id="29" presetID="42"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anim calcmode="lin" valueType="num">
                                      <p:cBhvr>
                                        <p:cTn id="32" dur="500" fill="hold"/>
                                        <p:tgtEl>
                                          <p:spTgt spid="10"/>
                                        </p:tgtEl>
                                        <p:attrNameLst>
                                          <p:attrName>ppt_x</p:attrName>
                                        </p:attrNameLst>
                                      </p:cBhvr>
                                      <p:tavLst>
                                        <p:tav tm="0">
                                          <p:val>
                                            <p:strVal val="#ppt_x"/>
                                          </p:val>
                                        </p:tav>
                                        <p:tav tm="100000">
                                          <p:val>
                                            <p:strVal val="#ppt_x"/>
                                          </p:val>
                                        </p:tav>
                                      </p:tavLst>
                                    </p:anim>
                                    <p:anim calcmode="lin" valueType="num">
                                      <p:cBhvr>
                                        <p:cTn id="33" dur="500" fill="hold"/>
                                        <p:tgtEl>
                                          <p:spTgt spid="10"/>
                                        </p:tgtEl>
                                        <p:attrNameLst>
                                          <p:attrName>ppt_y</p:attrName>
                                        </p:attrNameLst>
                                      </p:cBhvr>
                                      <p:tavLst>
                                        <p:tav tm="0">
                                          <p:val>
                                            <p:strVal val="#ppt_y+.1"/>
                                          </p:val>
                                        </p:tav>
                                        <p:tav tm="100000">
                                          <p:val>
                                            <p:strVal val="#ppt_y"/>
                                          </p:val>
                                        </p:tav>
                                      </p:tavLst>
                                    </p:anim>
                                  </p:childTnLst>
                                </p:cTn>
                              </p:par>
                            </p:childTnLst>
                          </p:cTn>
                        </p:par>
                        <p:par>
                          <p:cTn id="34" fill="hold">
                            <p:stCondLst>
                              <p:cond delay="2750"/>
                            </p:stCondLst>
                            <p:childTnLst>
                              <p:par>
                                <p:cTn id="35" presetID="42"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cTn>
                              </p:par>
                            </p:childTnLst>
                          </p:cTn>
                        </p:par>
                        <p:par>
                          <p:cTn id="40" fill="hold">
                            <p:stCondLst>
                              <p:cond delay="3250"/>
                            </p:stCondLst>
                            <p:childTnLst>
                              <p:par>
                                <p:cTn id="41" presetID="42"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anim calcmode="lin" valueType="num">
                                      <p:cBhvr>
                                        <p:cTn id="44" dur="500" fill="hold"/>
                                        <p:tgtEl>
                                          <p:spTgt spid="11"/>
                                        </p:tgtEl>
                                        <p:attrNameLst>
                                          <p:attrName>ppt_x</p:attrName>
                                        </p:attrNameLst>
                                      </p:cBhvr>
                                      <p:tavLst>
                                        <p:tav tm="0">
                                          <p:val>
                                            <p:strVal val="#ppt_x"/>
                                          </p:val>
                                        </p:tav>
                                        <p:tav tm="100000">
                                          <p:val>
                                            <p:strVal val="#ppt_x"/>
                                          </p:val>
                                        </p:tav>
                                      </p:tavLst>
                                    </p:anim>
                                    <p:anim calcmode="lin" valueType="num">
                                      <p:cBhvr>
                                        <p:cTn id="45" dur="500" fill="hold"/>
                                        <p:tgtEl>
                                          <p:spTgt spid="11"/>
                                        </p:tgtEl>
                                        <p:attrNameLst>
                                          <p:attrName>ppt_y</p:attrName>
                                        </p:attrNameLst>
                                      </p:cBhvr>
                                      <p:tavLst>
                                        <p:tav tm="0">
                                          <p:val>
                                            <p:strVal val="#ppt_y+.1"/>
                                          </p:val>
                                        </p:tav>
                                        <p:tav tm="100000">
                                          <p:val>
                                            <p:strVal val="#ppt_y"/>
                                          </p:val>
                                        </p:tav>
                                      </p:tavLst>
                                    </p:anim>
                                  </p:childTnLst>
                                </p:cTn>
                              </p:par>
                            </p:childTnLst>
                          </p:cTn>
                        </p:par>
                        <p:par>
                          <p:cTn id="46" fill="hold">
                            <p:stCondLst>
                              <p:cond delay="3750"/>
                            </p:stCondLst>
                            <p:childTnLst>
                              <p:par>
                                <p:cTn id="47" presetID="42" presetClass="entr" presetSubtype="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anim calcmode="lin" valueType="num">
                                      <p:cBhvr>
                                        <p:cTn id="50" dur="500" fill="hold"/>
                                        <p:tgtEl>
                                          <p:spTgt spid="14"/>
                                        </p:tgtEl>
                                        <p:attrNameLst>
                                          <p:attrName>ppt_x</p:attrName>
                                        </p:attrNameLst>
                                      </p:cBhvr>
                                      <p:tavLst>
                                        <p:tav tm="0">
                                          <p:val>
                                            <p:strVal val="#ppt_x"/>
                                          </p:val>
                                        </p:tav>
                                        <p:tav tm="100000">
                                          <p:val>
                                            <p:strVal val="#ppt_x"/>
                                          </p:val>
                                        </p:tav>
                                      </p:tavLst>
                                    </p:anim>
                                    <p:anim calcmode="lin" valueType="num">
                                      <p:cBhvr>
                                        <p:cTn id="51"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2035" b="10601"/>
          <a:stretch/>
        </p:blipFill>
        <p:spPr>
          <a:xfrm>
            <a:off x="1589" y="0"/>
            <a:ext cx="12188825" cy="6858000"/>
          </a:xfrm>
          <a:prstGeom prst="rect">
            <a:avLst/>
          </a:prstGeom>
        </p:spPr>
      </p:pic>
    </p:spTree>
    <p:extLst>
      <p:ext uri="{BB962C8B-B14F-4D97-AF65-F5344CB8AC3E}">
        <p14:creationId xmlns:p14="http://schemas.microsoft.com/office/powerpoint/2010/main" val="40255263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5" y="0"/>
            <a:ext cx="12197928" cy="6877366"/>
          </a:xfrm>
          <a:prstGeom prst="rect">
            <a:avLst/>
          </a:prstGeom>
        </p:spPr>
      </p:pic>
      <p:sp>
        <p:nvSpPr>
          <p:cNvPr id="42" name="Rectangle 41"/>
          <p:cNvSpPr/>
          <p:nvPr/>
        </p:nvSpPr>
        <p:spPr>
          <a:xfrm>
            <a:off x="-16969" y="-155988"/>
            <a:ext cx="12282658" cy="7205661"/>
          </a:xfrm>
          <a:prstGeom prst="rect">
            <a:avLst/>
          </a:prstGeom>
          <a:solidFill>
            <a:schemeClr val="bg1">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23" name="Rectangle 22"/>
          <p:cNvSpPr/>
          <p:nvPr/>
        </p:nvSpPr>
        <p:spPr>
          <a:xfrm>
            <a:off x="-7516" y="5163708"/>
            <a:ext cx="12197929" cy="1160892"/>
          </a:xfrm>
          <a:prstGeom prst="rect">
            <a:avLst/>
          </a:prstGeom>
          <a:gradFill>
            <a:gsLst>
              <a:gs pos="47500">
                <a:srgbClr val="FDFEFF"/>
              </a:gs>
              <a:gs pos="6000">
                <a:srgbClr val="FBFCFE">
                  <a:alpha val="90000"/>
                </a:srgbClr>
              </a:gs>
              <a:gs pos="0">
                <a:schemeClr val="accent1">
                  <a:lumMod val="5000"/>
                  <a:lumOff val="95000"/>
                  <a:alpha val="20000"/>
                </a:schemeClr>
              </a:gs>
              <a:gs pos="89000">
                <a:schemeClr val="bg1">
                  <a:alpha val="90000"/>
                </a:schemeClr>
              </a:gs>
              <a:gs pos="100000">
                <a:schemeClr val="bg1">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p:cNvSpPr/>
          <p:nvPr/>
        </p:nvSpPr>
        <p:spPr>
          <a:xfrm>
            <a:off x="1143000" y="1866900"/>
            <a:ext cx="8839200" cy="27813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21374" b="28042"/>
          <a:stretch/>
        </p:blipFill>
        <p:spPr>
          <a:xfrm>
            <a:off x="-152400" y="0"/>
            <a:ext cx="2108983" cy="1066800"/>
          </a:xfrm>
          <a:prstGeom prst="rect">
            <a:avLst/>
          </a:prstGeom>
        </p:spPr>
      </p:pic>
      <p:sp>
        <p:nvSpPr>
          <p:cNvPr id="13" name="Rectangle 12"/>
          <p:cNvSpPr/>
          <p:nvPr/>
        </p:nvSpPr>
        <p:spPr>
          <a:xfrm>
            <a:off x="1371600" y="1981201"/>
            <a:ext cx="8382001" cy="2585323"/>
          </a:xfrm>
          <a:prstGeom prst="rect">
            <a:avLst/>
          </a:prstGeom>
        </p:spPr>
        <p:txBody>
          <a:bodyPr wrap="square">
            <a:spAutoFit/>
          </a:bodyPr>
          <a:lstStyle/>
          <a:p>
            <a:r>
              <a:rPr lang="en-US" altLang="zh-TW" dirty="0">
                <a:solidFill>
                  <a:prstClr val="white"/>
                </a:solidFill>
                <a:latin typeface="Calibri"/>
                <a:ea typeface="微軟正黑體" panose="020B0604030504040204" pitchFamily="34" charset="-120"/>
              </a:rPr>
              <a:t>Chung Yuen Electrical was founded </a:t>
            </a:r>
            <a:r>
              <a:rPr lang="en-US" altLang="zh-TW" dirty="0">
                <a:solidFill>
                  <a:prstClr val="white"/>
                </a:solidFill>
                <a:latin typeface="Calibri"/>
                <a:ea typeface="微軟正黑體" panose="020B0604030504040204" pitchFamily="34" charset="-120"/>
              </a:rPr>
              <a:t>in </a:t>
            </a:r>
            <a:r>
              <a:rPr lang="en-US" altLang="zh-TW" dirty="0">
                <a:solidFill>
                  <a:prstClr val="white"/>
                </a:solidFill>
                <a:latin typeface="Calibri"/>
                <a:ea typeface="微軟正黑體" panose="020B0604030504040204" pitchFamily="34" charset="-120"/>
              </a:rPr>
              <a:t>year 1927, and had officially registered as Chung Yuen Electrical Company Limited since 1960.  Its main business is distribution of electrical appliances and is one of the top electrical retailers in Hong Kong. </a:t>
            </a:r>
            <a:endParaRPr lang="en-US" altLang="zh-TW" dirty="0">
              <a:solidFill>
                <a:prstClr val="white"/>
              </a:solidFill>
              <a:latin typeface="Calibri"/>
              <a:ea typeface="微軟正黑體" panose="020B0604030504040204" pitchFamily="34" charset="-120"/>
            </a:endParaRPr>
          </a:p>
          <a:p>
            <a:endParaRPr lang="en-US" altLang="zh-TW" dirty="0">
              <a:solidFill>
                <a:prstClr val="white"/>
              </a:solidFill>
              <a:latin typeface="Calibri"/>
              <a:ea typeface="微軟正黑體" panose="020B0604030504040204" pitchFamily="34" charset="-120"/>
            </a:endParaRPr>
          </a:p>
          <a:p>
            <a:r>
              <a:rPr lang="en-US" altLang="zh-TW" dirty="0">
                <a:solidFill>
                  <a:prstClr val="white"/>
                </a:solidFill>
                <a:latin typeface="Calibri"/>
                <a:ea typeface="微軟正黑體" panose="020B0604030504040204" pitchFamily="34" charset="-120"/>
              </a:rPr>
              <a:t>Serving </a:t>
            </a:r>
            <a:r>
              <a:rPr lang="en-US" altLang="zh-TW" dirty="0">
                <a:solidFill>
                  <a:prstClr val="white"/>
                </a:solidFill>
                <a:latin typeface="Calibri"/>
                <a:ea typeface="微軟正黑體" panose="020B0604030504040204" pitchFamily="34" charset="-120"/>
              </a:rPr>
              <a:t>local market for over 90 years, </a:t>
            </a:r>
            <a:r>
              <a:rPr lang="en-US" altLang="zh-TW" dirty="0">
                <a:solidFill>
                  <a:prstClr val="white"/>
                </a:solidFill>
                <a:latin typeface="Calibri"/>
                <a:ea typeface="微軟正黑體" panose="020B0604030504040204" pitchFamily="34" charset="-120"/>
              </a:rPr>
              <a:t>they </a:t>
            </a:r>
            <a:r>
              <a:rPr lang="en-US" altLang="zh-TW" dirty="0">
                <a:solidFill>
                  <a:prstClr val="white"/>
                </a:solidFill>
                <a:latin typeface="Calibri"/>
                <a:ea typeface="微軟正黑體" panose="020B0604030504040204" pitchFamily="34" charset="-120"/>
              </a:rPr>
              <a:t>do have retail branches spreading across different districts in Hong Kong, providing varieties to consumers such as audio-visual products, digital and mobile products, home appliances, beauty &amp; personal care items, etc</a:t>
            </a:r>
            <a:r>
              <a:rPr lang="en-US" altLang="zh-TW" dirty="0">
                <a:solidFill>
                  <a:prstClr val="white"/>
                </a:solidFill>
                <a:latin typeface="Calibri"/>
                <a:ea typeface="微軟正黑體" panose="020B0604030504040204" pitchFamily="34" charset="-120"/>
              </a:rPr>
              <a:t>. They </a:t>
            </a:r>
            <a:r>
              <a:rPr lang="en-US" altLang="zh-TW" dirty="0">
                <a:solidFill>
                  <a:prstClr val="white"/>
                </a:solidFill>
                <a:latin typeface="Calibri"/>
                <a:ea typeface="微軟正黑體" panose="020B0604030504040204" pitchFamily="34" charset="-120"/>
              </a:rPr>
              <a:t>provide professional and quality services, under </a:t>
            </a:r>
            <a:r>
              <a:rPr lang="en-US" altLang="zh-TW" dirty="0">
                <a:solidFill>
                  <a:prstClr val="white"/>
                </a:solidFill>
                <a:latin typeface="Calibri"/>
                <a:ea typeface="微軟正黑體" panose="020B0604030504040204" pitchFamily="34" charset="-120"/>
              </a:rPr>
              <a:t>the mission </a:t>
            </a:r>
            <a:r>
              <a:rPr lang="en-US" altLang="zh-TW" dirty="0">
                <a:solidFill>
                  <a:prstClr val="white"/>
                </a:solidFill>
                <a:latin typeface="Calibri"/>
                <a:ea typeface="微軟正黑體" panose="020B0604030504040204" pitchFamily="34" charset="-120"/>
              </a:rPr>
              <a:t>of “Always Taking Consumers as the Priority”, scoping with your daily needs.</a:t>
            </a:r>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b="3370"/>
          <a:stretch/>
        </p:blipFill>
        <p:spPr>
          <a:xfrm>
            <a:off x="1047839" y="5318846"/>
            <a:ext cx="973679" cy="396154"/>
          </a:xfrm>
          <a:prstGeom prst="rect">
            <a:avLst/>
          </a:prstGeom>
        </p:spPr>
      </p:pic>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56583" y="5315531"/>
            <a:ext cx="1076172" cy="358724"/>
          </a:xfrm>
          <a:prstGeom prst="rect">
            <a:avLst/>
          </a:prstGeom>
        </p:spPr>
      </p:pic>
      <p:pic>
        <p:nvPicPr>
          <p:cNvPr id="16" name="Picture 15"/>
          <p:cNvPicPr>
            <a:picLocks noChangeAspect="1"/>
          </p:cNvPicPr>
          <p:nvPr/>
        </p:nvPicPr>
        <p:blipFill rotWithShape="1">
          <a:blip r:embed="rId6" cstate="screen">
            <a:extLst>
              <a:ext uri="{28A0092B-C50C-407E-A947-70E740481C1C}">
                <a14:useLocalDpi xmlns:a14="http://schemas.microsoft.com/office/drawing/2010/main"/>
              </a:ext>
            </a:extLst>
          </a:blip>
          <a:srcRect l="8961"/>
          <a:stretch/>
        </p:blipFill>
        <p:spPr>
          <a:xfrm>
            <a:off x="4038600" y="5289909"/>
            <a:ext cx="1024444" cy="384347"/>
          </a:xfrm>
          <a:prstGeom prst="rect">
            <a:avLst/>
          </a:prstGeom>
        </p:spPr>
      </p:pic>
      <p:pic>
        <p:nvPicPr>
          <p:cNvPr id="18" name="Picture 17"/>
          <p:cNvPicPr>
            <a:picLocks noChangeAspect="1"/>
          </p:cNvPicPr>
          <p:nvPr/>
        </p:nvPicPr>
        <p:blipFill rotWithShape="1">
          <a:blip r:embed="rId7" cstate="screen">
            <a:extLst>
              <a:ext uri="{28A0092B-C50C-407E-A947-70E740481C1C}">
                <a14:useLocalDpi xmlns:a14="http://schemas.microsoft.com/office/drawing/2010/main"/>
              </a:ext>
            </a:extLst>
          </a:blip>
          <a:srcRect l="6364"/>
          <a:stretch/>
        </p:blipFill>
        <p:spPr>
          <a:xfrm>
            <a:off x="8991600" y="5298449"/>
            <a:ext cx="1028436" cy="375806"/>
          </a:xfrm>
          <a:prstGeom prst="rect">
            <a:avLst/>
          </a:prstGeom>
        </p:spPr>
      </p:pic>
      <p:pic>
        <p:nvPicPr>
          <p:cNvPr id="19" name="Picture 1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957173" y="5374253"/>
            <a:ext cx="1127418" cy="358725"/>
          </a:xfrm>
          <a:prstGeom prst="rect">
            <a:avLst/>
          </a:prstGeom>
        </p:spPr>
      </p:pic>
      <p:pic>
        <p:nvPicPr>
          <p:cNvPr id="20" name="Picture 19"/>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018227" y="5713550"/>
            <a:ext cx="1117276" cy="403954"/>
          </a:xfrm>
          <a:prstGeom prst="rect">
            <a:avLst/>
          </a:prstGeom>
        </p:spPr>
      </p:pic>
      <p:pic>
        <p:nvPicPr>
          <p:cNvPr id="21" name="Picture 20"/>
          <p:cNvPicPr>
            <a:picLocks noChangeAspect="1"/>
          </p:cNvPicPr>
          <p:nvPr/>
        </p:nvPicPr>
        <p:blipFill rotWithShape="1">
          <a:blip r:embed="rId10" cstate="screen">
            <a:extLst>
              <a:ext uri="{28A0092B-C50C-407E-A947-70E740481C1C}">
                <a14:useLocalDpi xmlns:a14="http://schemas.microsoft.com/office/drawing/2010/main"/>
              </a:ext>
            </a:extLst>
          </a:blip>
          <a:srcRect l="7408" r="8917" b="16913"/>
          <a:stretch/>
        </p:blipFill>
        <p:spPr>
          <a:xfrm>
            <a:off x="5105400" y="5744243"/>
            <a:ext cx="943370" cy="342569"/>
          </a:xfrm>
          <a:prstGeom prst="rect">
            <a:avLst/>
          </a:prstGeom>
        </p:spPr>
      </p:pic>
      <p:pic>
        <p:nvPicPr>
          <p:cNvPr id="22" name="Picture 21"/>
          <p:cNvPicPr>
            <a:picLocks noChangeAspect="1"/>
          </p:cNvPicPr>
          <p:nvPr/>
        </p:nvPicPr>
        <p:blipFill rotWithShape="1">
          <a:blip r:embed="rId11" cstate="screen">
            <a:extLst>
              <a:ext uri="{28A0092B-C50C-407E-A947-70E740481C1C}">
                <a14:useLocalDpi xmlns:a14="http://schemas.microsoft.com/office/drawing/2010/main"/>
              </a:ext>
            </a:extLst>
          </a:blip>
          <a:srcRect l="1650" r="5961" b="16164"/>
          <a:stretch/>
        </p:blipFill>
        <p:spPr>
          <a:xfrm>
            <a:off x="8002524" y="5730462"/>
            <a:ext cx="1065277" cy="337221"/>
          </a:xfrm>
          <a:prstGeom prst="rect">
            <a:avLst/>
          </a:prstGeom>
        </p:spPr>
      </p:pic>
      <p:pic>
        <p:nvPicPr>
          <p:cNvPr id="24" name="Picture 23"/>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961097" y="5732977"/>
            <a:ext cx="1119411" cy="348222"/>
          </a:xfrm>
          <a:prstGeom prst="rect">
            <a:avLst/>
          </a:prstGeom>
        </p:spPr>
      </p:pic>
      <p:pic>
        <p:nvPicPr>
          <p:cNvPr id="25" name="Picture 24"/>
          <p:cNvPicPr>
            <a:picLocks noChangeAspect="1"/>
          </p:cNvPicPr>
          <p:nvPr/>
        </p:nvPicPr>
        <p:blipFill rotWithShape="1">
          <a:blip r:embed="rId13" cstate="screen">
            <a:extLst>
              <a:ext uri="{28A0092B-C50C-407E-A947-70E740481C1C}">
                <a14:useLocalDpi xmlns:a14="http://schemas.microsoft.com/office/drawing/2010/main"/>
              </a:ext>
            </a:extLst>
          </a:blip>
          <a:srcRect r="8183"/>
          <a:stretch/>
        </p:blipFill>
        <p:spPr>
          <a:xfrm>
            <a:off x="8928761" y="5716307"/>
            <a:ext cx="1027808" cy="348222"/>
          </a:xfrm>
          <a:prstGeom prst="rect">
            <a:avLst/>
          </a:prstGeom>
        </p:spPr>
      </p:pic>
      <p:pic>
        <p:nvPicPr>
          <p:cNvPr id="26" name="Picture 25"/>
          <p:cNvPicPr>
            <a:picLocks noChangeAspect="1"/>
          </p:cNvPicPr>
          <p:nvPr/>
        </p:nvPicPr>
        <p:blipFill rotWithShape="1">
          <a:blip r:embed="rId14" cstate="screen">
            <a:extLst>
              <a:ext uri="{28A0092B-C50C-407E-A947-70E740481C1C}">
                <a14:useLocalDpi xmlns:a14="http://schemas.microsoft.com/office/drawing/2010/main"/>
              </a:ext>
            </a:extLst>
          </a:blip>
          <a:srcRect l="6019" r="5488"/>
          <a:stretch/>
        </p:blipFill>
        <p:spPr>
          <a:xfrm>
            <a:off x="10018544" y="5713550"/>
            <a:ext cx="990600" cy="348222"/>
          </a:xfrm>
          <a:prstGeom prst="rect">
            <a:avLst/>
          </a:prstGeom>
        </p:spPr>
      </p:pic>
      <p:pic>
        <p:nvPicPr>
          <p:cNvPr id="27" name="Picture 26"/>
          <p:cNvPicPr>
            <a:picLocks noChangeAspect="1"/>
          </p:cNvPicPr>
          <p:nvPr/>
        </p:nvPicPr>
        <p:blipFill rotWithShape="1">
          <a:blip r:embed="rId15" cstate="screen">
            <a:extLst>
              <a:ext uri="{28A0092B-C50C-407E-A947-70E740481C1C}">
                <a14:useLocalDpi xmlns:a14="http://schemas.microsoft.com/office/drawing/2010/main"/>
              </a:ext>
            </a:extLst>
          </a:blip>
          <a:srcRect l="13518" t="9569" r="-1342" b="9444"/>
          <a:stretch/>
        </p:blipFill>
        <p:spPr>
          <a:xfrm>
            <a:off x="6109160" y="5764672"/>
            <a:ext cx="990140" cy="340741"/>
          </a:xfrm>
          <a:prstGeom prst="rect">
            <a:avLst/>
          </a:prstGeom>
        </p:spPr>
      </p:pic>
      <p:pic>
        <p:nvPicPr>
          <p:cNvPr id="29" name="Picture 28"/>
          <p:cNvPicPr>
            <a:picLocks noChangeAspect="1"/>
          </p:cNvPicPr>
          <p:nvPr/>
        </p:nvPicPr>
        <p:blipFill rotWithShape="1">
          <a:blip r:embed="rId16" cstate="screen">
            <a:extLst>
              <a:ext uri="{28A0092B-C50C-407E-A947-70E740481C1C}">
                <a14:useLocalDpi xmlns:a14="http://schemas.microsoft.com/office/drawing/2010/main"/>
              </a:ext>
            </a:extLst>
          </a:blip>
          <a:srcRect l="7263"/>
          <a:stretch/>
        </p:blipFill>
        <p:spPr>
          <a:xfrm>
            <a:off x="3994660" y="5713646"/>
            <a:ext cx="1036128" cy="403954"/>
          </a:xfrm>
          <a:prstGeom prst="rect">
            <a:avLst/>
          </a:prstGeom>
        </p:spPr>
      </p:pic>
      <p:pic>
        <p:nvPicPr>
          <p:cNvPr id="30" name="Picture 29"/>
          <p:cNvPicPr>
            <a:picLocks noChangeAspect="1"/>
          </p:cNvPicPr>
          <p:nvPr/>
        </p:nvPicPr>
        <p:blipFill rotWithShape="1">
          <a:blip r:embed="rId17" cstate="screen">
            <a:extLst>
              <a:ext uri="{28A0092B-C50C-407E-A947-70E740481C1C}">
                <a14:useLocalDpi xmlns:a14="http://schemas.microsoft.com/office/drawing/2010/main"/>
              </a:ext>
            </a:extLst>
          </a:blip>
          <a:srcRect r="7356"/>
          <a:stretch/>
        </p:blipFill>
        <p:spPr>
          <a:xfrm>
            <a:off x="11004514" y="5351637"/>
            <a:ext cx="1035086" cy="403954"/>
          </a:xfrm>
          <a:prstGeom prst="rect">
            <a:avLst/>
          </a:prstGeom>
        </p:spPr>
      </p:pic>
      <p:pic>
        <p:nvPicPr>
          <p:cNvPr id="31" name="Picture 30"/>
          <p:cNvPicPr>
            <a:picLocks noChangeAspect="1"/>
          </p:cNvPicPr>
          <p:nvPr/>
        </p:nvPicPr>
        <p:blipFill rotWithShape="1">
          <a:blip r:embed="rId18" cstate="screen">
            <a:extLst>
              <a:ext uri="{28A0092B-C50C-407E-A947-70E740481C1C}">
                <a14:useLocalDpi xmlns:a14="http://schemas.microsoft.com/office/drawing/2010/main"/>
              </a:ext>
            </a:extLst>
          </a:blip>
          <a:srcRect r="6987"/>
          <a:stretch/>
        </p:blipFill>
        <p:spPr>
          <a:xfrm>
            <a:off x="2990269" y="5699564"/>
            <a:ext cx="1039207" cy="403954"/>
          </a:xfrm>
          <a:prstGeom prst="rect">
            <a:avLst/>
          </a:prstGeom>
        </p:spPr>
      </p:pic>
      <p:pic>
        <p:nvPicPr>
          <p:cNvPr id="33" name="Picture 32"/>
          <p:cNvPicPr>
            <a:picLocks noChangeAspect="1"/>
          </p:cNvPicPr>
          <p:nvPr/>
        </p:nvPicPr>
        <p:blipFill rotWithShape="1">
          <a:blip r:embed="rId19" cstate="screen">
            <a:extLst>
              <a:ext uri="{28A0092B-C50C-407E-A947-70E740481C1C}">
                <a14:useLocalDpi xmlns:a14="http://schemas.microsoft.com/office/drawing/2010/main"/>
              </a:ext>
            </a:extLst>
          </a:blip>
          <a:srcRect l="6618" r="5518" b="-4002"/>
          <a:stretch/>
        </p:blipFill>
        <p:spPr>
          <a:xfrm>
            <a:off x="76200" y="5715001"/>
            <a:ext cx="990600" cy="373083"/>
          </a:xfrm>
          <a:prstGeom prst="rect">
            <a:avLst/>
          </a:prstGeom>
        </p:spPr>
      </p:pic>
      <p:pic>
        <p:nvPicPr>
          <p:cNvPr id="34" name="Picture 33"/>
          <p:cNvPicPr>
            <a:picLocks noChangeAspect="1"/>
          </p:cNvPicPr>
          <p:nvPr/>
        </p:nvPicPr>
        <p:blipFill rotWithShape="1">
          <a:blip r:embed="rId20" cstate="screen">
            <a:extLst>
              <a:ext uri="{28A0092B-C50C-407E-A947-70E740481C1C}">
                <a14:useLocalDpi xmlns:a14="http://schemas.microsoft.com/office/drawing/2010/main"/>
              </a:ext>
            </a:extLst>
          </a:blip>
          <a:srcRect l="1602" t="-2927" r="3774"/>
          <a:stretch/>
        </p:blipFill>
        <p:spPr>
          <a:xfrm>
            <a:off x="1040185" y="5732977"/>
            <a:ext cx="1066801" cy="369226"/>
          </a:xfrm>
          <a:prstGeom prst="rect">
            <a:avLst/>
          </a:prstGeom>
        </p:spPr>
      </p:pic>
      <p:pic>
        <p:nvPicPr>
          <p:cNvPr id="35" name="Picture 34"/>
          <p:cNvPicPr>
            <a:picLocks noChangeAspect="1"/>
          </p:cNvPicPr>
          <p:nvPr/>
        </p:nvPicPr>
        <p:blipFill rotWithShape="1">
          <a:blip r:embed="rId21" cstate="screen">
            <a:extLst>
              <a:ext uri="{28A0092B-C50C-407E-A947-70E740481C1C}">
                <a14:useLocalDpi xmlns:a14="http://schemas.microsoft.com/office/drawing/2010/main"/>
              </a:ext>
            </a:extLst>
          </a:blip>
          <a:srcRect r="8579"/>
          <a:stretch/>
        </p:blipFill>
        <p:spPr>
          <a:xfrm>
            <a:off x="8014740" y="5298449"/>
            <a:ext cx="1004100" cy="375806"/>
          </a:xfrm>
          <a:prstGeom prst="rect">
            <a:avLst/>
          </a:prstGeom>
        </p:spPr>
      </p:pic>
      <p:pic>
        <p:nvPicPr>
          <p:cNvPr id="37" name="Picture 36"/>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6944694" y="5299963"/>
            <a:ext cx="1076172" cy="358724"/>
          </a:xfrm>
          <a:prstGeom prst="rect">
            <a:avLst/>
          </a:prstGeom>
        </p:spPr>
      </p:pic>
      <p:pic>
        <p:nvPicPr>
          <p:cNvPr id="38" name="Picture 37"/>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5014916" y="5299963"/>
            <a:ext cx="1076172" cy="358724"/>
          </a:xfrm>
          <a:prstGeom prst="rect">
            <a:avLst/>
          </a:prstGeom>
        </p:spPr>
      </p:pic>
      <p:pic>
        <p:nvPicPr>
          <p:cNvPr id="39" name="Picture 38"/>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5984033" y="5315531"/>
            <a:ext cx="1076172" cy="358724"/>
          </a:xfrm>
          <a:prstGeom prst="rect">
            <a:avLst/>
          </a:prstGeom>
        </p:spPr>
      </p:pic>
      <p:pic>
        <p:nvPicPr>
          <p:cNvPr id="40" name="Picture 39"/>
          <p:cNvPicPr>
            <a:picLocks noChangeAspect="1"/>
          </p:cNvPicPr>
          <p:nvPr/>
        </p:nvPicPr>
        <p:blipFill rotWithShape="1">
          <a:blip r:embed="rId25" cstate="screen">
            <a:extLst>
              <a:ext uri="{28A0092B-C50C-407E-A947-70E740481C1C}">
                <a14:useLocalDpi xmlns:a14="http://schemas.microsoft.com/office/drawing/2010/main"/>
              </a:ext>
            </a:extLst>
          </a:blip>
          <a:srcRect r="6194"/>
          <a:stretch/>
        </p:blipFill>
        <p:spPr>
          <a:xfrm>
            <a:off x="2906816" y="5315532"/>
            <a:ext cx="1055585" cy="384347"/>
          </a:xfrm>
          <a:prstGeom prst="rect">
            <a:avLst/>
          </a:prstGeom>
        </p:spPr>
      </p:pic>
      <p:pic>
        <p:nvPicPr>
          <p:cNvPr id="41" name="Picture 40"/>
          <p:cNvPicPr>
            <a:picLocks noChangeAspect="1"/>
          </p:cNvPicPr>
          <p:nvPr/>
        </p:nvPicPr>
        <p:blipFill rotWithShape="1">
          <a:blip r:embed="rId26" cstate="screen">
            <a:extLst>
              <a:ext uri="{28A0092B-C50C-407E-A947-70E740481C1C}">
                <a14:useLocalDpi xmlns:a14="http://schemas.microsoft.com/office/drawing/2010/main"/>
              </a:ext>
            </a:extLst>
          </a:blip>
          <a:srcRect b="21148"/>
          <a:stretch/>
        </p:blipFill>
        <p:spPr>
          <a:xfrm>
            <a:off x="74160" y="5315532"/>
            <a:ext cx="973679" cy="323269"/>
          </a:xfrm>
          <a:prstGeom prst="rect">
            <a:avLst/>
          </a:prstGeom>
        </p:spPr>
      </p:pic>
      <p:pic>
        <p:nvPicPr>
          <p:cNvPr id="43" name="Picture 42"/>
          <p:cNvPicPr>
            <a:picLocks noChangeAspect="1"/>
          </p:cNvPicPr>
          <p:nvPr/>
        </p:nvPicPr>
        <p:blipFill rotWithShape="1">
          <a:blip r:embed="rId27"/>
          <a:srcRect l="61248" t="29629" r="30419" b="65186"/>
          <a:stretch/>
        </p:blipFill>
        <p:spPr>
          <a:xfrm>
            <a:off x="11099800" y="5821145"/>
            <a:ext cx="897750" cy="314213"/>
          </a:xfrm>
          <a:prstGeom prst="rect">
            <a:avLst/>
          </a:prstGeom>
        </p:spPr>
      </p:pic>
      <p:grpSp>
        <p:nvGrpSpPr>
          <p:cNvPr id="36" name="Group 35"/>
          <p:cNvGrpSpPr/>
          <p:nvPr/>
        </p:nvGrpSpPr>
        <p:grpSpPr>
          <a:xfrm>
            <a:off x="9982200" y="177380"/>
            <a:ext cx="2382576" cy="532612"/>
            <a:chOff x="10313324" y="457200"/>
            <a:chExt cx="2382576" cy="532612"/>
          </a:xfrm>
        </p:grpSpPr>
        <p:sp>
          <p:nvSpPr>
            <p:cNvPr id="44" name="Snip Single Corner Rectangle 43"/>
            <p:cNvSpPr/>
            <p:nvPr/>
          </p:nvSpPr>
          <p:spPr>
            <a:xfrm flipH="1">
              <a:off x="10313324" y="457200"/>
              <a:ext cx="2382576"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TextBox 44"/>
            <p:cNvSpPr txBox="1"/>
            <p:nvPr/>
          </p:nvSpPr>
          <p:spPr>
            <a:xfrm>
              <a:off x="10551303" y="553955"/>
              <a:ext cx="2029500" cy="369332"/>
            </a:xfrm>
            <a:prstGeom prst="rect">
              <a:avLst/>
            </a:prstGeom>
            <a:noFill/>
          </p:spPr>
          <p:txBody>
            <a:bodyPr wrap="square" rtlCol="0">
              <a:spAutoFit/>
            </a:bodyPr>
            <a:lstStyle/>
            <a:p>
              <a:r>
                <a:rPr lang="en-US" altLang="zh-TW" b="1" dirty="0">
                  <a:solidFill>
                    <a:prstClr val="white"/>
                  </a:solidFill>
                  <a:latin typeface="Calibri"/>
                  <a:ea typeface="微軟正黑體" panose="020B0604030504040204" pitchFamily="34" charset="-120"/>
                </a:rPr>
                <a:t>Online Store</a:t>
              </a:r>
              <a:endParaRPr lang="en-US" b="1" dirty="0">
                <a:solidFill>
                  <a:prstClr val="white"/>
                </a:solidFill>
                <a:latin typeface="Calibri"/>
                <a:ea typeface="微軟正黑體" panose="020B0604030504040204" pitchFamily="34" charset="-120"/>
              </a:endParaRPr>
            </a:p>
          </p:txBody>
        </p:sp>
        <p:pic>
          <p:nvPicPr>
            <p:cNvPr id="46" name="Picture 45"/>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Tree>
    <p:extLst>
      <p:ext uri="{BB962C8B-B14F-4D97-AF65-F5344CB8AC3E}">
        <p14:creationId xmlns:p14="http://schemas.microsoft.com/office/powerpoint/2010/main" val="34332655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5" y="0"/>
            <a:ext cx="12197928" cy="6877366"/>
          </a:xfrm>
          <a:prstGeom prst="rect">
            <a:avLst/>
          </a:prstGeom>
        </p:spPr>
      </p:pic>
      <p:sp>
        <p:nvSpPr>
          <p:cNvPr id="36" name="Rectangle 35"/>
          <p:cNvSpPr/>
          <p:nvPr/>
        </p:nvSpPr>
        <p:spPr>
          <a:xfrm>
            <a:off x="-37729" y="-304800"/>
            <a:ext cx="12228141" cy="73914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13" name="Rectangle 12"/>
          <p:cNvSpPr/>
          <p:nvPr/>
        </p:nvSpPr>
        <p:spPr>
          <a:xfrm>
            <a:off x="1066800" y="1411687"/>
            <a:ext cx="10210800" cy="3785652"/>
          </a:xfrm>
          <a:prstGeom prst="rect">
            <a:avLst/>
          </a:prstGeom>
        </p:spPr>
        <p:txBody>
          <a:bodyPr wrap="square">
            <a:spAutoFit/>
          </a:bodyPr>
          <a:lstStyle/>
          <a:p>
            <a:pPr>
              <a:lnSpc>
                <a:spcPct val="150000"/>
              </a:lnSpc>
            </a:pPr>
            <a:r>
              <a:rPr lang="en-US" altLang="zh-TW" sz="3200" dirty="0">
                <a:solidFill>
                  <a:prstClr val="white"/>
                </a:solidFill>
                <a:latin typeface="Calibri"/>
                <a:ea typeface="微軟正黑體" panose="020B0604030504040204" pitchFamily="34" charset="-120"/>
              </a:rPr>
              <a:t>Founded in 1927</a:t>
            </a:r>
          </a:p>
          <a:p>
            <a:pPr>
              <a:lnSpc>
                <a:spcPct val="150000"/>
              </a:lnSpc>
            </a:pPr>
            <a:r>
              <a:rPr lang="en-US" altLang="zh-TW" sz="3200" dirty="0">
                <a:solidFill>
                  <a:prstClr val="white"/>
                </a:solidFill>
                <a:latin typeface="Calibri"/>
                <a:ea typeface="微軟正黑體" panose="020B0604030504040204" pitchFamily="34" charset="-120"/>
              </a:rPr>
              <a:t>One of the largest retail chain of electrical appliances in HK</a:t>
            </a:r>
          </a:p>
          <a:p>
            <a:pPr>
              <a:lnSpc>
                <a:spcPct val="150000"/>
              </a:lnSpc>
            </a:pPr>
            <a:r>
              <a:rPr lang="en-US" altLang="zh-TW" sz="3200" dirty="0">
                <a:solidFill>
                  <a:prstClr val="white"/>
                </a:solidFill>
                <a:latin typeface="Calibri"/>
                <a:ea typeface="微軟正黑體" panose="020B0604030504040204" pitchFamily="34" charset="-120"/>
              </a:rPr>
              <a:t>Sole agent of Daikin household-type split air conditioners</a:t>
            </a:r>
          </a:p>
          <a:p>
            <a:pPr>
              <a:lnSpc>
                <a:spcPct val="150000"/>
              </a:lnSpc>
            </a:pPr>
            <a:r>
              <a:rPr lang="en-US" altLang="zh-TW" sz="3200" dirty="0">
                <a:solidFill>
                  <a:prstClr val="white"/>
                </a:solidFill>
                <a:latin typeface="Calibri"/>
                <a:ea typeface="微軟正黑體" panose="020B0604030504040204" pitchFamily="34" charset="-120"/>
              </a:rPr>
              <a:t>Wholesaler of other electronic products </a:t>
            </a:r>
          </a:p>
          <a:p>
            <a:pPr>
              <a:lnSpc>
                <a:spcPct val="150000"/>
              </a:lnSpc>
            </a:pPr>
            <a:r>
              <a:rPr lang="en-US" altLang="zh-TW" sz="3200" dirty="0">
                <a:solidFill>
                  <a:prstClr val="white"/>
                </a:solidFill>
                <a:latin typeface="Calibri"/>
                <a:ea typeface="微軟正黑體" panose="020B0604030504040204" pitchFamily="34" charset="-120"/>
              </a:rPr>
              <a:t>Currently 8 Chung Yuen stores</a:t>
            </a:r>
          </a:p>
        </p:txBody>
      </p:sp>
      <p:grpSp>
        <p:nvGrpSpPr>
          <p:cNvPr id="47" name="Group 46"/>
          <p:cNvGrpSpPr/>
          <p:nvPr/>
        </p:nvGrpSpPr>
        <p:grpSpPr>
          <a:xfrm>
            <a:off x="381001" y="238254"/>
            <a:ext cx="1751720" cy="766335"/>
            <a:chOff x="379413" y="238253"/>
            <a:chExt cx="1751720" cy="766335"/>
          </a:xfrm>
        </p:grpSpPr>
        <p:sp>
          <p:nvSpPr>
            <p:cNvPr id="48" name="Rectangle 47"/>
            <p:cNvSpPr/>
            <p:nvPr/>
          </p:nvSpPr>
          <p:spPr>
            <a:xfrm>
              <a:off x="379413" y="274385"/>
              <a:ext cx="1751720" cy="716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223" y="238253"/>
              <a:ext cx="1593170" cy="766335"/>
            </a:xfrm>
            <a:prstGeom prst="rect">
              <a:avLst/>
            </a:prstGeom>
          </p:spPr>
        </p:pic>
      </p:grpSp>
      <p:grpSp>
        <p:nvGrpSpPr>
          <p:cNvPr id="12" name="Group 11"/>
          <p:cNvGrpSpPr/>
          <p:nvPr/>
        </p:nvGrpSpPr>
        <p:grpSpPr>
          <a:xfrm>
            <a:off x="9982200" y="177380"/>
            <a:ext cx="2382576" cy="532612"/>
            <a:chOff x="10313324" y="457200"/>
            <a:chExt cx="2382576" cy="532612"/>
          </a:xfrm>
        </p:grpSpPr>
        <p:sp>
          <p:nvSpPr>
            <p:cNvPr id="14" name="Snip Single Corner Rectangle 13"/>
            <p:cNvSpPr/>
            <p:nvPr/>
          </p:nvSpPr>
          <p:spPr>
            <a:xfrm flipH="1">
              <a:off x="10313324" y="457200"/>
              <a:ext cx="2382576"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TextBox 14"/>
            <p:cNvSpPr txBox="1"/>
            <p:nvPr/>
          </p:nvSpPr>
          <p:spPr>
            <a:xfrm>
              <a:off x="10551303" y="553955"/>
              <a:ext cx="2029500" cy="369332"/>
            </a:xfrm>
            <a:prstGeom prst="rect">
              <a:avLst/>
            </a:prstGeom>
            <a:noFill/>
          </p:spPr>
          <p:txBody>
            <a:bodyPr wrap="square" rtlCol="0">
              <a:spAutoFit/>
            </a:bodyPr>
            <a:lstStyle/>
            <a:p>
              <a:r>
                <a:rPr lang="en-US" altLang="zh-TW" b="1" dirty="0">
                  <a:solidFill>
                    <a:prstClr val="white"/>
                  </a:solidFill>
                  <a:latin typeface="Calibri"/>
                  <a:ea typeface="微軟正黑體" panose="020B0604030504040204" pitchFamily="34" charset="-120"/>
                </a:rPr>
                <a:t>Online Store</a:t>
              </a:r>
              <a:endParaRPr lang="en-US" b="1" dirty="0">
                <a:solidFill>
                  <a:prstClr val="white"/>
                </a:solidFill>
                <a:latin typeface="Calibri"/>
                <a:ea typeface="微軟正黑體" panose="020B0604030504040204" pitchFamily="34" charset="-12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Tree>
    <p:extLst>
      <p:ext uri="{BB962C8B-B14F-4D97-AF65-F5344CB8AC3E}">
        <p14:creationId xmlns:p14="http://schemas.microsoft.com/office/powerpoint/2010/main" val="35361048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5" y="0"/>
            <a:ext cx="12197928" cy="6877366"/>
          </a:xfrm>
          <a:prstGeom prst="rect">
            <a:avLst/>
          </a:prstGeom>
        </p:spPr>
      </p:pic>
      <p:sp>
        <p:nvSpPr>
          <p:cNvPr id="36" name="Rectangle 35"/>
          <p:cNvSpPr/>
          <p:nvPr/>
        </p:nvSpPr>
        <p:spPr>
          <a:xfrm>
            <a:off x="-37729" y="-304800"/>
            <a:ext cx="12228141" cy="73914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3" name="Rectangle 2"/>
          <p:cNvSpPr/>
          <p:nvPr/>
        </p:nvSpPr>
        <p:spPr>
          <a:xfrm>
            <a:off x="1865762" y="2311933"/>
            <a:ext cx="8804597" cy="3477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p:cNvSpPr/>
          <p:nvPr/>
        </p:nvSpPr>
        <p:spPr>
          <a:xfrm>
            <a:off x="1447801" y="1701203"/>
            <a:ext cx="10286999" cy="461665"/>
          </a:xfrm>
          <a:prstGeom prst="rect">
            <a:avLst/>
          </a:prstGeom>
        </p:spPr>
        <p:txBody>
          <a:bodyPr wrap="square">
            <a:spAutoFit/>
          </a:bodyPr>
          <a:lstStyle/>
          <a:p>
            <a:r>
              <a:rPr lang="es-ES" altLang="zh-TW" sz="2400" dirty="0">
                <a:solidFill>
                  <a:prstClr val="white"/>
                </a:solidFill>
                <a:latin typeface="Calibri"/>
                <a:ea typeface="微軟正黑體" panose="020B0604030504040204" pitchFamily="34" charset="-120"/>
              </a:rPr>
              <a:t>TV, Digital Camera, Digital SLR Camera, Smartphone, Home </a:t>
            </a:r>
            <a:r>
              <a:rPr lang="es-ES" altLang="zh-TW" sz="2400" dirty="0" err="1">
                <a:solidFill>
                  <a:prstClr val="white"/>
                </a:solidFill>
                <a:latin typeface="Calibri"/>
                <a:ea typeface="微軟正黑體" panose="020B0604030504040204" pitchFamily="34" charset="-120"/>
              </a:rPr>
              <a:t>Appliances</a:t>
            </a:r>
            <a:r>
              <a:rPr lang="es-ES" altLang="zh-TW" sz="2400" dirty="0">
                <a:solidFill>
                  <a:prstClr val="white"/>
                </a:solidFill>
                <a:latin typeface="Calibri"/>
                <a:ea typeface="微軟正黑體" panose="020B0604030504040204" pitchFamily="34" charset="-120"/>
              </a:rPr>
              <a:t>  </a:t>
            </a:r>
            <a:r>
              <a:rPr lang="es-ES" altLang="zh-TW" sz="2400" dirty="0">
                <a:solidFill>
                  <a:prstClr val="white"/>
                </a:solidFill>
                <a:latin typeface="Calibri"/>
                <a:ea typeface="微軟正黑體" panose="020B0604030504040204" pitchFamily="34" charset="-120"/>
              </a:rPr>
              <a:t>etc.</a:t>
            </a:r>
          </a:p>
        </p:txBody>
      </p:sp>
      <p:grpSp>
        <p:nvGrpSpPr>
          <p:cNvPr id="9" name="Group 8"/>
          <p:cNvGrpSpPr/>
          <p:nvPr/>
        </p:nvGrpSpPr>
        <p:grpSpPr>
          <a:xfrm>
            <a:off x="381001" y="238254"/>
            <a:ext cx="1751720" cy="766335"/>
            <a:chOff x="379413" y="238253"/>
            <a:chExt cx="1751720" cy="766335"/>
          </a:xfrm>
        </p:grpSpPr>
        <p:sp>
          <p:nvSpPr>
            <p:cNvPr id="44" name="Rectangle 43"/>
            <p:cNvSpPr/>
            <p:nvPr/>
          </p:nvSpPr>
          <p:spPr>
            <a:xfrm>
              <a:off x="379413" y="274385"/>
              <a:ext cx="1751720" cy="716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223" y="238253"/>
              <a:ext cx="1593170" cy="766335"/>
            </a:xfrm>
            <a:prstGeom prst="rect">
              <a:avLst/>
            </a:prstGeom>
          </p:spPr>
        </p:pic>
      </p:grpSp>
      <p:pic>
        <p:nvPicPr>
          <p:cNvPr id="11" name="圖片 4"/>
          <p:cNvPicPr>
            <a:picLocks noChangeAspect="1"/>
          </p:cNvPicPr>
          <p:nvPr/>
        </p:nvPicPr>
        <p:blipFill>
          <a:blip r:embed="rId4" cstate="print">
            <a:extLst>
              <a:ext uri="{BEBA8EAE-BF5A-486C-A8C5-ECC9F3942E4B}">
                <a14:imgProps xmlns:a14="http://schemas.microsoft.com/office/drawing/2010/main">
                  <a14:imgLayer r:embed="rId5">
                    <a14:imgEffect>
                      <a14:backgroundRemoval t="9780" b="100000" l="0" r="100000"/>
                    </a14:imgEffect>
                  </a14:imgLayer>
                </a14:imgProps>
              </a:ext>
              <a:ext uri="{28A0092B-C50C-407E-A947-70E740481C1C}">
                <a14:useLocalDpi xmlns:a14="http://schemas.microsoft.com/office/drawing/2010/main" val="0"/>
              </a:ext>
            </a:extLst>
          </a:blip>
          <a:stretch>
            <a:fillRect/>
          </a:stretch>
        </p:blipFill>
        <p:spPr>
          <a:xfrm>
            <a:off x="2105514" y="2713343"/>
            <a:ext cx="2138746" cy="1604059"/>
          </a:xfrm>
          <a:prstGeom prst="rect">
            <a:avLst/>
          </a:prstGeom>
        </p:spPr>
      </p:pic>
      <p:pic>
        <p:nvPicPr>
          <p:cNvPr id="12" name="圖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3372" y="2399232"/>
            <a:ext cx="2389352" cy="1785465"/>
          </a:xfrm>
          <a:prstGeom prst="rect">
            <a:avLst/>
          </a:prstGeom>
        </p:spPr>
      </p:pic>
      <p:pic>
        <p:nvPicPr>
          <p:cNvPr id="14" name="圖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2533" y="2548806"/>
            <a:ext cx="1668866" cy="1134829"/>
          </a:xfrm>
          <a:prstGeom prst="rect">
            <a:avLst/>
          </a:prstGeom>
        </p:spPr>
      </p:pic>
      <p:pic>
        <p:nvPicPr>
          <p:cNvPr id="15" name="圖片 7"/>
          <p:cNvPicPr>
            <a:picLocks noChangeAspect="1"/>
          </p:cNvPicPr>
          <p:nvPr/>
        </p:nvPicPr>
        <p:blipFill rotWithShape="1">
          <a:blip r:embed="rId8" cstate="print">
            <a:extLst>
              <a:ext uri="{28A0092B-C50C-407E-A947-70E740481C1C}">
                <a14:useLocalDpi xmlns:a14="http://schemas.microsoft.com/office/drawing/2010/main" val="0"/>
              </a:ext>
            </a:extLst>
          </a:blip>
          <a:srcRect l="13208" t="6337" r="12264" b="6604"/>
          <a:stretch/>
        </p:blipFill>
        <p:spPr>
          <a:xfrm>
            <a:off x="8367002" y="2766045"/>
            <a:ext cx="1088789" cy="1920362"/>
          </a:xfrm>
          <a:prstGeom prst="rect">
            <a:avLst/>
          </a:prstGeom>
        </p:spPr>
      </p:pic>
      <p:pic>
        <p:nvPicPr>
          <p:cNvPr id="16" name="圖片 8"/>
          <p:cNvPicPr>
            <a:picLocks noChangeAspect="1"/>
          </p:cNvPicPr>
          <p:nvPr/>
        </p:nvPicPr>
        <p:blipFill rotWithShape="1">
          <a:blip r:embed="rId9" cstate="print">
            <a:extLst>
              <a:ext uri="{28A0092B-C50C-407E-A947-70E740481C1C}">
                <a14:useLocalDpi xmlns:a14="http://schemas.microsoft.com/office/drawing/2010/main" val="0"/>
              </a:ext>
            </a:extLst>
          </a:blip>
          <a:srcRect l="16730" r="18560"/>
          <a:stretch/>
        </p:blipFill>
        <p:spPr>
          <a:xfrm>
            <a:off x="3510234" y="4325434"/>
            <a:ext cx="1229791" cy="1266973"/>
          </a:xfrm>
          <a:prstGeom prst="rect">
            <a:avLst/>
          </a:prstGeom>
        </p:spPr>
      </p:pic>
      <p:pic>
        <p:nvPicPr>
          <p:cNvPr id="17" name="圖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45623" y="3952880"/>
            <a:ext cx="1245906" cy="1686725"/>
          </a:xfrm>
          <a:prstGeom prst="rect">
            <a:avLst/>
          </a:prstGeom>
        </p:spPr>
      </p:pic>
      <p:pic>
        <p:nvPicPr>
          <p:cNvPr id="18" name="圖片 10"/>
          <p:cNvPicPr>
            <a:picLocks noChangeAspect="1"/>
          </p:cNvPicPr>
          <p:nvPr/>
        </p:nvPicPr>
        <p:blipFill rotWithShape="1">
          <a:blip r:embed="rId11" cstate="print">
            <a:extLst>
              <a:ext uri="{28A0092B-C50C-407E-A947-70E740481C1C}">
                <a14:useLocalDpi xmlns:a14="http://schemas.microsoft.com/office/drawing/2010/main" val="0"/>
              </a:ext>
            </a:extLst>
          </a:blip>
          <a:srcRect l="39020" t="-1" r="37451" b="9804"/>
          <a:stretch/>
        </p:blipFill>
        <p:spPr>
          <a:xfrm>
            <a:off x="6738982" y="3837408"/>
            <a:ext cx="1038167" cy="1754998"/>
          </a:xfrm>
          <a:prstGeom prst="rect">
            <a:avLst/>
          </a:prstGeom>
        </p:spPr>
      </p:pic>
      <p:pic>
        <p:nvPicPr>
          <p:cNvPr id="19" name="圖片 11"/>
          <p:cNvPicPr>
            <a:picLocks noChangeAspect="1"/>
          </p:cNvPicPr>
          <p:nvPr/>
        </p:nvPicPr>
        <p:blipFill rotWithShape="1">
          <a:blip r:embed="rId12" cstate="print">
            <a:extLst>
              <a:ext uri="{28A0092B-C50C-407E-A947-70E740481C1C}">
                <a14:useLocalDpi xmlns:a14="http://schemas.microsoft.com/office/drawing/2010/main" val="0"/>
              </a:ext>
            </a:extLst>
          </a:blip>
          <a:srcRect t="5306" b="5536"/>
          <a:stretch/>
        </p:blipFill>
        <p:spPr>
          <a:xfrm>
            <a:off x="9435431" y="3438084"/>
            <a:ext cx="1093539" cy="2151474"/>
          </a:xfrm>
          <a:prstGeom prst="rect">
            <a:avLst/>
          </a:prstGeom>
        </p:spPr>
      </p:pic>
      <p:grpSp>
        <p:nvGrpSpPr>
          <p:cNvPr id="21" name="Group 20"/>
          <p:cNvGrpSpPr/>
          <p:nvPr/>
        </p:nvGrpSpPr>
        <p:grpSpPr>
          <a:xfrm>
            <a:off x="9982200" y="177380"/>
            <a:ext cx="2382576" cy="532612"/>
            <a:chOff x="10313324" y="457200"/>
            <a:chExt cx="2382576" cy="532612"/>
          </a:xfrm>
        </p:grpSpPr>
        <p:sp>
          <p:nvSpPr>
            <p:cNvPr id="22" name="Snip Single Corner Rectangle 21"/>
            <p:cNvSpPr/>
            <p:nvPr/>
          </p:nvSpPr>
          <p:spPr>
            <a:xfrm flipH="1">
              <a:off x="10313324" y="457200"/>
              <a:ext cx="2382576"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TextBox 22"/>
            <p:cNvSpPr txBox="1"/>
            <p:nvPr/>
          </p:nvSpPr>
          <p:spPr>
            <a:xfrm>
              <a:off x="10551303" y="553955"/>
              <a:ext cx="2029500" cy="369332"/>
            </a:xfrm>
            <a:prstGeom prst="rect">
              <a:avLst/>
            </a:prstGeom>
            <a:noFill/>
          </p:spPr>
          <p:txBody>
            <a:bodyPr wrap="square" rtlCol="0">
              <a:spAutoFit/>
            </a:bodyPr>
            <a:lstStyle/>
            <a:p>
              <a:r>
                <a:rPr lang="en-US" altLang="zh-TW" b="1" dirty="0">
                  <a:solidFill>
                    <a:prstClr val="white"/>
                  </a:solidFill>
                  <a:latin typeface="Calibri"/>
                  <a:ea typeface="微軟正黑體" panose="020B0604030504040204" pitchFamily="34" charset="-120"/>
                </a:rPr>
                <a:t>Online Store</a:t>
              </a:r>
              <a:endParaRPr lang="en-US" b="1" dirty="0">
                <a:solidFill>
                  <a:prstClr val="white"/>
                </a:solidFill>
                <a:latin typeface="Calibri"/>
                <a:ea typeface="微軟正黑體" panose="020B0604030504040204" pitchFamily="34" charset="-120"/>
              </a:endParaRPr>
            </a:p>
          </p:txBody>
        </p:sp>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Tree>
    <p:extLst>
      <p:ext uri="{BB962C8B-B14F-4D97-AF65-F5344CB8AC3E}">
        <p14:creationId xmlns:p14="http://schemas.microsoft.com/office/powerpoint/2010/main" val="41522873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5" y="0"/>
            <a:ext cx="12197928" cy="6877366"/>
          </a:xfrm>
          <a:prstGeom prst="rect">
            <a:avLst/>
          </a:prstGeom>
        </p:spPr>
      </p:pic>
      <p:sp>
        <p:nvSpPr>
          <p:cNvPr id="36" name="Rectangle 35"/>
          <p:cNvSpPr/>
          <p:nvPr/>
        </p:nvSpPr>
        <p:spPr>
          <a:xfrm>
            <a:off x="-37729" y="-304800"/>
            <a:ext cx="12228141" cy="73914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grpSp>
        <p:nvGrpSpPr>
          <p:cNvPr id="9" name="Group 8"/>
          <p:cNvGrpSpPr/>
          <p:nvPr/>
        </p:nvGrpSpPr>
        <p:grpSpPr>
          <a:xfrm>
            <a:off x="381001" y="238254"/>
            <a:ext cx="1751720" cy="766335"/>
            <a:chOff x="379413" y="238253"/>
            <a:chExt cx="1751720" cy="766335"/>
          </a:xfrm>
        </p:grpSpPr>
        <p:sp>
          <p:nvSpPr>
            <p:cNvPr id="44" name="Rectangle 43"/>
            <p:cNvSpPr/>
            <p:nvPr/>
          </p:nvSpPr>
          <p:spPr>
            <a:xfrm>
              <a:off x="379413" y="274385"/>
              <a:ext cx="1751720" cy="716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223" y="238253"/>
              <a:ext cx="1593170" cy="766335"/>
            </a:xfrm>
            <a:prstGeom prst="rect">
              <a:avLst/>
            </a:prstGeom>
          </p:spPr>
        </p:pic>
      </p:grpSp>
      <p:pic>
        <p:nvPicPr>
          <p:cNvPr id="21" name="Picture 2" descr="尖沙咀海洋中心_2160x1620-m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858" y="1495075"/>
            <a:ext cx="3316129" cy="2488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1662" y="1495073"/>
            <a:ext cx="3895392" cy="2488595"/>
          </a:xfrm>
          <a:prstGeom prst="rect">
            <a:avLst/>
          </a:prstGeom>
        </p:spPr>
      </p:pic>
      <p:pic>
        <p:nvPicPr>
          <p:cNvPr id="23" name="圖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7286" y="4179228"/>
            <a:ext cx="3960605" cy="2502579"/>
          </a:xfrm>
          <a:prstGeom prst="rect">
            <a:avLst/>
          </a:prstGeom>
        </p:spPr>
      </p:pic>
      <p:pic>
        <p:nvPicPr>
          <p:cNvPr id="24" name="圖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9731" y="1495074"/>
            <a:ext cx="3318126" cy="2488595"/>
          </a:xfrm>
          <a:prstGeom prst="rect">
            <a:avLst/>
          </a:prstGeom>
        </p:spPr>
      </p:pic>
      <p:grpSp>
        <p:nvGrpSpPr>
          <p:cNvPr id="20" name="Group 19"/>
          <p:cNvGrpSpPr/>
          <p:nvPr/>
        </p:nvGrpSpPr>
        <p:grpSpPr>
          <a:xfrm>
            <a:off x="276875" y="4179227"/>
            <a:ext cx="3420032" cy="2502580"/>
            <a:chOff x="275287" y="4179227"/>
            <a:chExt cx="3420032" cy="2502580"/>
          </a:xfrm>
        </p:grpSpPr>
        <p:sp>
          <p:nvSpPr>
            <p:cNvPr id="10" name="Rectangle 9"/>
            <p:cNvSpPr/>
            <p:nvPr/>
          </p:nvSpPr>
          <p:spPr>
            <a:xfrm>
              <a:off x="361269" y="4179227"/>
              <a:ext cx="3334050" cy="250258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Rectangle 26"/>
            <p:cNvSpPr/>
            <p:nvPr/>
          </p:nvSpPr>
          <p:spPr>
            <a:xfrm>
              <a:off x="275287" y="4953000"/>
              <a:ext cx="3420032" cy="954107"/>
            </a:xfrm>
            <a:prstGeom prst="rect">
              <a:avLst/>
            </a:prstGeom>
          </p:spPr>
          <p:txBody>
            <a:bodyPr wrap="square">
              <a:spAutoFit/>
            </a:bodyPr>
            <a:lstStyle/>
            <a:p>
              <a:pPr algn="ctr"/>
              <a:r>
                <a:rPr lang="en-US" altLang="zh-TW" sz="2800" b="1" dirty="0">
                  <a:solidFill>
                    <a:prstClr val="white"/>
                  </a:solidFill>
                  <a:latin typeface="Calibri"/>
                  <a:ea typeface="微軟正黑體" panose="020B0604030504040204" pitchFamily="34" charset="-120"/>
                </a:rPr>
                <a:t>8 Retail Stores in Hong Kong</a:t>
              </a:r>
            </a:p>
          </p:txBody>
        </p:sp>
      </p:grpSp>
      <p:grpSp>
        <p:nvGrpSpPr>
          <p:cNvPr id="25" name="Group 24"/>
          <p:cNvGrpSpPr/>
          <p:nvPr/>
        </p:nvGrpSpPr>
        <p:grpSpPr>
          <a:xfrm>
            <a:off x="8399731" y="4179227"/>
            <a:ext cx="3334051" cy="2502580"/>
            <a:chOff x="8398142" y="4179227"/>
            <a:chExt cx="3334051" cy="2502580"/>
          </a:xfrm>
        </p:grpSpPr>
        <p:sp>
          <p:nvSpPr>
            <p:cNvPr id="26" name="Rectangle 25"/>
            <p:cNvSpPr/>
            <p:nvPr/>
          </p:nvSpPr>
          <p:spPr>
            <a:xfrm>
              <a:off x="8398143" y="4179227"/>
              <a:ext cx="3334050" cy="250258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ectangle 27"/>
            <p:cNvSpPr/>
            <p:nvPr/>
          </p:nvSpPr>
          <p:spPr>
            <a:xfrm>
              <a:off x="8398142" y="4952999"/>
              <a:ext cx="3318127" cy="954107"/>
            </a:xfrm>
            <a:prstGeom prst="rect">
              <a:avLst/>
            </a:prstGeom>
          </p:spPr>
          <p:txBody>
            <a:bodyPr wrap="square">
              <a:spAutoFit/>
            </a:bodyPr>
            <a:lstStyle/>
            <a:p>
              <a:pPr algn="ctr"/>
              <a:r>
                <a:rPr lang="en-US" altLang="zh-TW" sz="2800" b="1" dirty="0">
                  <a:solidFill>
                    <a:prstClr val="white"/>
                  </a:solidFill>
                  <a:latin typeface="Calibri"/>
                  <a:ea typeface="微軟正黑體" panose="020B0604030504040204" pitchFamily="34" charset="-120"/>
                </a:rPr>
                <a:t>Over 50 popular Electronic Brands</a:t>
              </a:r>
            </a:p>
          </p:txBody>
        </p:sp>
      </p:grpSp>
      <p:grpSp>
        <p:nvGrpSpPr>
          <p:cNvPr id="29" name="Group 28"/>
          <p:cNvGrpSpPr/>
          <p:nvPr/>
        </p:nvGrpSpPr>
        <p:grpSpPr>
          <a:xfrm>
            <a:off x="9982200" y="177380"/>
            <a:ext cx="2382576" cy="532612"/>
            <a:chOff x="10313324" y="457200"/>
            <a:chExt cx="2382576" cy="532612"/>
          </a:xfrm>
        </p:grpSpPr>
        <p:sp>
          <p:nvSpPr>
            <p:cNvPr id="30" name="Snip Single Corner Rectangle 29"/>
            <p:cNvSpPr/>
            <p:nvPr/>
          </p:nvSpPr>
          <p:spPr>
            <a:xfrm flipH="1">
              <a:off x="10313324" y="457200"/>
              <a:ext cx="2382576" cy="532612"/>
            </a:xfrm>
            <a:prstGeom prst="snip1Rect">
              <a:avLst>
                <a:gd name="adj" fmla="val 50000"/>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TextBox 30"/>
            <p:cNvSpPr txBox="1"/>
            <p:nvPr/>
          </p:nvSpPr>
          <p:spPr>
            <a:xfrm>
              <a:off x="10551303" y="553955"/>
              <a:ext cx="2029500" cy="369332"/>
            </a:xfrm>
            <a:prstGeom prst="rect">
              <a:avLst/>
            </a:prstGeom>
            <a:noFill/>
          </p:spPr>
          <p:txBody>
            <a:bodyPr wrap="square" rtlCol="0">
              <a:spAutoFit/>
            </a:bodyPr>
            <a:lstStyle/>
            <a:p>
              <a:r>
                <a:rPr lang="en-US" altLang="zh-TW" b="1" dirty="0">
                  <a:solidFill>
                    <a:prstClr val="white"/>
                  </a:solidFill>
                  <a:latin typeface="Calibri"/>
                  <a:ea typeface="微軟正黑體" panose="020B0604030504040204" pitchFamily="34" charset="-120"/>
                </a:rPr>
                <a:t>Online Store</a:t>
              </a:r>
              <a:endParaRPr lang="en-US" b="1" dirty="0">
                <a:solidFill>
                  <a:prstClr val="white"/>
                </a:solidFill>
                <a:latin typeface="Calibri"/>
                <a:ea typeface="微軟正黑體" panose="020B0604030504040204" pitchFamily="34" charset="-120"/>
              </a:endParaRPr>
            </a:p>
          </p:txBody>
        </p:sp>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17966" y="483020"/>
              <a:ext cx="457200" cy="457200"/>
            </a:xfrm>
            <a:prstGeom prst="rect">
              <a:avLst/>
            </a:prstGeom>
          </p:spPr>
        </p:pic>
      </p:grpSp>
    </p:spTree>
    <p:extLst>
      <p:ext uri="{BB962C8B-B14F-4D97-AF65-F5344CB8AC3E}">
        <p14:creationId xmlns:p14="http://schemas.microsoft.com/office/powerpoint/2010/main" val="35304646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4445" r="3802" b="8889"/>
          <a:stretch/>
        </p:blipFill>
        <p:spPr>
          <a:xfrm>
            <a:off x="1588" y="0"/>
            <a:ext cx="12210760" cy="68580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2493" t="83240" r="28167"/>
          <a:stretch/>
        </p:blipFill>
        <p:spPr>
          <a:xfrm>
            <a:off x="7400131" y="1218813"/>
            <a:ext cx="2895600" cy="408388"/>
          </a:xfrm>
          <a:prstGeom prst="rect">
            <a:avLst/>
          </a:prstGeom>
        </p:spPr>
      </p:pic>
    </p:spTree>
    <p:extLst>
      <p:ext uri="{BB962C8B-B14F-4D97-AF65-F5344CB8AC3E}">
        <p14:creationId xmlns:p14="http://schemas.microsoft.com/office/powerpoint/2010/main" val="2588023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3" y="0"/>
            <a:ext cx="12191996" cy="6858000"/>
          </a:xfrm>
          <a:prstGeom prst="rect">
            <a:avLst/>
          </a:prstGeom>
        </p:spPr>
      </p:pic>
      <p:sp>
        <p:nvSpPr>
          <p:cNvPr id="9" name="Rectangle 8"/>
          <p:cNvSpPr/>
          <p:nvPr/>
        </p:nvSpPr>
        <p:spPr>
          <a:xfrm>
            <a:off x="-37729" y="-304800"/>
            <a:ext cx="12228141" cy="73914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solidFill>
                <a:prstClr val="white"/>
              </a:solidFill>
              <a:latin typeface="Calibri"/>
            </a:endParaRPr>
          </a:p>
        </p:txBody>
      </p:sp>
      <p:grpSp>
        <p:nvGrpSpPr>
          <p:cNvPr id="10" name="Group 9"/>
          <p:cNvGrpSpPr/>
          <p:nvPr/>
        </p:nvGrpSpPr>
        <p:grpSpPr>
          <a:xfrm>
            <a:off x="381001" y="238254"/>
            <a:ext cx="1751720" cy="766335"/>
            <a:chOff x="379413" y="238253"/>
            <a:chExt cx="1751720" cy="766335"/>
          </a:xfrm>
        </p:grpSpPr>
        <p:sp>
          <p:nvSpPr>
            <p:cNvPr id="11" name="Rectangle 10"/>
            <p:cNvSpPr/>
            <p:nvPr/>
          </p:nvSpPr>
          <p:spPr>
            <a:xfrm>
              <a:off x="379413" y="274385"/>
              <a:ext cx="1751720" cy="716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223" y="238253"/>
              <a:ext cx="1593170" cy="766335"/>
            </a:xfrm>
            <a:prstGeom prst="rect">
              <a:avLst/>
            </a:prstGeom>
          </p:spPr>
        </p:pic>
      </p:grpSp>
      <p:grpSp>
        <p:nvGrpSpPr>
          <p:cNvPr id="18" name="Group 17"/>
          <p:cNvGrpSpPr/>
          <p:nvPr/>
        </p:nvGrpSpPr>
        <p:grpSpPr>
          <a:xfrm rot="1023938">
            <a:off x="10011357" y="210352"/>
            <a:ext cx="1684865" cy="1684863"/>
            <a:chOff x="-2174995" y="1616998"/>
            <a:chExt cx="2527420" cy="2527418"/>
          </a:xfrm>
        </p:grpSpPr>
        <p:sp>
          <p:nvSpPr>
            <p:cNvPr id="17" name="Oval 16"/>
            <p:cNvSpPr/>
            <p:nvPr/>
          </p:nvSpPr>
          <p:spPr>
            <a:xfrm>
              <a:off x="-2174995" y="1616998"/>
              <a:ext cx="2527419" cy="2527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4993" y="1616998"/>
              <a:ext cx="2527418" cy="2527418"/>
            </a:xfrm>
            <a:prstGeom prst="rect">
              <a:avLst/>
            </a:prstGeom>
          </p:spPr>
        </p:pic>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artisticBlur radius="5"/>
                    </a14:imgEffect>
                  </a14:imgLayer>
                </a14:imgProps>
              </a:ext>
              <a:ext uri="{28A0092B-C50C-407E-A947-70E740481C1C}">
                <a14:useLocalDpi xmlns:a14="http://schemas.microsoft.com/office/drawing/2010/main" val="0"/>
              </a:ext>
            </a:extLst>
          </a:blip>
          <a:stretch>
            <a:fillRect/>
          </a:stretch>
        </p:blipFill>
        <p:spPr>
          <a:xfrm>
            <a:off x="-228600" y="1366585"/>
            <a:ext cx="11658600" cy="5803900"/>
          </a:xfrm>
          <a:prstGeom prst="rect">
            <a:avLst/>
          </a:prstGeom>
          <a:noFill/>
        </p:spPr>
      </p:pic>
      <p:sp>
        <p:nvSpPr>
          <p:cNvPr id="13" name="Rectangle 12"/>
          <p:cNvSpPr/>
          <p:nvPr/>
        </p:nvSpPr>
        <p:spPr>
          <a:xfrm>
            <a:off x="2959817" y="3680553"/>
            <a:ext cx="4953000" cy="584775"/>
          </a:xfrm>
          <a:prstGeom prst="rect">
            <a:avLst/>
          </a:prstGeom>
        </p:spPr>
        <p:txBody>
          <a:bodyPr wrap="square">
            <a:spAutoFit/>
          </a:bodyPr>
          <a:lstStyle/>
          <a:p>
            <a:pPr algn="ctr">
              <a:defRPr/>
            </a:pPr>
            <a:r>
              <a:rPr lang="en-US" altLang="zh-TW" sz="3200" b="1" dirty="0" err="1">
                <a:solidFill>
                  <a:prstClr val="white"/>
                </a:solidFill>
                <a:effectLst>
                  <a:outerShdw blurRad="38100" dist="38100" dir="2700000" algn="tl">
                    <a:srgbClr val="000000">
                      <a:alpha val="43137"/>
                    </a:srgbClr>
                  </a:outerShdw>
                </a:effectLst>
                <a:latin typeface="Calibri"/>
                <a:ea typeface="微軟正黑體" panose="020B0604030504040204" pitchFamily="34" charset="-120"/>
              </a:rPr>
              <a:t>Vuene</a:t>
            </a:r>
            <a:r>
              <a:rPr lang="en-US" altLang="zh-TW" sz="3200" b="1" dirty="0">
                <a:solidFill>
                  <a:prstClr val="white"/>
                </a:solidFill>
                <a:effectLst>
                  <a:outerShdw blurRad="38100" dist="38100" dir="2700000" algn="tl">
                    <a:srgbClr val="000000">
                      <a:alpha val="43137"/>
                    </a:srgbClr>
                  </a:outerShdw>
                </a:effectLst>
                <a:latin typeface="Calibri"/>
                <a:ea typeface="微軟正黑體" panose="020B0604030504040204" pitchFamily="34" charset="-120"/>
              </a:rPr>
              <a:t>: </a:t>
            </a:r>
            <a:r>
              <a:rPr lang="en-US" altLang="zh-TW" sz="3200" b="1" dirty="0" err="1">
                <a:solidFill>
                  <a:prstClr val="white"/>
                </a:solidFill>
                <a:effectLst>
                  <a:outerShdw blurRad="38100" dist="38100" dir="2700000" algn="tl">
                    <a:srgbClr val="000000">
                      <a:alpha val="43137"/>
                    </a:srgbClr>
                  </a:outerShdw>
                </a:effectLst>
                <a:latin typeface="Calibri"/>
                <a:ea typeface="微軟正黑體" panose="020B0604030504040204" pitchFamily="34" charset="-120"/>
              </a:rPr>
              <a:t>Mong</a:t>
            </a:r>
            <a:r>
              <a:rPr lang="en-US" altLang="zh-TW" sz="3200" b="1" dirty="0">
                <a:solidFill>
                  <a:prstClr val="white"/>
                </a:solidFill>
                <a:effectLst>
                  <a:outerShdw blurRad="38100" dist="38100" dir="2700000" algn="tl">
                    <a:srgbClr val="000000">
                      <a:alpha val="43137"/>
                    </a:srgbClr>
                  </a:outerShdw>
                </a:effectLst>
                <a:latin typeface="Calibri"/>
                <a:ea typeface="微軟正黑體" panose="020B0604030504040204" pitchFamily="34" charset="-120"/>
              </a:rPr>
              <a:t> </a:t>
            </a:r>
            <a:r>
              <a:rPr lang="en-US" altLang="zh-TW" sz="3200" b="1" dirty="0" err="1">
                <a:solidFill>
                  <a:prstClr val="white"/>
                </a:solidFill>
                <a:effectLst>
                  <a:outerShdw blurRad="38100" dist="38100" dir="2700000" algn="tl">
                    <a:srgbClr val="000000">
                      <a:alpha val="43137"/>
                    </a:srgbClr>
                  </a:outerShdw>
                </a:effectLst>
                <a:latin typeface="Calibri"/>
                <a:ea typeface="微軟正黑體" panose="020B0604030504040204" pitchFamily="34" charset="-120"/>
              </a:rPr>
              <a:t>Kok</a:t>
            </a:r>
            <a:r>
              <a:rPr lang="en-US" altLang="zh-TW" sz="3200" b="1" dirty="0">
                <a:solidFill>
                  <a:prstClr val="white"/>
                </a:solidFill>
                <a:effectLst>
                  <a:outerShdw blurRad="38100" dist="38100" dir="2700000" algn="tl">
                    <a:srgbClr val="000000">
                      <a:alpha val="43137"/>
                    </a:srgbClr>
                  </a:outerShdw>
                </a:effectLst>
                <a:latin typeface="Calibri"/>
                <a:ea typeface="微軟正黑體" panose="020B0604030504040204" pitchFamily="34" charset="-120"/>
              </a:rPr>
              <a:t> MOKO</a:t>
            </a:r>
            <a:endParaRPr lang="en-US" altLang="zh-TW" sz="3200" b="1" dirty="0">
              <a:solidFill>
                <a:prstClr val="white"/>
              </a:solidFill>
              <a:effectLst>
                <a:outerShdw blurRad="38100" dist="38100" dir="2700000" algn="tl">
                  <a:srgbClr val="000000">
                    <a:alpha val="43137"/>
                  </a:srgbClr>
                </a:outerShdw>
              </a:effectLst>
              <a:latin typeface="Calibri"/>
              <a:ea typeface="微軟正黑體" panose="020B0604030504040204" pitchFamily="34" charset="-120"/>
            </a:endParaRPr>
          </a:p>
        </p:txBody>
      </p:sp>
      <p:sp>
        <p:nvSpPr>
          <p:cNvPr id="25" name="Rectangle 24"/>
          <p:cNvSpPr/>
          <p:nvPr/>
        </p:nvSpPr>
        <p:spPr>
          <a:xfrm>
            <a:off x="2974105" y="4339296"/>
            <a:ext cx="4953000" cy="584775"/>
          </a:xfrm>
          <a:prstGeom prst="rect">
            <a:avLst/>
          </a:prstGeom>
        </p:spPr>
        <p:txBody>
          <a:bodyPr wrap="square">
            <a:spAutoFit/>
          </a:bodyPr>
          <a:lstStyle/>
          <a:p>
            <a:pPr algn="ctr">
              <a:defRPr/>
            </a:pPr>
            <a:r>
              <a:rPr lang="en-US" altLang="zh-TW" sz="3200" b="1" dirty="0">
                <a:solidFill>
                  <a:prstClr val="white"/>
                </a:solidFill>
                <a:effectLst>
                  <a:outerShdw blurRad="38100" dist="38100" dir="2700000" algn="tl">
                    <a:srgbClr val="000000">
                      <a:alpha val="43137"/>
                    </a:srgbClr>
                  </a:outerShdw>
                </a:effectLst>
                <a:latin typeface="Calibri"/>
                <a:ea typeface="微軟正黑體" panose="020B0604030504040204" pitchFamily="34" charset="-120"/>
              </a:rPr>
              <a:t>Date : In late Nov 2018</a:t>
            </a:r>
            <a:endParaRPr lang="en-US" altLang="zh-TW" sz="3200" b="1" dirty="0">
              <a:solidFill>
                <a:prstClr val="white"/>
              </a:solidFill>
              <a:effectLst>
                <a:outerShdw blurRad="38100" dist="38100" dir="2700000" algn="tl">
                  <a:srgbClr val="000000">
                    <a:alpha val="43137"/>
                  </a:srgbClr>
                </a:outerShdw>
              </a:effectLst>
              <a:latin typeface="Calibri"/>
              <a:ea typeface="微軟正黑體" panose="020B0604030504040204" pitchFamily="34" charset="-120"/>
            </a:endParaRPr>
          </a:p>
        </p:txBody>
      </p:sp>
      <p:sp>
        <p:nvSpPr>
          <p:cNvPr id="26" name="Rectangle 25"/>
          <p:cNvSpPr/>
          <p:nvPr/>
        </p:nvSpPr>
        <p:spPr>
          <a:xfrm>
            <a:off x="2959817" y="2467812"/>
            <a:ext cx="5536484" cy="1200329"/>
          </a:xfrm>
          <a:prstGeom prst="rect">
            <a:avLst/>
          </a:prstGeom>
        </p:spPr>
        <p:txBody>
          <a:bodyPr wrap="square">
            <a:spAutoFit/>
          </a:bodyPr>
          <a:lstStyle/>
          <a:p>
            <a:pPr algn="ctr">
              <a:defRPr/>
            </a:pPr>
            <a:r>
              <a:rPr lang="en-US" altLang="zh-TW" sz="3600" b="1" dirty="0">
                <a:solidFill>
                  <a:prstClr val="white"/>
                </a:solidFill>
                <a:effectLst>
                  <a:outerShdw blurRad="38100" dist="38100" dir="2700000" algn="tl">
                    <a:srgbClr val="000000">
                      <a:alpha val="43137"/>
                    </a:srgbClr>
                  </a:outerShdw>
                </a:effectLst>
                <a:latin typeface="Calibri"/>
                <a:ea typeface="微軟正黑體" panose="020B0604030504040204" pitchFamily="34" charset="-120"/>
              </a:rPr>
              <a:t>Market Hong Kong </a:t>
            </a:r>
          </a:p>
          <a:p>
            <a:pPr algn="ctr">
              <a:defRPr/>
            </a:pPr>
            <a:r>
              <a:rPr lang="en-US" altLang="zh-TW" sz="3600" b="1" dirty="0">
                <a:solidFill>
                  <a:prstClr val="white"/>
                </a:solidFill>
                <a:effectLst>
                  <a:outerShdw blurRad="38100" dist="38100" dir="2700000" algn="tl">
                    <a:srgbClr val="000000">
                      <a:alpha val="43137"/>
                    </a:srgbClr>
                  </a:outerShdw>
                </a:effectLst>
                <a:latin typeface="Calibri"/>
                <a:ea typeface="微軟正黑體" panose="020B0604030504040204" pitchFamily="34" charset="-120"/>
              </a:rPr>
              <a:t>VIP Shopping Day</a:t>
            </a:r>
            <a:endParaRPr lang="en-US" altLang="zh-TW" sz="3600" b="1" dirty="0">
              <a:solidFill>
                <a:prstClr val="white"/>
              </a:solidFill>
              <a:effectLst>
                <a:outerShdw blurRad="38100" dist="38100" dir="2700000" algn="tl">
                  <a:srgbClr val="000000">
                    <a:alpha val="43137"/>
                  </a:srgbClr>
                </a:outerShdw>
              </a:effectLst>
              <a:latin typeface="Calibri"/>
              <a:ea typeface="微軟正黑體" panose="020B0604030504040204" pitchFamily="34" charset="-120"/>
            </a:endParaRPr>
          </a:p>
        </p:txBody>
      </p:sp>
    </p:spTree>
    <p:extLst>
      <p:ext uri="{BB962C8B-B14F-4D97-AF65-F5344CB8AC3E}">
        <p14:creationId xmlns:p14="http://schemas.microsoft.com/office/powerpoint/2010/main" val="39310655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4445" r="3802" b="8889"/>
          <a:stretch/>
        </p:blipFill>
        <p:spPr>
          <a:xfrm>
            <a:off x="1588" y="0"/>
            <a:ext cx="12210760" cy="68580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2493" t="83240" r="28167"/>
          <a:stretch/>
        </p:blipFill>
        <p:spPr>
          <a:xfrm>
            <a:off x="7400131" y="1218813"/>
            <a:ext cx="2895600" cy="408388"/>
          </a:xfrm>
          <a:prstGeom prst="rect">
            <a:avLst/>
          </a:prstGeom>
        </p:spPr>
      </p:pic>
    </p:spTree>
    <p:extLst>
      <p:ext uri="{BB962C8B-B14F-4D97-AF65-F5344CB8AC3E}">
        <p14:creationId xmlns:p14="http://schemas.microsoft.com/office/powerpoint/2010/main" val="1970712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 y="893"/>
            <a:ext cx="12188825" cy="685621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9875" y="2885661"/>
            <a:ext cx="1758926" cy="84606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0845" y="3963272"/>
            <a:ext cx="2017909" cy="101311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4228" y="1447800"/>
            <a:ext cx="1194452" cy="1194452"/>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33594" b="35371"/>
          <a:stretch/>
        </p:blipFill>
        <p:spPr>
          <a:xfrm>
            <a:off x="3518462" y="4118094"/>
            <a:ext cx="2311339" cy="47820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78321" y="3963273"/>
            <a:ext cx="1595146" cy="769239"/>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0989" y="2925906"/>
            <a:ext cx="1407390" cy="720807"/>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41498" y="1524908"/>
            <a:ext cx="1141809" cy="1143000"/>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54829" y="4113915"/>
            <a:ext cx="1393551" cy="642195"/>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52767" y="2752720"/>
            <a:ext cx="1022880" cy="1022880"/>
          </a:xfrm>
          <a:prstGeom prst="rect">
            <a:avLst/>
          </a:prstGeom>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56447" y="5009102"/>
            <a:ext cx="1004581" cy="1004581"/>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48413" y="3045614"/>
            <a:ext cx="1625054" cy="309238"/>
          </a:xfrm>
          <a:prstGeom prst="rect">
            <a:avLst/>
          </a:prstGeom>
        </p:spPr>
      </p:pic>
      <p:pic>
        <p:nvPicPr>
          <p:cNvPr id="24" name="Picture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6901" y="1694851"/>
            <a:ext cx="823733" cy="823733"/>
          </a:xfrm>
          <a:prstGeom prst="rect">
            <a:avLst/>
          </a:prstGeom>
        </p:spPr>
      </p:pic>
      <p:pic>
        <p:nvPicPr>
          <p:cNvPr id="25" name="Picture 2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29345" y="2914522"/>
            <a:ext cx="1875301" cy="571422"/>
          </a:xfrm>
          <a:prstGeom prst="rect">
            <a:avLst/>
          </a:prstGeom>
        </p:spPr>
      </p:pic>
      <p:grpSp>
        <p:nvGrpSpPr>
          <p:cNvPr id="35" name="Group 34"/>
          <p:cNvGrpSpPr/>
          <p:nvPr/>
        </p:nvGrpSpPr>
        <p:grpSpPr>
          <a:xfrm>
            <a:off x="6140865" y="5062215"/>
            <a:ext cx="2019300" cy="976778"/>
            <a:chOff x="6236757" y="5210152"/>
            <a:chExt cx="2019300" cy="976778"/>
          </a:xfrm>
        </p:grpSpPr>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36757" y="5210152"/>
              <a:ext cx="2019300" cy="719783"/>
            </a:xfrm>
            <a:prstGeom prst="rect">
              <a:avLst/>
            </a:prstGeom>
          </p:spPr>
        </p:pic>
        <p:pic>
          <p:nvPicPr>
            <p:cNvPr id="27" name="Picture 26"/>
            <p:cNvPicPr>
              <a:picLocks noChangeAspect="1"/>
            </p:cNvPicPr>
            <p:nvPr/>
          </p:nvPicPr>
          <p:blipFill rotWithShape="1">
            <a:blip r:embed="rId17" cstate="print">
              <a:extLst>
                <a:ext uri="{28A0092B-C50C-407E-A947-70E740481C1C}">
                  <a14:useLocalDpi xmlns:a14="http://schemas.microsoft.com/office/drawing/2010/main" val="0"/>
                </a:ext>
              </a:extLst>
            </a:blip>
            <a:srcRect l="17879" t="35693" r="18788" b="40211"/>
            <a:stretch/>
          </p:blipFill>
          <p:spPr>
            <a:xfrm>
              <a:off x="6669119" y="5930256"/>
              <a:ext cx="1219200" cy="256674"/>
            </a:xfrm>
            <a:prstGeom prst="rect">
              <a:avLst/>
            </a:prstGeom>
          </p:spPr>
        </p:pic>
      </p:grpSp>
      <p:grpSp>
        <p:nvGrpSpPr>
          <p:cNvPr id="36" name="Group 35"/>
          <p:cNvGrpSpPr/>
          <p:nvPr/>
        </p:nvGrpSpPr>
        <p:grpSpPr>
          <a:xfrm>
            <a:off x="8331707" y="4785843"/>
            <a:ext cx="1219200" cy="1253150"/>
            <a:chOff x="8394673" y="4908777"/>
            <a:chExt cx="1219200" cy="1253150"/>
          </a:xfrm>
        </p:grpSpPr>
        <p:pic>
          <p:nvPicPr>
            <p:cNvPr id="18" name="Picture 1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46010" y="4908777"/>
              <a:ext cx="1116526" cy="1116526"/>
            </a:xfrm>
            <a:prstGeom prst="rect">
              <a:avLst/>
            </a:prstGeom>
          </p:spPr>
        </p:pic>
        <p:pic>
          <p:nvPicPr>
            <p:cNvPr id="28" name="Picture 27"/>
            <p:cNvPicPr>
              <a:picLocks noChangeAspect="1"/>
            </p:cNvPicPr>
            <p:nvPr/>
          </p:nvPicPr>
          <p:blipFill rotWithShape="1">
            <a:blip r:embed="rId17" cstate="print">
              <a:extLst>
                <a:ext uri="{28A0092B-C50C-407E-A947-70E740481C1C}">
                  <a14:useLocalDpi xmlns:a14="http://schemas.microsoft.com/office/drawing/2010/main" val="0"/>
                </a:ext>
              </a:extLst>
            </a:blip>
            <a:srcRect l="17879" t="35693" r="18788" b="40211"/>
            <a:stretch/>
          </p:blipFill>
          <p:spPr>
            <a:xfrm>
              <a:off x="8394673" y="5905253"/>
              <a:ext cx="1219200" cy="256674"/>
            </a:xfrm>
            <a:prstGeom prst="rect">
              <a:avLst/>
            </a:prstGeom>
          </p:spPr>
        </p:pic>
      </p:grpSp>
      <p:grpSp>
        <p:nvGrpSpPr>
          <p:cNvPr id="37" name="Group 36"/>
          <p:cNvGrpSpPr/>
          <p:nvPr/>
        </p:nvGrpSpPr>
        <p:grpSpPr>
          <a:xfrm>
            <a:off x="9860940" y="4942338"/>
            <a:ext cx="1219200" cy="1097352"/>
            <a:chOff x="9859352" y="4942338"/>
            <a:chExt cx="1219200" cy="1097352"/>
          </a:xfrm>
        </p:grpSpPr>
        <p:pic>
          <p:nvPicPr>
            <p:cNvPr id="23" name="Picture 2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025818" y="4942338"/>
              <a:ext cx="766871" cy="766871"/>
            </a:xfrm>
            <a:prstGeom prst="rect">
              <a:avLst/>
            </a:prstGeom>
          </p:spPr>
        </p:pic>
        <p:pic>
          <p:nvPicPr>
            <p:cNvPr id="29" name="Picture 28"/>
            <p:cNvPicPr>
              <a:picLocks noChangeAspect="1"/>
            </p:cNvPicPr>
            <p:nvPr/>
          </p:nvPicPr>
          <p:blipFill rotWithShape="1">
            <a:blip r:embed="rId17" cstate="print">
              <a:extLst>
                <a:ext uri="{28A0092B-C50C-407E-A947-70E740481C1C}">
                  <a14:useLocalDpi xmlns:a14="http://schemas.microsoft.com/office/drawing/2010/main" val="0"/>
                </a:ext>
              </a:extLst>
            </a:blip>
            <a:srcRect l="17879" t="35693" r="18788" b="40211"/>
            <a:stretch/>
          </p:blipFill>
          <p:spPr>
            <a:xfrm>
              <a:off x="9859352" y="5783016"/>
              <a:ext cx="1219200" cy="256674"/>
            </a:xfrm>
            <a:prstGeom prst="rect">
              <a:avLst/>
            </a:prstGeom>
          </p:spPr>
        </p:pic>
      </p:grpSp>
      <p:grpSp>
        <p:nvGrpSpPr>
          <p:cNvPr id="31" name="Group 30"/>
          <p:cNvGrpSpPr/>
          <p:nvPr/>
        </p:nvGrpSpPr>
        <p:grpSpPr>
          <a:xfrm>
            <a:off x="2057401" y="1590162"/>
            <a:ext cx="2263957" cy="938458"/>
            <a:chOff x="2229998" y="1949645"/>
            <a:chExt cx="2263957" cy="938458"/>
          </a:xfrm>
        </p:grpSpPr>
        <p:pic>
          <p:nvPicPr>
            <p:cNvPr id="10" name="Picture 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29998" y="1949645"/>
              <a:ext cx="2263957" cy="709069"/>
            </a:xfrm>
            <a:prstGeom prst="rect">
              <a:avLst/>
            </a:prstGeom>
          </p:spPr>
        </p:pic>
        <p:sp>
          <p:nvSpPr>
            <p:cNvPr id="30" name="TextBox 29"/>
            <p:cNvSpPr txBox="1"/>
            <p:nvPr/>
          </p:nvSpPr>
          <p:spPr>
            <a:xfrm>
              <a:off x="2229999" y="2580326"/>
              <a:ext cx="2263956" cy="307777"/>
            </a:xfrm>
            <a:prstGeom prst="rect">
              <a:avLst/>
            </a:prstGeom>
            <a:noFill/>
          </p:spPr>
          <p:txBody>
            <a:bodyPr wrap="square" rtlCol="0">
              <a:spAutoFit/>
            </a:bodyPr>
            <a:lstStyle/>
            <a:p>
              <a:pPr algn="ctr"/>
              <a:r>
                <a:rPr lang="en-US" sz="1400" dirty="0">
                  <a:solidFill>
                    <a:srgbClr val="E87722"/>
                  </a:solidFill>
                  <a:latin typeface="微軟正黑體" panose="020B0604030504040204" pitchFamily="34" charset="-120"/>
                  <a:ea typeface="微軟正黑體" panose="020B0604030504040204" pitchFamily="34" charset="-120"/>
                </a:rPr>
                <a:t>11</a:t>
              </a:r>
              <a:r>
                <a:rPr lang="zh-TW" altLang="en-US" sz="1400" dirty="0">
                  <a:solidFill>
                    <a:srgbClr val="E87722"/>
                  </a:solidFill>
                  <a:latin typeface="微軟正黑體" panose="020B0604030504040204" pitchFamily="34" charset="-120"/>
                  <a:ea typeface="微軟正黑體" panose="020B0604030504040204" pitchFamily="34" charset="-120"/>
                </a:rPr>
                <a:t>個全方位保險服務</a:t>
              </a:r>
              <a:endParaRPr lang="en-US" sz="1400" dirty="0">
                <a:solidFill>
                  <a:srgbClr val="E87722"/>
                </a:solidFill>
                <a:latin typeface="微軟正黑體" panose="020B0604030504040204" pitchFamily="34" charset="-120"/>
                <a:ea typeface="微軟正黑體" panose="020B0604030504040204" pitchFamily="34" charset="-120"/>
              </a:endParaRPr>
            </a:p>
          </p:txBody>
        </p:sp>
      </p:grpSp>
      <p:grpSp>
        <p:nvGrpSpPr>
          <p:cNvPr id="33" name="Group 32"/>
          <p:cNvGrpSpPr/>
          <p:nvPr/>
        </p:nvGrpSpPr>
        <p:grpSpPr>
          <a:xfrm>
            <a:off x="4496729" y="1662223"/>
            <a:ext cx="2263956" cy="880945"/>
            <a:chOff x="4669327" y="2021705"/>
            <a:chExt cx="2263956" cy="880945"/>
          </a:xfrm>
        </p:grpSpPr>
        <p:pic>
          <p:nvPicPr>
            <p:cNvPr id="6" name="Picture 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841936" y="2021705"/>
              <a:ext cx="1918739" cy="518060"/>
            </a:xfrm>
            <a:prstGeom prst="rect">
              <a:avLst/>
            </a:prstGeom>
          </p:spPr>
        </p:pic>
        <p:sp>
          <p:nvSpPr>
            <p:cNvPr id="32" name="TextBox 31"/>
            <p:cNvSpPr txBox="1"/>
            <p:nvPr/>
          </p:nvSpPr>
          <p:spPr>
            <a:xfrm>
              <a:off x="4669327" y="2594873"/>
              <a:ext cx="2263956" cy="307777"/>
            </a:xfrm>
            <a:prstGeom prst="rect">
              <a:avLst/>
            </a:prstGeom>
            <a:noFill/>
          </p:spPr>
          <p:txBody>
            <a:bodyPr wrap="square" rtlCol="0">
              <a:spAutoFit/>
            </a:bodyPr>
            <a:lstStyle/>
            <a:p>
              <a:pPr algn="ctr"/>
              <a:r>
                <a:rPr lang="en-US" altLang="zh-TW" sz="1400" dirty="0">
                  <a:solidFill>
                    <a:srgbClr val="064073"/>
                  </a:solidFill>
                  <a:latin typeface="微軟正黑體" panose="020B0604030504040204" pitchFamily="34" charset="-120"/>
                  <a:ea typeface="微軟正黑體" panose="020B0604030504040204" pitchFamily="34" charset="-120"/>
                </a:rPr>
                <a:t>City Priority </a:t>
              </a:r>
              <a:r>
                <a:rPr lang="zh-TW" altLang="en-US" sz="1400" dirty="0">
                  <a:solidFill>
                    <a:srgbClr val="064073"/>
                  </a:solidFill>
                  <a:latin typeface="微軟正黑體" panose="020B0604030504040204" pitchFamily="34" charset="-120"/>
                  <a:ea typeface="微軟正黑體" panose="020B0604030504040204" pitchFamily="34" charset="-120"/>
                </a:rPr>
                <a:t>戶口申請</a:t>
              </a:r>
              <a:endParaRPr lang="en-US" sz="1400" dirty="0">
                <a:solidFill>
                  <a:srgbClr val="064073"/>
                </a:solidFill>
                <a:latin typeface="微軟正黑體" panose="020B0604030504040204" pitchFamily="34" charset="-120"/>
                <a:ea typeface="微軟正黑體" panose="020B0604030504040204" pitchFamily="34" charset="-120"/>
              </a:endParaRPr>
            </a:p>
          </p:txBody>
        </p:sp>
      </p:grpSp>
      <p:sp>
        <p:nvSpPr>
          <p:cNvPr id="34" name="TextBox 33"/>
          <p:cNvSpPr txBox="1"/>
          <p:nvPr/>
        </p:nvSpPr>
        <p:spPr>
          <a:xfrm>
            <a:off x="1588" y="891531"/>
            <a:ext cx="12188825" cy="584775"/>
          </a:xfrm>
          <a:prstGeom prst="rect">
            <a:avLst/>
          </a:prstGeom>
          <a:noFill/>
        </p:spPr>
        <p:txBody>
          <a:bodyPr wrap="square" rtlCol="0">
            <a:spAutoFit/>
          </a:bodyPr>
          <a:lstStyle/>
          <a:p>
            <a:pPr algn="ctr"/>
            <a:r>
              <a:rPr lang="zh-TW" altLang="en-US" sz="3200" b="1" dirty="0">
                <a:solidFill>
                  <a:srgbClr val="D1B072"/>
                </a:solidFill>
                <a:latin typeface="微軟正黑體" panose="020B0604030504040204" pitchFamily="34" charset="-120"/>
                <a:ea typeface="微軟正黑體" panose="020B0604030504040204" pitchFamily="34" charset="-120"/>
              </a:rPr>
              <a:t>最新加盟星級夥伴商店</a:t>
            </a:r>
            <a:endParaRPr lang="en-US" sz="3200" b="1" dirty="0">
              <a:solidFill>
                <a:srgbClr val="D1B072"/>
              </a:solidFill>
              <a:latin typeface="微軟正黑體" panose="020B0604030504040204" pitchFamily="34" charset="-120"/>
              <a:ea typeface="微軟正黑體" panose="020B0604030504040204" pitchFamily="34" charset="-120"/>
            </a:endParaRPr>
          </a:p>
        </p:txBody>
      </p:sp>
      <p:grpSp>
        <p:nvGrpSpPr>
          <p:cNvPr id="2" name="Group 1"/>
          <p:cNvGrpSpPr/>
          <p:nvPr/>
        </p:nvGrpSpPr>
        <p:grpSpPr>
          <a:xfrm>
            <a:off x="3731770" y="5242053"/>
            <a:ext cx="2059431" cy="795790"/>
            <a:chOff x="6927756" y="1772760"/>
            <a:chExt cx="2059431" cy="795790"/>
          </a:xfrm>
        </p:grpSpPr>
        <p:pic>
          <p:nvPicPr>
            <p:cNvPr id="22" name="Picture 2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927756" y="1772760"/>
              <a:ext cx="2059431" cy="606916"/>
            </a:xfrm>
            <a:prstGeom prst="rect">
              <a:avLst/>
            </a:prstGeom>
          </p:spPr>
        </p:pic>
        <p:pic>
          <p:nvPicPr>
            <p:cNvPr id="38" name="Picture 37"/>
            <p:cNvPicPr>
              <a:picLocks noChangeAspect="1"/>
            </p:cNvPicPr>
            <p:nvPr/>
          </p:nvPicPr>
          <p:blipFill rotWithShape="1">
            <a:blip r:embed="rId17" cstate="print">
              <a:extLst>
                <a:ext uri="{28A0092B-C50C-407E-A947-70E740481C1C}">
                  <a14:useLocalDpi xmlns:a14="http://schemas.microsoft.com/office/drawing/2010/main" val="0"/>
                </a:ext>
              </a:extLst>
            </a:blip>
            <a:srcRect l="17879" t="35693" r="18788" b="40211"/>
            <a:stretch/>
          </p:blipFill>
          <p:spPr>
            <a:xfrm>
              <a:off x="7343840" y="2311876"/>
              <a:ext cx="1219200" cy="256674"/>
            </a:xfrm>
            <a:prstGeom prst="rect">
              <a:avLst/>
            </a:prstGeom>
          </p:spPr>
        </p:pic>
      </p:grpSp>
    </p:spTree>
    <p:extLst>
      <p:ext uri="{BB962C8B-B14F-4D97-AF65-F5344CB8AC3E}">
        <p14:creationId xmlns:p14="http://schemas.microsoft.com/office/powerpoint/2010/main" val="10403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anim calcmode="lin" valueType="num">
                                      <p:cBhvr>
                                        <p:cTn id="14" dur="500" fill="hold"/>
                                        <p:tgtEl>
                                          <p:spTgt spid="33"/>
                                        </p:tgtEl>
                                        <p:attrNameLst>
                                          <p:attrName>ppt_x</p:attrName>
                                        </p:attrNameLst>
                                      </p:cBhvr>
                                      <p:tavLst>
                                        <p:tav tm="0">
                                          <p:val>
                                            <p:strVal val="#ppt_x"/>
                                          </p:val>
                                        </p:tav>
                                        <p:tav tm="100000">
                                          <p:val>
                                            <p:strVal val="#ppt_x"/>
                                          </p:val>
                                        </p:tav>
                                      </p:tavLst>
                                    </p:anim>
                                    <p:anim calcmode="lin" valueType="num">
                                      <p:cBhvr>
                                        <p:cTn id="15" dur="500" fill="hold"/>
                                        <p:tgtEl>
                                          <p:spTgt spid="3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anim calcmode="lin" valueType="num">
                                      <p:cBhvr>
                                        <p:cTn id="26" dur="500" fill="hold"/>
                                        <p:tgtEl>
                                          <p:spTgt spid="24"/>
                                        </p:tgtEl>
                                        <p:attrNameLst>
                                          <p:attrName>ppt_x</p:attrName>
                                        </p:attrNameLst>
                                      </p:cBhvr>
                                      <p:tavLst>
                                        <p:tav tm="0">
                                          <p:val>
                                            <p:strVal val="#ppt_x"/>
                                          </p:val>
                                        </p:tav>
                                        <p:tav tm="100000">
                                          <p:val>
                                            <p:strVal val="#ppt_x"/>
                                          </p:val>
                                        </p:tav>
                                      </p:tavLst>
                                    </p:anim>
                                    <p:anim calcmode="lin" valueType="num">
                                      <p:cBhvr>
                                        <p:cTn id="27" dur="5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42"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anim calcmode="lin" valueType="num">
                                      <p:cBhvr>
                                        <p:cTn id="44" dur="500" fill="hold"/>
                                        <p:tgtEl>
                                          <p:spTgt spid="5"/>
                                        </p:tgtEl>
                                        <p:attrNameLst>
                                          <p:attrName>ppt_x</p:attrName>
                                        </p:attrNameLst>
                                      </p:cBhvr>
                                      <p:tavLst>
                                        <p:tav tm="0">
                                          <p:val>
                                            <p:strVal val="#ppt_x"/>
                                          </p:val>
                                        </p:tav>
                                        <p:tav tm="100000">
                                          <p:val>
                                            <p:strVal val="#ppt_x"/>
                                          </p:val>
                                        </p:tav>
                                      </p:tavLst>
                                    </p:anim>
                                    <p:anim calcmode="lin" valueType="num">
                                      <p:cBhvr>
                                        <p:cTn id="45" dur="500" fill="hold"/>
                                        <p:tgtEl>
                                          <p:spTgt spid="5"/>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42" presetClass="entr" presetSubtype="0"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anim calcmode="lin" valueType="num">
                                      <p:cBhvr>
                                        <p:cTn id="50" dur="500" fill="hold"/>
                                        <p:tgtEl>
                                          <p:spTgt spid="17"/>
                                        </p:tgtEl>
                                        <p:attrNameLst>
                                          <p:attrName>ppt_x</p:attrName>
                                        </p:attrNameLst>
                                      </p:cBhvr>
                                      <p:tavLst>
                                        <p:tav tm="0">
                                          <p:val>
                                            <p:strVal val="#ppt_x"/>
                                          </p:val>
                                        </p:tav>
                                        <p:tav tm="100000">
                                          <p:val>
                                            <p:strVal val="#ppt_x"/>
                                          </p:val>
                                        </p:tav>
                                      </p:tavLst>
                                    </p:anim>
                                    <p:anim calcmode="lin" valueType="num">
                                      <p:cBhvr>
                                        <p:cTn id="51" dur="500" fill="hold"/>
                                        <p:tgtEl>
                                          <p:spTgt spid="17"/>
                                        </p:tgtEl>
                                        <p:attrNameLst>
                                          <p:attrName>ppt_y</p:attrName>
                                        </p:attrNameLst>
                                      </p:cBhvr>
                                      <p:tavLst>
                                        <p:tav tm="0">
                                          <p:val>
                                            <p:strVal val="#ppt_y+.1"/>
                                          </p:val>
                                        </p:tav>
                                        <p:tav tm="100000">
                                          <p:val>
                                            <p:strVal val="#ppt_y"/>
                                          </p:val>
                                        </p:tav>
                                      </p:tavLst>
                                    </p:anim>
                                  </p:childTnLst>
                                </p:cTn>
                              </p:par>
                            </p:childTnLst>
                          </p:cTn>
                        </p:par>
                        <p:par>
                          <p:cTn id="52" fill="hold">
                            <p:stCondLst>
                              <p:cond delay="4500"/>
                            </p:stCondLst>
                            <p:childTnLst>
                              <p:par>
                                <p:cTn id="53" presetID="42"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anim calcmode="lin" valueType="num">
                                      <p:cBhvr>
                                        <p:cTn id="56" dur="500" fill="hold"/>
                                        <p:tgtEl>
                                          <p:spTgt spid="25"/>
                                        </p:tgtEl>
                                        <p:attrNameLst>
                                          <p:attrName>ppt_x</p:attrName>
                                        </p:attrNameLst>
                                      </p:cBhvr>
                                      <p:tavLst>
                                        <p:tav tm="0">
                                          <p:val>
                                            <p:strVal val="#ppt_x"/>
                                          </p:val>
                                        </p:tav>
                                        <p:tav tm="100000">
                                          <p:val>
                                            <p:strVal val="#ppt_x"/>
                                          </p:val>
                                        </p:tav>
                                      </p:tavLst>
                                    </p:anim>
                                    <p:anim calcmode="lin" valueType="num">
                                      <p:cBhvr>
                                        <p:cTn id="57" dur="500" fill="hold"/>
                                        <p:tgtEl>
                                          <p:spTgt spid="25"/>
                                        </p:tgtEl>
                                        <p:attrNameLst>
                                          <p:attrName>ppt_y</p:attrName>
                                        </p:attrNameLst>
                                      </p:cBhvr>
                                      <p:tavLst>
                                        <p:tav tm="0">
                                          <p:val>
                                            <p:strVal val="#ppt_y+.1"/>
                                          </p:val>
                                        </p:tav>
                                        <p:tav tm="100000">
                                          <p:val>
                                            <p:strVal val="#ppt_y"/>
                                          </p:val>
                                        </p:tav>
                                      </p:tavLst>
                                    </p:anim>
                                  </p:childTnLst>
                                </p:cTn>
                              </p:par>
                            </p:childTnLst>
                          </p:cTn>
                        </p:par>
                        <p:par>
                          <p:cTn id="58" fill="hold">
                            <p:stCondLst>
                              <p:cond delay="5000"/>
                            </p:stCondLst>
                            <p:childTnLst>
                              <p:par>
                                <p:cTn id="59" presetID="42" presetClass="entr" presetSubtype="0" fill="hold" nodeType="after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anim calcmode="lin" valueType="num">
                                      <p:cBhvr>
                                        <p:cTn id="62" dur="500" fill="hold"/>
                                        <p:tgtEl>
                                          <p:spTgt spid="21"/>
                                        </p:tgtEl>
                                        <p:attrNameLst>
                                          <p:attrName>ppt_x</p:attrName>
                                        </p:attrNameLst>
                                      </p:cBhvr>
                                      <p:tavLst>
                                        <p:tav tm="0">
                                          <p:val>
                                            <p:strVal val="#ppt_x"/>
                                          </p:val>
                                        </p:tav>
                                        <p:tav tm="100000">
                                          <p:val>
                                            <p:strVal val="#ppt_x"/>
                                          </p:val>
                                        </p:tav>
                                      </p:tavLst>
                                    </p:anim>
                                    <p:anim calcmode="lin" valueType="num">
                                      <p:cBhvr>
                                        <p:cTn id="63" dur="500" fill="hold"/>
                                        <p:tgtEl>
                                          <p:spTgt spid="21"/>
                                        </p:tgtEl>
                                        <p:attrNameLst>
                                          <p:attrName>ppt_y</p:attrName>
                                        </p:attrNameLst>
                                      </p:cBhvr>
                                      <p:tavLst>
                                        <p:tav tm="0">
                                          <p:val>
                                            <p:strVal val="#ppt_y+.1"/>
                                          </p:val>
                                        </p:tav>
                                        <p:tav tm="100000">
                                          <p:val>
                                            <p:strVal val="#ppt_y"/>
                                          </p:val>
                                        </p:tav>
                                      </p:tavLst>
                                    </p:anim>
                                  </p:childTnLst>
                                </p:cTn>
                              </p:par>
                            </p:childTnLst>
                          </p:cTn>
                        </p:par>
                        <p:par>
                          <p:cTn id="64" fill="hold">
                            <p:stCondLst>
                              <p:cond delay="5500"/>
                            </p:stCondLst>
                            <p:childTnLst>
                              <p:par>
                                <p:cTn id="65" presetID="42" presetClass="entr" presetSubtype="0" fill="hold"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anim calcmode="lin" valueType="num">
                                      <p:cBhvr>
                                        <p:cTn id="68" dur="500" fill="hold"/>
                                        <p:tgtEl>
                                          <p:spTgt spid="16"/>
                                        </p:tgtEl>
                                        <p:attrNameLst>
                                          <p:attrName>ppt_x</p:attrName>
                                        </p:attrNameLst>
                                      </p:cBhvr>
                                      <p:tavLst>
                                        <p:tav tm="0">
                                          <p:val>
                                            <p:strVal val="#ppt_x"/>
                                          </p:val>
                                        </p:tav>
                                        <p:tav tm="100000">
                                          <p:val>
                                            <p:strVal val="#ppt_x"/>
                                          </p:val>
                                        </p:tav>
                                      </p:tavLst>
                                    </p:anim>
                                    <p:anim calcmode="lin" valueType="num">
                                      <p:cBhvr>
                                        <p:cTn id="69" dur="500" fill="hold"/>
                                        <p:tgtEl>
                                          <p:spTgt spid="16"/>
                                        </p:tgtEl>
                                        <p:attrNameLst>
                                          <p:attrName>ppt_y</p:attrName>
                                        </p:attrNameLst>
                                      </p:cBhvr>
                                      <p:tavLst>
                                        <p:tav tm="0">
                                          <p:val>
                                            <p:strVal val="#ppt_y+.1"/>
                                          </p:val>
                                        </p:tav>
                                        <p:tav tm="100000">
                                          <p:val>
                                            <p:strVal val="#ppt_y"/>
                                          </p:val>
                                        </p:tav>
                                      </p:tavLst>
                                    </p:anim>
                                  </p:childTnLst>
                                </p:cTn>
                              </p:par>
                            </p:childTnLst>
                          </p:cTn>
                        </p:par>
                        <p:par>
                          <p:cTn id="70" fill="hold">
                            <p:stCondLst>
                              <p:cond delay="6000"/>
                            </p:stCondLst>
                            <p:childTnLst>
                              <p:par>
                                <p:cTn id="71" presetID="42" presetClass="entr" presetSubtype="0" fill="hold"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500"/>
                                        <p:tgtEl>
                                          <p:spTgt spid="11"/>
                                        </p:tgtEl>
                                      </p:cBhvr>
                                    </p:animEffect>
                                    <p:anim calcmode="lin" valueType="num">
                                      <p:cBhvr>
                                        <p:cTn id="74" dur="500" fill="hold"/>
                                        <p:tgtEl>
                                          <p:spTgt spid="11"/>
                                        </p:tgtEl>
                                        <p:attrNameLst>
                                          <p:attrName>ppt_x</p:attrName>
                                        </p:attrNameLst>
                                      </p:cBhvr>
                                      <p:tavLst>
                                        <p:tav tm="0">
                                          <p:val>
                                            <p:strVal val="#ppt_x"/>
                                          </p:val>
                                        </p:tav>
                                        <p:tav tm="100000">
                                          <p:val>
                                            <p:strVal val="#ppt_x"/>
                                          </p:val>
                                        </p:tav>
                                      </p:tavLst>
                                    </p:anim>
                                    <p:anim calcmode="lin" valueType="num">
                                      <p:cBhvr>
                                        <p:cTn id="75" dur="500" fill="hold"/>
                                        <p:tgtEl>
                                          <p:spTgt spid="11"/>
                                        </p:tgtEl>
                                        <p:attrNameLst>
                                          <p:attrName>ppt_y</p:attrName>
                                        </p:attrNameLst>
                                      </p:cBhvr>
                                      <p:tavLst>
                                        <p:tav tm="0">
                                          <p:val>
                                            <p:strVal val="#ppt_y+.1"/>
                                          </p:val>
                                        </p:tav>
                                        <p:tav tm="100000">
                                          <p:val>
                                            <p:strVal val="#ppt_y"/>
                                          </p:val>
                                        </p:tav>
                                      </p:tavLst>
                                    </p:anim>
                                  </p:childTnLst>
                                </p:cTn>
                              </p:par>
                            </p:childTnLst>
                          </p:cTn>
                        </p:par>
                        <p:par>
                          <p:cTn id="76" fill="hold">
                            <p:stCondLst>
                              <p:cond delay="6500"/>
                            </p:stCondLst>
                            <p:childTnLst>
                              <p:par>
                                <p:cTn id="77" presetID="42" presetClass="entr" presetSubtype="0" fill="hold" nodeType="after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anim calcmode="lin" valueType="num">
                                      <p:cBhvr>
                                        <p:cTn id="80" dur="500" fill="hold"/>
                                        <p:tgtEl>
                                          <p:spTgt spid="8"/>
                                        </p:tgtEl>
                                        <p:attrNameLst>
                                          <p:attrName>ppt_x</p:attrName>
                                        </p:attrNameLst>
                                      </p:cBhvr>
                                      <p:tavLst>
                                        <p:tav tm="0">
                                          <p:val>
                                            <p:strVal val="#ppt_x"/>
                                          </p:val>
                                        </p:tav>
                                        <p:tav tm="100000">
                                          <p:val>
                                            <p:strVal val="#ppt_x"/>
                                          </p:val>
                                        </p:tav>
                                      </p:tavLst>
                                    </p:anim>
                                    <p:anim calcmode="lin" valueType="num">
                                      <p:cBhvr>
                                        <p:cTn id="81" dur="500" fill="hold"/>
                                        <p:tgtEl>
                                          <p:spTgt spid="8"/>
                                        </p:tgtEl>
                                        <p:attrNameLst>
                                          <p:attrName>ppt_y</p:attrName>
                                        </p:attrNameLst>
                                      </p:cBhvr>
                                      <p:tavLst>
                                        <p:tav tm="0">
                                          <p:val>
                                            <p:strVal val="#ppt_y+.1"/>
                                          </p:val>
                                        </p:tav>
                                        <p:tav tm="100000">
                                          <p:val>
                                            <p:strVal val="#ppt_y"/>
                                          </p:val>
                                        </p:tav>
                                      </p:tavLst>
                                    </p:anim>
                                  </p:childTnLst>
                                </p:cTn>
                              </p:par>
                            </p:childTnLst>
                          </p:cTn>
                        </p:par>
                        <p:par>
                          <p:cTn id="82" fill="hold">
                            <p:stCondLst>
                              <p:cond delay="7000"/>
                            </p:stCondLst>
                            <p:childTnLst>
                              <p:par>
                                <p:cTn id="83" presetID="42" presetClass="entr" presetSubtype="0" fill="hold" nodeType="after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500"/>
                                        <p:tgtEl>
                                          <p:spTgt spid="12"/>
                                        </p:tgtEl>
                                      </p:cBhvr>
                                    </p:animEffect>
                                    <p:anim calcmode="lin" valueType="num">
                                      <p:cBhvr>
                                        <p:cTn id="86" dur="500" fill="hold"/>
                                        <p:tgtEl>
                                          <p:spTgt spid="12"/>
                                        </p:tgtEl>
                                        <p:attrNameLst>
                                          <p:attrName>ppt_x</p:attrName>
                                        </p:attrNameLst>
                                      </p:cBhvr>
                                      <p:tavLst>
                                        <p:tav tm="0">
                                          <p:val>
                                            <p:strVal val="#ppt_x"/>
                                          </p:val>
                                        </p:tav>
                                        <p:tav tm="100000">
                                          <p:val>
                                            <p:strVal val="#ppt_x"/>
                                          </p:val>
                                        </p:tav>
                                      </p:tavLst>
                                    </p:anim>
                                    <p:anim calcmode="lin" valueType="num">
                                      <p:cBhvr>
                                        <p:cTn id="87" dur="500" fill="hold"/>
                                        <p:tgtEl>
                                          <p:spTgt spid="12"/>
                                        </p:tgtEl>
                                        <p:attrNameLst>
                                          <p:attrName>ppt_y</p:attrName>
                                        </p:attrNameLst>
                                      </p:cBhvr>
                                      <p:tavLst>
                                        <p:tav tm="0">
                                          <p:val>
                                            <p:strVal val="#ppt_y+.1"/>
                                          </p:val>
                                        </p:tav>
                                        <p:tav tm="100000">
                                          <p:val>
                                            <p:strVal val="#ppt_y"/>
                                          </p:val>
                                        </p:tav>
                                      </p:tavLst>
                                    </p:anim>
                                  </p:childTnLst>
                                </p:cTn>
                              </p:par>
                            </p:childTnLst>
                          </p:cTn>
                        </p:par>
                        <p:par>
                          <p:cTn id="88" fill="hold">
                            <p:stCondLst>
                              <p:cond delay="7500"/>
                            </p:stCondLst>
                            <p:childTnLst>
                              <p:par>
                                <p:cTn id="89" presetID="42" presetClass="entr" presetSubtype="0" fill="hold" nodeType="after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fade">
                                      <p:cBhvr>
                                        <p:cTn id="91" dur="500"/>
                                        <p:tgtEl>
                                          <p:spTgt spid="19"/>
                                        </p:tgtEl>
                                      </p:cBhvr>
                                    </p:animEffect>
                                    <p:anim calcmode="lin" valueType="num">
                                      <p:cBhvr>
                                        <p:cTn id="92" dur="500" fill="hold"/>
                                        <p:tgtEl>
                                          <p:spTgt spid="19"/>
                                        </p:tgtEl>
                                        <p:attrNameLst>
                                          <p:attrName>ppt_x</p:attrName>
                                        </p:attrNameLst>
                                      </p:cBhvr>
                                      <p:tavLst>
                                        <p:tav tm="0">
                                          <p:val>
                                            <p:strVal val="#ppt_x"/>
                                          </p:val>
                                        </p:tav>
                                        <p:tav tm="100000">
                                          <p:val>
                                            <p:strVal val="#ppt_x"/>
                                          </p:val>
                                        </p:tav>
                                      </p:tavLst>
                                    </p:anim>
                                    <p:anim calcmode="lin" valueType="num">
                                      <p:cBhvr>
                                        <p:cTn id="93" dur="500" fill="hold"/>
                                        <p:tgtEl>
                                          <p:spTgt spid="19"/>
                                        </p:tgtEl>
                                        <p:attrNameLst>
                                          <p:attrName>ppt_y</p:attrName>
                                        </p:attrNameLst>
                                      </p:cBhvr>
                                      <p:tavLst>
                                        <p:tav tm="0">
                                          <p:val>
                                            <p:strVal val="#ppt_y+.1"/>
                                          </p:val>
                                        </p:tav>
                                        <p:tav tm="100000">
                                          <p:val>
                                            <p:strVal val="#ppt_y"/>
                                          </p:val>
                                        </p:tav>
                                      </p:tavLst>
                                    </p:anim>
                                  </p:childTnLst>
                                </p:cTn>
                              </p:par>
                            </p:childTnLst>
                          </p:cTn>
                        </p:par>
                        <p:par>
                          <p:cTn id="94" fill="hold">
                            <p:stCondLst>
                              <p:cond delay="8000"/>
                            </p:stCondLst>
                            <p:childTnLst>
                              <p:par>
                                <p:cTn id="95" presetID="42" presetClass="entr" presetSubtype="0" fill="hold" nodeType="after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fade">
                                      <p:cBhvr>
                                        <p:cTn id="97" dur="500"/>
                                        <p:tgtEl>
                                          <p:spTgt spid="2"/>
                                        </p:tgtEl>
                                      </p:cBhvr>
                                    </p:animEffect>
                                    <p:anim calcmode="lin" valueType="num">
                                      <p:cBhvr>
                                        <p:cTn id="98" dur="500" fill="hold"/>
                                        <p:tgtEl>
                                          <p:spTgt spid="2"/>
                                        </p:tgtEl>
                                        <p:attrNameLst>
                                          <p:attrName>ppt_x</p:attrName>
                                        </p:attrNameLst>
                                      </p:cBhvr>
                                      <p:tavLst>
                                        <p:tav tm="0">
                                          <p:val>
                                            <p:strVal val="#ppt_x"/>
                                          </p:val>
                                        </p:tav>
                                        <p:tav tm="100000">
                                          <p:val>
                                            <p:strVal val="#ppt_x"/>
                                          </p:val>
                                        </p:tav>
                                      </p:tavLst>
                                    </p:anim>
                                    <p:anim calcmode="lin" valueType="num">
                                      <p:cBhvr>
                                        <p:cTn id="99" dur="500" fill="hold"/>
                                        <p:tgtEl>
                                          <p:spTgt spid="2"/>
                                        </p:tgtEl>
                                        <p:attrNameLst>
                                          <p:attrName>ppt_y</p:attrName>
                                        </p:attrNameLst>
                                      </p:cBhvr>
                                      <p:tavLst>
                                        <p:tav tm="0">
                                          <p:val>
                                            <p:strVal val="#ppt_y+.1"/>
                                          </p:val>
                                        </p:tav>
                                        <p:tav tm="100000">
                                          <p:val>
                                            <p:strVal val="#ppt_y"/>
                                          </p:val>
                                        </p:tav>
                                      </p:tavLst>
                                    </p:anim>
                                  </p:childTnLst>
                                </p:cTn>
                              </p:par>
                            </p:childTnLst>
                          </p:cTn>
                        </p:par>
                        <p:par>
                          <p:cTn id="100" fill="hold">
                            <p:stCondLst>
                              <p:cond delay="8500"/>
                            </p:stCondLst>
                            <p:childTnLst>
                              <p:par>
                                <p:cTn id="101" presetID="42" presetClass="entr" presetSubtype="0" fill="hold" nodeType="after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fade">
                                      <p:cBhvr>
                                        <p:cTn id="103" dur="500"/>
                                        <p:tgtEl>
                                          <p:spTgt spid="35"/>
                                        </p:tgtEl>
                                      </p:cBhvr>
                                    </p:animEffect>
                                    <p:anim calcmode="lin" valueType="num">
                                      <p:cBhvr>
                                        <p:cTn id="104" dur="500" fill="hold"/>
                                        <p:tgtEl>
                                          <p:spTgt spid="35"/>
                                        </p:tgtEl>
                                        <p:attrNameLst>
                                          <p:attrName>ppt_x</p:attrName>
                                        </p:attrNameLst>
                                      </p:cBhvr>
                                      <p:tavLst>
                                        <p:tav tm="0">
                                          <p:val>
                                            <p:strVal val="#ppt_x"/>
                                          </p:val>
                                        </p:tav>
                                        <p:tav tm="100000">
                                          <p:val>
                                            <p:strVal val="#ppt_x"/>
                                          </p:val>
                                        </p:tav>
                                      </p:tavLst>
                                    </p:anim>
                                    <p:anim calcmode="lin" valueType="num">
                                      <p:cBhvr>
                                        <p:cTn id="105" dur="500" fill="hold"/>
                                        <p:tgtEl>
                                          <p:spTgt spid="35"/>
                                        </p:tgtEl>
                                        <p:attrNameLst>
                                          <p:attrName>ppt_y</p:attrName>
                                        </p:attrNameLst>
                                      </p:cBhvr>
                                      <p:tavLst>
                                        <p:tav tm="0">
                                          <p:val>
                                            <p:strVal val="#ppt_y+.1"/>
                                          </p:val>
                                        </p:tav>
                                        <p:tav tm="100000">
                                          <p:val>
                                            <p:strVal val="#ppt_y"/>
                                          </p:val>
                                        </p:tav>
                                      </p:tavLst>
                                    </p:anim>
                                  </p:childTnLst>
                                </p:cTn>
                              </p:par>
                            </p:childTnLst>
                          </p:cTn>
                        </p:par>
                        <p:par>
                          <p:cTn id="106" fill="hold">
                            <p:stCondLst>
                              <p:cond delay="9000"/>
                            </p:stCondLst>
                            <p:childTnLst>
                              <p:par>
                                <p:cTn id="107" presetID="42" presetClass="entr" presetSubtype="0" fill="hold" nodeType="after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fade">
                                      <p:cBhvr>
                                        <p:cTn id="109" dur="500"/>
                                        <p:tgtEl>
                                          <p:spTgt spid="36"/>
                                        </p:tgtEl>
                                      </p:cBhvr>
                                    </p:animEffect>
                                    <p:anim calcmode="lin" valueType="num">
                                      <p:cBhvr>
                                        <p:cTn id="110" dur="500" fill="hold"/>
                                        <p:tgtEl>
                                          <p:spTgt spid="36"/>
                                        </p:tgtEl>
                                        <p:attrNameLst>
                                          <p:attrName>ppt_x</p:attrName>
                                        </p:attrNameLst>
                                      </p:cBhvr>
                                      <p:tavLst>
                                        <p:tav tm="0">
                                          <p:val>
                                            <p:strVal val="#ppt_x"/>
                                          </p:val>
                                        </p:tav>
                                        <p:tav tm="100000">
                                          <p:val>
                                            <p:strVal val="#ppt_x"/>
                                          </p:val>
                                        </p:tav>
                                      </p:tavLst>
                                    </p:anim>
                                    <p:anim calcmode="lin" valueType="num">
                                      <p:cBhvr>
                                        <p:cTn id="111" dur="500" fill="hold"/>
                                        <p:tgtEl>
                                          <p:spTgt spid="36"/>
                                        </p:tgtEl>
                                        <p:attrNameLst>
                                          <p:attrName>ppt_y</p:attrName>
                                        </p:attrNameLst>
                                      </p:cBhvr>
                                      <p:tavLst>
                                        <p:tav tm="0">
                                          <p:val>
                                            <p:strVal val="#ppt_y+.1"/>
                                          </p:val>
                                        </p:tav>
                                        <p:tav tm="100000">
                                          <p:val>
                                            <p:strVal val="#ppt_y"/>
                                          </p:val>
                                        </p:tav>
                                      </p:tavLst>
                                    </p:anim>
                                  </p:childTnLst>
                                </p:cTn>
                              </p:par>
                            </p:childTnLst>
                          </p:cTn>
                        </p:par>
                        <p:par>
                          <p:cTn id="112" fill="hold">
                            <p:stCondLst>
                              <p:cond delay="9500"/>
                            </p:stCondLst>
                            <p:childTnLst>
                              <p:par>
                                <p:cTn id="113" presetID="42" presetClass="entr" presetSubtype="0" fill="hold" nodeType="after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fade">
                                      <p:cBhvr>
                                        <p:cTn id="115" dur="500"/>
                                        <p:tgtEl>
                                          <p:spTgt spid="37"/>
                                        </p:tgtEl>
                                      </p:cBhvr>
                                    </p:animEffect>
                                    <p:anim calcmode="lin" valueType="num">
                                      <p:cBhvr>
                                        <p:cTn id="116" dur="500" fill="hold"/>
                                        <p:tgtEl>
                                          <p:spTgt spid="37"/>
                                        </p:tgtEl>
                                        <p:attrNameLst>
                                          <p:attrName>ppt_x</p:attrName>
                                        </p:attrNameLst>
                                      </p:cBhvr>
                                      <p:tavLst>
                                        <p:tav tm="0">
                                          <p:val>
                                            <p:strVal val="#ppt_x"/>
                                          </p:val>
                                        </p:tav>
                                        <p:tav tm="100000">
                                          <p:val>
                                            <p:strVal val="#ppt_x"/>
                                          </p:val>
                                        </p:tav>
                                      </p:tavLst>
                                    </p:anim>
                                    <p:anim calcmode="lin" valueType="num">
                                      <p:cBhvr>
                                        <p:cTn id="117"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Group 150"/>
          <p:cNvGrpSpPr/>
          <p:nvPr/>
        </p:nvGrpSpPr>
        <p:grpSpPr>
          <a:xfrm>
            <a:off x="2005013" y="-96158"/>
            <a:ext cx="10194524" cy="7023705"/>
            <a:chOff x="2003425" y="-96158"/>
            <a:chExt cx="10194524" cy="7023705"/>
          </a:xfrm>
        </p:grpSpPr>
        <p:pic>
          <p:nvPicPr>
            <p:cNvPr id="148" name="Picture 1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3425" y="-96158"/>
              <a:ext cx="10194524" cy="7023705"/>
            </a:xfrm>
            <a:prstGeom prst="rect">
              <a:avLst/>
            </a:prstGeom>
          </p:spPr>
        </p:pic>
        <p:sp>
          <p:nvSpPr>
            <p:cNvPr id="150" name="Rectangle 149"/>
            <p:cNvSpPr/>
            <p:nvPr/>
          </p:nvSpPr>
          <p:spPr>
            <a:xfrm>
              <a:off x="7145515" y="3041107"/>
              <a:ext cx="325503" cy="136382"/>
            </a:xfrm>
            <a:prstGeom prst="rect">
              <a:avLst/>
            </a:prstGeom>
            <a:solidFill>
              <a:srgbClr val="8F8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129" name="Picture 128"/>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66009" t="27477" r="22924" b="17545"/>
          <a:stretch/>
        </p:blipFill>
        <p:spPr>
          <a:xfrm>
            <a:off x="6388101" y="947748"/>
            <a:ext cx="2410109" cy="5508462"/>
          </a:xfrm>
          <a:prstGeom prst="rect">
            <a:avLst/>
          </a:prstGeom>
        </p:spPr>
      </p:pic>
      <p:pic>
        <p:nvPicPr>
          <p:cNvPr id="130" name="Picture 129"/>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54007" t="27083" r="33741" b="17545"/>
          <a:stretch/>
        </p:blipFill>
        <p:spPr>
          <a:xfrm>
            <a:off x="4010660" y="990601"/>
            <a:ext cx="2377440" cy="5487211"/>
          </a:xfrm>
          <a:prstGeom prst="rect">
            <a:avLst/>
          </a:prstGeom>
        </p:spPr>
      </p:pic>
      <p:pic>
        <p:nvPicPr>
          <p:cNvPr id="59" name="Picture 5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032828" y="0"/>
            <a:ext cx="4869873" cy="990600"/>
          </a:xfrm>
          <a:prstGeom prst="rect">
            <a:avLst/>
          </a:prstGeom>
        </p:spPr>
      </p:pic>
      <p:pic>
        <p:nvPicPr>
          <p:cNvPr id="109" name="Picture 108"/>
          <p:cNvPicPr>
            <a:picLocks noChangeAspect="1"/>
          </p:cNvPicPr>
          <p:nvPr/>
        </p:nvPicPr>
        <p:blipFill rotWithShape="1">
          <a:blip r:embed="rId6">
            <a:extLst>
              <a:ext uri="{28A0092B-C50C-407E-A947-70E740481C1C}">
                <a14:useLocalDpi xmlns:a14="http://schemas.microsoft.com/office/drawing/2010/main" val="0"/>
              </a:ext>
            </a:extLst>
          </a:blip>
          <a:srcRect l="29229" t="11531" r="10928" b="69646"/>
          <a:stretch/>
        </p:blipFill>
        <p:spPr>
          <a:xfrm>
            <a:off x="5392597" y="519767"/>
            <a:ext cx="1969373" cy="379902"/>
          </a:xfrm>
          <a:prstGeom prst="roundRect">
            <a:avLst/>
          </a:prstGeom>
        </p:spPr>
      </p:pic>
      <p:sp>
        <p:nvSpPr>
          <p:cNvPr id="134" name="TextBox 133"/>
          <p:cNvSpPr txBox="1"/>
          <p:nvPr/>
        </p:nvSpPr>
        <p:spPr>
          <a:xfrm>
            <a:off x="5483193" y="528642"/>
            <a:ext cx="1803259" cy="338554"/>
          </a:xfrm>
          <a:prstGeom prst="rect">
            <a:avLst/>
          </a:prstGeom>
          <a:noFill/>
        </p:spPr>
        <p:txBody>
          <a:bodyPr wrap="square" rtlCol="0">
            <a:spAutoFit/>
          </a:bodyPr>
          <a:lstStyle/>
          <a:p>
            <a:r>
              <a:rPr lang="en-US" sz="1600" b="1" dirty="0">
                <a:solidFill>
                  <a:prstClr val="white"/>
                </a:solidFill>
                <a:latin typeface="Calibri"/>
              </a:rPr>
              <a:t>G/F MHK Brands</a:t>
            </a:r>
            <a:endParaRPr lang="zh-TW" altLang="en-US" sz="1600" b="1" dirty="0">
              <a:solidFill>
                <a:prstClr val="white"/>
              </a:solidFill>
              <a:latin typeface="Calibri"/>
              <a:ea typeface="新細明體" panose="02020500000000000000" pitchFamily="18" charset="-120"/>
            </a:endParaRPr>
          </a:p>
        </p:txBody>
      </p:sp>
      <p:pic>
        <p:nvPicPr>
          <p:cNvPr id="58" name="Picture 5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8899" y="0"/>
            <a:ext cx="4114800" cy="6858000"/>
          </a:xfrm>
          <a:prstGeom prst="rect">
            <a:avLst/>
          </a:prstGeom>
        </p:spPr>
      </p:pic>
      <p:grpSp>
        <p:nvGrpSpPr>
          <p:cNvPr id="31" name="Group 30"/>
          <p:cNvGrpSpPr/>
          <p:nvPr/>
        </p:nvGrpSpPr>
        <p:grpSpPr>
          <a:xfrm>
            <a:off x="2425700" y="2295012"/>
            <a:ext cx="988464" cy="2147348"/>
            <a:chOff x="-2634822" y="2590800"/>
            <a:chExt cx="988464" cy="2147348"/>
          </a:xfrm>
        </p:grpSpPr>
        <p:grpSp>
          <p:nvGrpSpPr>
            <p:cNvPr id="32" name="Group 31"/>
            <p:cNvGrpSpPr/>
            <p:nvPr/>
          </p:nvGrpSpPr>
          <p:grpSpPr>
            <a:xfrm>
              <a:off x="-2634822" y="2590800"/>
              <a:ext cx="988464" cy="2147348"/>
              <a:chOff x="-2668588" y="870279"/>
              <a:chExt cx="1059801" cy="2302320"/>
            </a:xfrm>
          </p:grpSpPr>
          <p:sp>
            <p:nvSpPr>
              <p:cNvPr id="54" name="Rectangle 53"/>
              <p:cNvSpPr/>
              <p:nvPr/>
            </p:nvSpPr>
            <p:spPr>
              <a:xfrm>
                <a:off x="-2668588" y="870279"/>
                <a:ext cx="1059801" cy="2302320"/>
              </a:xfrm>
              <a:prstGeom prst="rect">
                <a:avLst/>
              </a:prstGeom>
              <a:solidFill>
                <a:srgbClr val="EBEDE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9931" y="978319"/>
                <a:ext cx="780146" cy="770709"/>
              </a:xfrm>
              <a:prstGeom prst="rect">
                <a:avLst/>
              </a:prstGeom>
            </p:spPr>
          </p:pic>
          <p:sp>
            <p:nvSpPr>
              <p:cNvPr id="56" name="Rectangle 55"/>
              <p:cNvSpPr/>
              <p:nvPr/>
            </p:nvSpPr>
            <p:spPr>
              <a:xfrm>
                <a:off x="-2616899" y="1797654"/>
                <a:ext cx="943132" cy="1293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3" name="Picture 5" descr="M:\Agreement\Ztore\logo 125x12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23954" y="3508252"/>
              <a:ext cx="189309" cy="141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249" y="3978286"/>
              <a:ext cx="159638" cy="85140"/>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3519" y="3550672"/>
              <a:ext cx="271798" cy="64552"/>
            </a:xfrm>
            <a:prstGeom prst="rect">
              <a:avLst/>
            </a:prstGeom>
          </p:spPr>
        </p:pic>
        <p:pic>
          <p:nvPicPr>
            <p:cNvPr id="36" name="Picture 14" descr="Image result for hotels.com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65870" y="4274053"/>
              <a:ext cx="217665" cy="2176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O:\BD_SC\Partner store logo\Logo_etc_PS\Apple Store HK\applestore_245x55_black.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52010" y="3679533"/>
              <a:ext cx="284649" cy="639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O:\BD_SC\Partner store logo\Logo_etc_PS\Bossini\Bossini logo.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85355" y="3823128"/>
              <a:ext cx="88109" cy="96260"/>
            </a:xfrm>
            <a:prstGeom prst="rect">
              <a:avLst/>
            </a:prstGeom>
            <a:solidFill>
              <a:srgbClr val="FFFFFF"/>
            </a:solidFill>
            <a:extLst/>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42611" y="3536495"/>
              <a:ext cx="264087" cy="71066"/>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3478" y="3850523"/>
              <a:ext cx="295851" cy="55673"/>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26568" y="3630670"/>
              <a:ext cx="170920" cy="170920"/>
            </a:xfrm>
            <a:prstGeom prst="rect">
              <a:avLst/>
            </a:prstGeom>
          </p:spPr>
        </p:pic>
        <p:pic>
          <p:nvPicPr>
            <p:cNvPr id="42" name="Picture 41"/>
            <p:cNvPicPr>
              <a:picLocks noChangeAspect="1"/>
            </p:cNvPicPr>
            <p:nvPr/>
          </p:nvPicPr>
          <p:blipFill rotWithShape="1">
            <a:blip r:embed="rId18" cstate="print">
              <a:extLst>
                <a:ext uri="{28A0092B-C50C-407E-A947-70E740481C1C}">
                  <a14:useLocalDpi xmlns:a14="http://schemas.microsoft.com/office/drawing/2010/main" val="0"/>
                </a:ext>
              </a:extLst>
            </a:blip>
            <a:srcRect l="24874" t="26207" r="28773" b="41983"/>
            <a:stretch/>
          </p:blipFill>
          <p:spPr>
            <a:xfrm>
              <a:off x="-2287057" y="4319465"/>
              <a:ext cx="244446" cy="118544"/>
            </a:xfrm>
            <a:prstGeom prst="rect">
              <a:avLst/>
            </a:prstGeom>
          </p:spPr>
        </p:pic>
        <p:pic>
          <p:nvPicPr>
            <p:cNvPr id="43" name="Picture 42"/>
            <p:cNvPicPr>
              <a:picLocks noChangeAspect="1"/>
            </p:cNvPicPr>
            <p:nvPr/>
          </p:nvPicPr>
          <p:blipFill rotWithShape="1">
            <a:blip r:embed="rId19" cstate="print">
              <a:extLst>
                <a:ext uri="{28A0092B-C50C-407E-A947-70E740481C1C}">
                  <a14:useLocalDpi xmlns:a14="http://schemas.microsoft.com/office/drawing/2010/main" val="0"/>
                </a:ext>
              </a:extLst>
            </a:blip>
            <a:srcRect l="21104" t="21096" r="18459" b="23081"/>
            <a:stretch/>
          </p:blipFill>
          <p:spPr>
            <a:xfrm>
              <a:off x="-1976562" y="3955750"/>
              <a:ext cx="131987" cy="121912"/>
            </a:xfrm>
            <a:prstGeom prst="rect">
              <a:avLst/>
            </a:prstGeom>
          </p:spPr>
        </p:pic>
        <p:pic>
          <p:nvPicPr>
            <p:cNvPr id="44" name="Picture 4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30005" y="3837538"/>
              <a:ext cx="198837" cy="67439"/>
            </a:xfrm>
            <a:prstGeom prst="rect">
              <a:avLst/>
            </a:prstGeom>
          </p:spPr>
        </p:pic>
        <p:pic>
          <p:nvPicPr>
            <p:cNvPr id="45" name="Picture 3" descr="C:\Users\bivyw\Desktop\LS2017ppt\galaxy-macau.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85102" y="4479855"/>
              <a:ext cx="207008" cy="1549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69501" y="4468646"/>
              <a:ext cx="252056" cy="189043"/>
            </a:xfrm>
            <a:prstGeom prst="rect">
              <a:avLst/>
            </a:prstGeom>
          </p:spPr>
        </p:pic>
        <p:pic>
          <p:nvPicPr>
            <p:cNvPr id="47" name="Picture 6" descr="C:\Users\bivyw\Desktop\confernce temp\Harbour Plaza 8 Degrees Hotel Kowloon logo.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277561" y="4481425"/>
              <a:ext cx="242192" cy="168453"/>
            </a:xfrm>
            <a:prstGeom prst="roundRect">
              <a:avLst>
                <a:gd name="adj" fmla="val 8594"/>
              </a:avLst>
            </a:prstGeom>
            <a:solidFill>
              <a:srgbClr val="FFFFFF">
                <a:shade val="85000"/>
              </a:srgbClr>
            </a:solidFill>
            <a:ln>
              <a:noFill/>
            </a:ln>
            <a:effectLst/>
            <a:extLst/>
          </p:spPr>
        </p:pic>
        <p:pic>
          <p:nvPicPr>
            <p:cNvPr id="48" name="Picture 4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17841" y="4374747"/>
              <a:ext cx="272485" cy="45719"/>
            </a:xfrm>
            <a:prstGeom prst="rect">
              <a:avLst/>
            </a:prstGeom>
          </p:spPr>
        </p:pic>
        <p:pic>
          <p:nvPicPr>
            <p:cNvPr id="49" name="Picture 8" descr="C:\Users\bivyw\Desktop\LS2017ppt\1200px-AIG_wordmark.svg.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552010" y="4144463"/>
              <a:ext cx="201428" cy="99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26" cstate="print">
              <a:extLst>
                <a:ext uri="{28A0092B-C50C-407E-A947-70E740481C1C}">
                  <a14:useLocalDpi xmlns:a14="http://schemas.microsoft.com/office/drawing/2010/main" val="0"/>
                </a:ext>
              </a:extLst>
            </a:blip>
            <a:srcRect l="7720" t="36039" r="7721" b="36689"/>
            <a:stretch/>
          </p:blipFill>
          <p:spPr>
            <a:xfrm>
              <a:off x="-2323796" y="4144253"/>
              <a:ext cx="338694" cy="88355"/>
            </a:xfrm>
            <a:prstGeom prst="rect">
              <a:avLst/>
            </a:prstGeom>
          </p:spPr>
        </p:pic>
        <p:pic>
          <p:nvPicPr>
            <p:cNvPr id="51" name="Picture 50"/>
            <p:cNvPicPr>
              <a:picLocks noChangeAspect="1"/>
            </p:cNvPicPr>
            <p:nvPr/>
          </p:nvPicPr>
          <p:blipFill rotWithShape="1">
            <a:blip r:embed="rId27" cstate="print">
              <a:extLst>
                <a:ext uri="{28A0092B-C50C-407E-A947-70E740481C1C}">
                  <a14:useLocalDpi xmlns:a14="http://schemas.microsoft.com/office/drawing/2010/main" val="0"/>
                </a:ext>
              </a:extLst>
            </a:blip>
            <a:srcRect t="8410" b="13579"/>
            <a:stretch/>
          </p:blipFill>
          <p:spPr>
            <a:xfrm>
              <a:off x="-2020972" y="3667792"/>
              <a:ext cx="238134" cy="92403"/>
            </a:xfrm>
            <a:prstGeom prst="rect">
              <a:avLst/>
            </a:prstGeom>
          </p:spPr>
        </p:pic>
        <p:pic>
          <p:nvPicPr>
            <p:cNvPr id="52" name="Picture 5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67496" y="3966546"/>
              <a:ext cx="306980" cy="76131"/>
            </a:xfrm>
            <a:prstGeom prst="rect">
              <a:avLst/>
            </a:prstGeom>
          </p:spPr>
        </p:pic>
        <p:pic>
          <p:nvPicPr>
            <p:cNvPr id="53" name="Picture 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949138" y="4164332"/>
              <a:ext cx="192792" cy="59799"/>
            </a:xfrm>
            <a:prstGeom prst="rect">
              <a:avLst/>
            </a:prstGeom>
          </p:spPr>
        </p:pic>
      </p:grpSp>
      <p:pic>
        <p:nvPicPr>
          <p:cNvPr id="61" name="Picture 60"/>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9123713" y="-14944"/>
            <a:ext cx="1480683" cy="6478195"/>
          </a:xfrm>
          <a:prstGeom prst="rect">
            <a:avLst/>
          </a:prstGeom>
        </p:spPr>
      </p:pic>
      <p:pic>
        <p:nvPicPr>
          <p:cNvPr id="63" name="Picture 62"/>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8750300" y="-139700"/>
            <a:ext cx="384698" cy="6595910"/>
          </a:xfrm>
          <a:prstGeom prst="rect">
            <a:avLst/>
          </a:prstGeom>
        </p:spPr>
      </p:pic>
      <p:pic>
        <p:nvPicPr>
          <p:cNvPr id="64" name="Picture 63"/>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10598847" y="-21985"/>
            <a:ext cx="1591566" cy="6478195"/>
          </a:xfrm>
          <a:prstGeom prst="rect">
            <a:avLst/>
          </a:prstGeom>
        </p:spPr>
      </p:pic>
      <p:grpSp>
        <p:nvGrpSpPr>
          <p:cNvPr id="128" name="Group 127"/>
          <p:cNvGrpSpPr/>
          <p:nvPr/>
        </p:nvGrpSpPr>
        <p:grpSpPr>
          <a:xfrm>
            <a:off x="12787709" y="1597273"/>
            <a:ext cx="1149145" cy="3429000"/>
            <a:chOff x="-2059985" y="2209800"/>
            <a:chExt cx="1149145" cy="3429000"/>
          </a:xfrm>
        </p:grpSpPr>
        <p:sp>
          <p:nvSpPr>
            <p:cNvPr id="65" name="Rectangle 64"/>
            <p:cNvSpPr/>
            <p:nvPr/>
          </p:nvSpPr>
          <p:spPr>
            <a:xfrm>
              <a:off x="-2059985" y="2209800"/>
              <a:ext cx="1086547" cy="3429000"/>
            </a:xfrm>
            <a:prstGeom prst="rect">
              <a:avLst/>
            </a:prstGeom>
            <a:solidFill>
              <a:srgbClr val="FFFFEF"/>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69" name="Group 68"/>
            <p:cNvGrpSpPr/>
            <p:nvPr/>
          </p:nvGrpSpPr>
          <p:grpSpPr>
            <a:xfrm>
              <a:off x="-1498349" y="4826651"/>
              <a:ext cx="538819" cy="278749"/>
              <a:chOff x="-2849444" y="-476357"/>
              <a:chExt cx="538819" cy="278749"/>
            </a:xfrm>
          </p:grpSpPr>
          <p:sp>
            <p:nvSpPr>
              <p:cNvPr id="68" name="Oval 67"/>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7" name="TextBox 66"/>
              <p:cNvSpPr txBox="1"/>
              <p:nvPr/>
            </p:nvSpPr>
            <p:spPr>
              <a:xfrm>
                <a:off x="-2849444" y="-476357"/>
                <a:ext cx="538819" cy="261610"/>
              </a:xfrm>
              <a:prstGeom prst="rect">
                <a:avLst/>
              </a:prstGeom>
              <a:noFill/>
            </p:spPr>
            <p:txBody>
              <a:bodyPr wrap="square" rtlCol="0">
                <a:spAutoFit/>
              </a:bodyPr>
              <a:lstStyle/>
              <a:p>
                <a:r>
                  <a:rPr lang="en-US" sz="1100" dirty="0">
                    <a:solidFill>
                      <a:prstClr val="white"/>
                    </a:solidFill>
                    <a:latin typeface="Calibri"/>
                  </a:rPr>
                  <a:t>B</a:t>
                </a:r>
                <a:r>
                  <a:rPr lang="en-US" altLang="zh-TW" sz="1100" dirty="0">
                    <a:solidFill>
                      <a:prstClr val="white"/>
                    </a:solidFill>
                    <a:latin typeface="Calibri"/>
                    <a:ea typeface="新細明體" panose="02020500000000000000" pitchFamily="18" charset="-120"/>
                  </a:rPr>
                  <a:t>1</a:t>
                </a:r>
                <a:endParaRPr lang="en-US" sz="1100" dirty="0">
                  <a:solidFill>
                    <a:prstClr val="white"/>
                  </a:solidFill>
                  <a:latin typeface="Calibri"/>
                </a:endParaRPr>
              </a:p>
            </p:txBody>
          </p:sp>
        </p:grpSp>
        <p:grpSp>
          <p:nvGrpSpPr>
            <p:cNvPr id="73" name="Group 72"/>
            <p:cNvGrpSpPr/>
            <p:nvPr/>
          </p:nvGrpSpPr>
          <p:grpSpPr>
            <a:xfrm>
              <a:off x="-1853951" y="4828865"/>
              <a:ext cx="538819" cy="278749"/>
              <a:chOff x="-2827532" y="-476357"/>
              <a:chExt cx="538819" cy="278749"/>
            </a:xfrm>
          </p:grpSpPr>
          <p:sp>
            <p:nvSpPr>
              <p:cNvPr id="74" name="Oval 73"/>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5" name="TextBox 74"/>
              <p:cNvSpPr txBox="1"/>
              <p:nvPr/>
            </p:nvSpPr>
            <p:spPr>
              <a:xfrm>
                <a:off x="-2827532" y="-476357"/>
                <a:ext cx="538819" cy="261610"/>
              </a:xfrm>
              <a:prstGeom prst="rect">
                <a:avLst/>
              </a:prstGeom>
              <a:noFill/>
            </p:spPr>
            <p:txBody>
              <a:bodyPr wrap="square" rtlCol="0">
                <a:spAutoFit/>
              </a:bodyPr>
              <a:lstStyle/>
              <a:p>
                <a:r>
                  <a:rPr lang="en-US" sz="1100" dirty="0">
                    <a:solidFill>
                      <a:srgbClr val="FFFF00"/>
                    </a:solidFill>
                    <a:latin typeface="Calibri"/>
                  </a:rPr>
                  <a:t>G</a:t>
                </a:r>
                <a:endParaRPr lang="en-US" sz="1100" dirty="0">
                  <a:solidFill>
                    <a:srgbClr val="FFFF00"/>
                  </a:solidFill>
                  <a:latin typeface="Calibri"/>
                </a:endParaRPr>
              </a:p>
            </p:txBody>
          </p:sp>
        </p:grpSp>
        <p:grpSp>
          <p:nvGrpSpPr>
            <p:cNvPr id="76" name="Group 75"/>
            <p:cNvGrpSpPr/>
            <p:nvPr/>
          </p:nvGrpSpPr>
          <p:grpSpPr>
            <a:xfrm>
              <a:off x="-1848886" y="4502271"/>
              <a:ext cx="548268" cy="278749"/>
              <a:chOff x="-2822467" y="-476357"/>
              <a:chExt cx="548268" cy="278749"/>
            </a:xfrm>
          </p:grpSpPr>
          <p:sp>
            <p:nvSpPr>
              <p:cNvPr id="77" name="Oval 76"/>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8" name="TextBox 77"/>
              <p:cNvSpPr txBox="1"/>
              <p:nvPr/>
            </p:nvSpPr>
            <p:spPr>
              <a:xfrm>
                <a:off x="-2813018" y="-476357"/>
                <a:ext cx="538819" cy="261610"/>
              </a:xfrm>
              <a:prstGeom prst="rect">
                <a:avLst/>
              </a:prstGeom>
              <a:noFill/>
            </p:spPr>
            <p:txBody>
              <a:bodyPr wrap="square" rtlCol="0">
                <a:spAutoFit/>
              </a:bodyPr>
              <a:lstStyle/>
              <a:p>
                <a:r>
                  <a:rPr lang="en-US" sz="1100" dirty="0">
                    <a:solidFill>
                      <a:prstClr val="white"/>
                    </a:solidFill>
                    <a:latin typeface="Calibri"/>
                  </a:rPr>
                  <a:t>1</a:t>
                </a:r>
                <a:endParaRPr lang="en-US" sz="1100" dirty="0">
                  <a:solidFill>
                    <a:prstClr val="white"/>
                  </a:solidFill>
                  <a:latin typeface="Calibri"/>
                </a:endParaRPr>
              </a:p>
            </p:txBody>
          </p:sp>
        </p:grpSp>
        <p:grpSp>
          <p:nvGrpSpPr>
            <p:cNvPr id="79" name="Group 78"/>
            <p:cNvGrpSpPr/>
            <p:nvPr/>
          </p:nvGrpSpPr>
          <p:grpSpPr>
            <a:xfrm>
              <a:off x="-1468832" y="4506700"/>
              <a:ext cx="548268" cy="278749"/>
              <a:chOff x="-2822467" y="-476357"/>
              <a:chExt cx="548268" cy="278749"/>
            </a:xfrm>
          </p:grpSpPr>
          <p:sp>
            <p:nvSpPr>
              <p:cNvPr id="80" name="Oval 79"/>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1" name="TextBox 80"/>
              <p:cNvSpPr txBox="1"/>
              <p:nvPr/>
            </p:nvSpPr>
            <p:spPr>
              <a:xfrm>
                <a:off x="-2813018" y="-476357"/>
                <a:ext cx="538819" cy="261610"/>
              </a:xfrm>
              <a:prstGeom prst="rect">
                <a:avLst/>
              </a:prstGeom>
              <a:noFill/>
            </p:spPr>
            <p:txBody>
              <a:bodyPr wrap="square" rtlCol="0">
                <a:spAutoFit/>
              </a:bodyPr>
              <a:lstStyle/>
              <a:p>
                <a:r>
                  <a:rPr lang="en-US" sz="1100" dirty="0">
                    <a:solidFill>
                      <a:prstClr val="white"/>
                    </a:solidFill>
                    <a:latin typeface="Calibri"/>
                  </a:rPr>
                  <a:t>2</a:t>
                </a:r>
                <a:endParaRPr lang="en-US" sz="1100" dirty="0">
                  <a:solidFill>
                    <a:prstClr val="white"/>
                  </a:solidFill>
                  <a:latin typeface="Calibri"/>
                </a:endParaRPr>
              </a:p>
            </p:txBody>
          </p:sp>
        </p:grpSp>
        <p:grpSp>
          <p:nvGrpSpPr>
            <p:cNvPr id="82" name="Group 81"/>
            <p:cNvGrpSpPr/>
            <p:nvPr/>
          </p:nvGrpSpPr>
          <p:grpSpPr>
            <a:xfrm>
              <a:off x="-1844902" y="4183594"/>
              <a:ext cx="548268" cy="278749"/>
              <a:chOff x="-2822467" y="-476357"/>
              <a:chExt cx="548268" cy="278749"/>
            </a:xfrm>
          </p:grpSpPr>
          <p:sp>
            <p:nvSpPr>
              <p:cNvPr id="83" name="Oval 82"/>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4" name="TextBox 83"/>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3</a:t>
                </a:r>
                <a:endParaRPr lang="en-US" sz="1100" dirty="0">
                  <a:solidFill>
                    <a:prstClr val="white"/>
                  </a:solidFill>
                  <a:latin typeface="Calibri"/>
                </a:endParaRPr>
              </a:p>
            </p:txBody>
          </p:sp>
        </p:grpSp>
        <p:grpSp>
          <p:nvGrpSpPr>
            <p:cNvPr id="85" name="Group 84"/>
            <p:cNvGrpSpPr/>
            <p:nvPr/>
          </p:nvGrpSpPr>
          <p:grpSpPr>
            <a:xfrm>
              <a:off x="-1464848" y="4188023"/>
              <a:ext cx="548268" cy="278749"/>
              <a:chOff x="-2822467" y="-476357"/>
              <a:chExt cx="548268" cy="278749"/>
            </a:xfrm>
          </p:grpSpPr>
          <p:sp>
            <p:nvSpPr>
              <p:cNvPr id="86" name="Oval 85"/>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7" name="TextBox 86"/>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4</a:t>
                </a:r>
                <a:endParaRPr lang="en-US" sz="1100" dirty="0">
                  <a:solidFill>
                    <a:prstClr val="white"/>
                  </a:solidFill>
                  <a:latin typeface="Calibri"/>
                </a:endParaRPr>
              </a:p>
            </p:txBody>
          </p:sp>
        </p:grpSp>
        <p:grpSp>
          <p:nvGrpSpPr>
            <p:cNvPr id="88" name="Group 87"/>
            <p:cNvGrpSpPr/>
            <p:nvPr/>
          </p:nvGrpSpPr>
          <p:grpSpPr>
            <a:xfrm>
              <a:off x="-1839162" y="3842075"/>
              <a:ext cx="548268" cy="278749"/>
              <a:chOff x="-2822467" y="-476357"/>
              <a:chExt cx="548268" cy="278749"/>
            </a:xfrm>
          </p:grpSpPr>
          <p:sp>
            <p:nvSpPr>
              <p:cNvPr id="89" name="Oval 88"/>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0" name="TextBox 89"/>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5</a:t>
                </a:r>
                <a:endParaRPr lang="en-US" sz="1100" dirty="0">
                  <a:solidFill>
                    <a:prstClr val="white"/>
                  </a:solidFill>
                  <a:latin typeface="Calibri"/>
                </a:endParaRPr>
              </a:p>
            </p:txBody>
          </p:sp>
        </p:grpSp>
        <p:grpSp>
          <p:nvGrpSpPr>
            <p:cNvPr id="91" name="Group 90"/>
            <p:cNvGrpSpPr/>
            <p:nvPr/>
          </p:nvGrpSpPr>
          <p:grpSpPr>
            <a:xfrm>
              <a:off x="-1459108" y="3846504"/>
              <a:ext cx="548268" cy="278749"/>
              <a:chOff x="-2822467" y="-476357"/>
              <a:chExt cx="548268" cy="278749"/>
            </a:xfrm>
          </p:grpSpPr>
          <p:sp>
            <p:nvSpPr>
              <p:cNvPr id="92" name="Oval 91"/>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3" name="TextBox 92"/>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6</a:t>
                </a:r>
                <a:endParaRPr lang="en-US" sz="1100" dirty="0">
                  <a:solidFill>
                    <a:prstClr val="white"/>
                  </a:solidFill>
                  <a:latin typeface="Calibri"/>
                </a:endParaRPr>
              </a:p>
            </p:txBody>
          </p:sp>
        </p:grpSp>
        <p:grpSp>
          <p:nvGrpSpPr>
            <p:cNvPr id="94" name="Group 93"/>
            <p:cNvGrpSpPr/>
            <p:nvPr/>
          </p:nvGrpSpPr>
          <p:grpSpPr>
            <a:xfrm>
              <a:off x="-1853564" y="3523323"/>
              <a:ext cx="548268" cy="278749"/>
              <a:chOff x="-2822467" y="-476357"/>
              <a:chExt cx="548268" cy="278749"/>
            </a:xfrm>
          </p:grpSpPr>
          <p:sp>
            <p:nvSpPr>
              <p:cNvPr id="95" name="Oval 94"/>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6" name="TextBox 95"/>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7</a:t>
                </a:r>
                <a:endParaRPr lang="en-US" sz="1100" dirty="0">
                  <a:solidFill>
                    <a:prstClr val="white"/>
                  </a:solidFill>
                  <a:latin typeface="Calibri"/>
                </a:endParaRPr>
              </a:p>
            </p:txBody>
          </p:sp>
        </p:grpSp>
        <p:grpSp>
          <p:nvGrpSpPr>
            <p:cNvPr id="97" name="Group 96"/>
            <p:cNvGrpSpPr/>
            <p:nvPr/>
          </p:nvGrpSpPr>
          <p:grpSpPr>
            <a:xfrm>
              <a:off x="-1473510" y="3527752"/>
              <a:ext cx="548268" cy="278749"/>
              <a:chOff x="-2822467" y="-476357"/>
              <a:chExt cx="548268" cy="278749"/>
            </a:xfrm>
          </p:grpSpPr>
          <p:sp>
            <p:nvSpPr>
              <p:cNvPr id="98" name="Oval 97"/>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9" name="TextBox 98"/>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8</a:t>
                </a:r>
                <a:endParaRPr lang="en-US" sz="1100" dirty="0">
                  <a:solidFill>
                    <a:prstClr val="white"/>
                  </a:solidFill>
                  <a:latin typeface="Calibri"/>
                </a:endParaRPr>
              </a:p>
            </p:txBody>
          </p:sp>
        </p:grpSp>
        <p:grpSp>
          <p:nvGrpSpPr>
            <p:cNvPr id="100" name="Group 99"/>
            <p:cNvGrpSpPr/>
            <p:nvPr/>
          </p:nvGrpSpPr>
          <p:grpSpPr>
            <a:xfrm>
              <a:off x="-1847824" y="3181804"/>
              <a:ext cx="548268" cy="278749"/>
              <a:chOff x="-2822467" y="-476357"/>
              <a:chExt cx="548268" cy="278749"/>
            </a:xfrm>
          </p:grpSpPr>
          <p:sp>
            <p:nvSpPr>
              <p:cNvPr id="101" name="Oval 100"/>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2" name="TextBox 101"/>
              <p:cNvSpPr txBox="1"/>
              <p:nvPr/>
            </p:nvSpPr>
            <p:spPr>
              <a:xfrm>
                <a:off x="-2813018"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9</a:t>
                </a:r>
                <a:endParaRPr lang="en-US" sz="1100" dirty="0">
                  <a:solidFill>
                    <a:prstClr val="white"/>
                  </a:solidFill>
                  <a:latin typeface="Calibri"/>
                </a:endParaRPr>
              </a:p>
            </p:txBody>
          </p:sp>
        </p:grpSp>
        <p:grpSp>
          <p:nvGrpSpPr>
            <p:cNvPr id="103" name="Group 102"/>
            <p:cNvGrpSpPr/>
            <p:nvPr/>
          </p:nvGrpSpPr>
          <p:grpSpPr>
            <a:xfrm>
              <a:off x="-1501863" y="3186233"/>
              <a:ext cx="538819" cy="278749"/>
              <a:chOff x="-2856560" y="-476357"/>
              <a:chExt cx="538819" cy="278749"/>
            </a:xfrm>
          </p:grpSpPr>
          <p:sp>
            <p:nvSpPr>
              <p:cNvPr id="104" name="Oval 103"/>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5" name="TextBox 104"/>
              <p:cNvSpPr txBox="1"/>
              <p:nvPr/>
            </p:nvSpPr>
            <p:spPr>
              <a:xfrm>
                <a:off x="-2856560"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10</a:t>
                </a:r>
                <a:endParaRPr lang="en-US" sz="1100" dirty="0">
                  <a:solidFill>
                    <a:prstClr val="white"/>
                  </a:solidFill>
                  <a:latin typeface="Calibri"/>
                </a:endParaRPr>
              </a:p>
            </p:txBody>
          </p:sp>
        </p:grpSp>
        <p:grpSp>
          <p:nvGrpSpPr>
            <p:cNvPr id="106" name="Group 105"/>
            <p:cNvGrpSpPr/>
            <p:nvPr/>
          </p:nvGrpSpPr>
          <p:grpSpPr>
            <a:xfrm>
              <a:off x="-1682488" y="2859313"/>
              <a:ext cx="538819" cy="278749"/>
              <a:chOff x="-2856560" y="-476357"/>
              <a:chExt cx="538819" cy="278749"/>
            </a:xfrm>
          </p:grpSpPr>
          <p:sp>
            <p:nvSpPr>
              <p:cNvPr id="107" name="Oval 106"/>
              <p:cNvSpPr/>
              <p:nvPr/>
            </p:nvSpPr>
            <p:spPr>
              <a:xfrm>
                <a:off x="-2822467" y="-471928"/>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8" name="TextBox 107"/>
              <p:cNvSpPr txBox="1"/>
              <p:nvPr/>
            </p:nvSpPr>
            <p:spPr>
              <a:xfrm>
                <a:off x="-2856560" y="-476357"/>
                <a:ext cx="538819" cy="261610"/>
              </a:xfrm>
              <a:prstGeom prst="rect">
                <a:avLst/>
              </a:prstGeom>
              <a:noFill/>
            </p:spPr>
            <p:txBody>
              <a:bodyPr wrap="square" rtlCol="0">
                <a:spAutoFit/>
              </a:bodyPr>
              <a:lstStyle/>
              <a:p>
                <a:r>
                  <a:rPr lang="en-US" altLang="zh-TW" sz="1100" dirty="0">
                    <a:solidFill>
                      <a:prstClr val="white"/>
                    </a:solidFill>
                    <a:latin typeface="Calibri"/>
                    <a:ea typeface="新細明體" panose="02020500000000000000" pitchFamily="18" charset="-120"/>
                  </a:rPr>
                  <a:t>11</a:t>
                </a:r>
                <a:endParaRPr lang="en-US" sz="1100" dirty="0">
                  <a:solidFill>
                    <a:prstClr val="white"/>
                  </a:solidFill>
                  <a:latin typeface="Calibri"/>
                </a:endParaRPr>
              </a:p>
            </p:txBody>
          </p:sp>
        </p:grpSp>
        <p:grpSp>
          <p:nvGrpSpPr>
            <p:cNvPr id="124" name="Group 123"/>
            <p:cNvGrpSpPr/>
            <p:nvPr/>
          </p:nvGrpSpPr>
          <p:grpSpPr>
            <a:xfrm>
              <a:off x="-1859767" y="5165184"/>
              <a:ext cx="274320" cy="274320"/>
              <a:chOff x="-3160219" y="4800600"/>
              <a:chExt cx="274320" cy="274320"/>
            </a:xfrm>
          </p:grpSpPr>
          <p:sp>
            <p:nvSpPr>
              <p:cNvPr id="117" name="Oval 116"/>
              <p:cNvSpPr/>
              <p:nvPr/>
            </p:nvSpPr>
            <p:spPr>
              <a:xfrm>
                <a:off x="-3160219" y="4800600"/>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2" name="Isosceles Triangle 111"/>
              <p:cNvSpPr/>
              <p:nvPr/>
            </p:nvSpPr>
            <p:spPr>
              <a:xfrm rot="16200000">
                <a:off x="-3133652" y="4896459"/>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1" name="Isosceles Triangle 120"/>
              <p:cNvSpPr/>
              <p:nvPr/>
            </p:nvSpPr>
            <p:spPr>
              <a:xfrm rot="5400000">
                <a:off x="-3030412" y="4895088"/>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23" name="Group 122"/>
            <p:cNvGrpSpPr/>
            <p:nvPr/>
          </p:nvGrpSpPr>
          <p:grpSpPr>
            <a:xfrm>
              <a:off x="-1473510" y="5173879"/>
              <a:ext cx="274320" cy="274320"/>
              <a:chOff x="-3027483" y="5262229"/>
              <a:chExt cx="274320" cy="274320"/>
            </a:xfrm>
          </p:grpSpPr>
          <p:sp>
            <p:nvSpPr>
              <p:cNvPr id="119" name="Oval 118"/>
              <p:cNvSpPr/>
              <p:nvPr/>
            </p:nvSpPr>
            <p:spPr>
              <a:xfrm>
                <a:off x="-3027483" y="5262229"/>
                <a:ext cx="274320" cy="2743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0" name="Isosceles Triangle 119"/>
              <p:cNvSpPr/>
              <p:nvPr/>
            </p:nvSpPr>
            <p:spPr>
              <a:xfrm rot="16200000">
                <a:off x="-2904986" y="5362813"/>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2" name="Isosceles Triangle 121"/>
              <p:cNvSpPr/>
              <p:nvPr/>
            </p:nvSpPr>
            <p:spPr>
              <a:xfrm rot="5400000">
                <a:off x="-2991676" y="5365464"/>
                <a:ext cx="109728" cy="731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25" name="Group 124"/>
            <p:cNvGrpSpPr/>
            <p:nvPr/>
          </p:nvGrpSpPr>
          <p:grpSpPr>
            <a:xfrm>
              <a:off x="-1855214" y="2408957"/>
              <a:ext cx="657511" cy="328755"/>
              <a:chOff x="6132512" y="-260375"/>
              <a:chExt cx="457200" cy="228600"/>
            </a:xfrm>
          </p:grpSpPr>
          <p:sp>
            <p:nvSpPr>
              <p:cNvPr id="126" name="Rounded Rectangle 125"/>
              <p:cNvSpPr/>
              <p:nvPr/>
            </p:nvSpPr>
            <p:spPr>
              <a:xfrm>
                <a:off x="6132512" y="-260375"/>
                <a:ext cx="457200" cy="228600"/>
              </a:xfrm>
              <a:prstGeom prst="roundRect">
                <a:avLst/>
              </a:prstGeom>
              <a:solidFill>
                <a:srgbClr val="586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7" name="TextBox 126"/>
              <p:cNvSpPr txBox="1"/>
              <p:nvPr/>
            </p:nvSpPr>
            <p:spPr>
              <a:xfrm>
                <a:off x="6150248" y="-248921"/>
                <a:ext cx="438431" cy="214013"/>
              </a:xfrm>
              <a:prstGeom prst="rect">
                <a:avLst/>
              </a:prstGeom>
              <a:noFill/>
            </p:spPr>
            <p:txBody>
              <a:bodyPr wrap="square" rtlCol="0">
                <a:spAutoFit/>
              </a:bodyPr>
              <a:lstStyle/>
              <a:p>
                <a:pPr algn="ctr"/>
                <a:r>
                  <a:rPr lang="en-US" sz="1400" dirty="0">
                    <a:solidFill>
                      <a:srgbClr val="ACE545"/>
                    </a:solidFill>
                    <a:latin typeface="Calibri"/>
                  </a:rPr>
                  <a:t>G/F</a:t>
                </a:r>
                <a:endParaRPr lang="en-US" sz="1400" dirty="0">
                  <a:solidFill>
                    <a:srgbClr val="ACE545"/>
                  </a:solidFill>
                  <a:latin typeface="Calibri"/>
                </a:endParaRPr>
              </a:p>
            </p:txBody>
          </p:sp>
        </p:grpSp>
      </p:grpSp>
      <p:pic>
        <p:nvPicPr>
          <p:cNvPr id="24" name="Picture 2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437690" y="1052388"/>
            <a:ext cx="1903411" cy="401756"/>
          </a:xfrm>
          <a:prstGeom prst="rect">
            <a:avLst/>
          </a:prstGeom>
        </p:spPr>
      </p:pic>
      <p:sp>
        <p:nvSpPr>
          <p:cNvPr id="135" name="TextBox 134"/>
          <p:cNvSpPr txBox="1"/>
          <p:nvPr/>
        </p:nvSpPr>
        <p:spPr>
          <a:xfrm>
            <a:off x="6141725" y="528643"/>
            <a:ext cx="1716174" cy="338554"/>
          </a:xfrm>
          <a:prstGeom prst="rect">
            <a:avLst/>
          </a:prstGeom>
          <a:noFill/>
        </p:spPr>
        <p:txBody>
          <a:bodyPr wrap="square" rtlCol="0">
            <a:spAutoFit/>
          </a:bodyPr>
          <a:lstStyle/>
          <a:p>
            <a:r>
              <a:rPr lang="en-US" sz="1600" b="1" dirty="0">
                <a:solidFill>
                  <a:prstClr val="white"/>
                </a:solidFill>
                <a:latin typeface="Calibri"/>
              </a:rPr>
              <a:t>↓</a:t>
            </a:r>
          </a:p>
        </p:txBody>
      </p:sp>
      <p:pic>
        <p:nvPicPr>
          <p:cNvPr id="60" name="Picture 59"/>
          <p:cNvPicPr>
            <a:picLocks noChangeAspect="1"/>
          </p:cNvPicPr>
          <p:nvPr/>
        </p:nvPicPr>
        <p:blipFill rotWithShape="1">
          <a:blip r:embed="rId33" cstate="print">
            <a:extLst>
              <a:ext uri="{28A0092B-C50C-407E-A947-70E740481C1C}">
                <a14:useLocalDpi xmlns:a14="http://schemas.microsoft.com/office/drawing/2010/main" val="0"/>
              </a:ext>
            </a:extLst>
          </a:blip>
          <a:srcRect/>
          <a:stretch/>
        </p:blipFill>
        <p:spPr>
          <a:xfrm>
            <a:off x="3994657" y="6463252"/>
            <a:ext cx="8195756" cy="394748"/>
          </a:xfrm>
          <a:prstGeom prst="rect">
            <a:avLst/>
          </a:prstGeom>
        </p:spPr>
      </p:pic>
      <p:pic>
        <p:nvPicPr>
          <p:cNvPr id="110" name="Picture 109"/>
          <p:cNvPicPr>
            <a:picLocks noChangeAspect="1"/>
          </p:cNvPicPr>
          <p:nvPr/>
        </p:nvPicPr>
        <p:blipFill rotWithShape="1">
          <a:blip r:embed="rId34">
            <a:extLst>
              <a:ext uri="{28A0092B-C50C-407E-A947-70E740481C1C}">
                <a14:useLocalDpi xmlns:a14="http://schemas.microsoft.com/office/drawing/2010/main" val="0"/>
              </a:ext>
            </a:extLst>
          </a:blip>
          <a:srcRect b="58247"/>
          <a:stretch/>
        </p:blipFill>
        <p:spPr>
          <a:xfrm rot="5400000">
            <a:off x="8655655" y="2738326"/>
            <a:ext cx="2741001" cy="923009"/>
          </a:xfrm>
          <a:prstGeom prst="rect">
            <a:avLst/>
          </a:prstGeom>
        </p:spPr>
      </p:pic>
      <p:sp>
        <p:nvSpPr>
          <p:cNvPr id="111" name="Rounded Rectangle 110"/>
          <p:cNvSpPr/>
          <p:nvPr/>
        </p:nvSpPr>
        <p:spPr>
          <a:xfrm>
            <a:off x="9715714" y="1969493"/>
            <a:ext cx="657511" cy="3287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3" name="TextBox 112"/>
          <p:cNvSpPr txBox="1"/>
          <p:nvPr/>
        </p:nvSpPr>
        <p:spPr>
          <a:xfrm>
            <a:off x="9743127" y="1988267"/>
            <a:ext cx="720365" cy="307777"/>
          </a:xfrm>
          <a:prstGeom prst="rect">
            <a:avLst/>
          </a:prstGeom>
          <a:noFill/>
        </p:spPr>
        <p:txBody>
          <a:bodyPr wrap="square" rtlCol="0">
            <a:spAutoFit/>
          </a:bodyPr>
          <a:lstStyle/>
          <a:p>
            <a:r>
              <a:rPr lang="en-US" sz="1400" dirty="0">
                <a:solidFill>
                  <a:prstClr val="black"/>
                </a:solidFill>
                <a:latin typeface="Calibri"/>
              </a:rPr>
              <a:t>   ↓</a:t>
            </a:r>
            <a:endParaRPr lang="en-US" sz="1400" dirty="0">
              <a:solidFill>
                <a:prstClr val="black"/>
              </a:solidFill>
              <a:latin typeface="Calibri"/>
            </a:endParaRPr>
          </a:p>
        </p:txBody>
      </p:sp>
      <p:sp>
        <p:nvSpPr>
          <p:cNvPr id="114" name="TextBox 113"/>
          <p:cNvSpPr txBox="1"/>
          <p:nvPr/>
        </p:nvSpPr>
        <p:spPr>
          <a:xfrm>
            <a:off x="9830287" y="1978224"/>
            <a:ext cx="720366" cy="307777"/>
          </a:xfrm>
          <a:prstGeom prst="rect">
            <a:avLst/>
          </a:prstGeom>
          <a:noFill/>
        </p:spPr>
        <p:txBody>
          <a:bodyPr wrap="square" rtlCol="0">
            <a:spAutoFit/>
          </a:bodyPr>
          <a:lstStyle/>
          <a:p>
            <a:r>
              <a:rPr lang="en-US" altLang="zh-TW" sz="1400" dirty="0">
                <a:solidFill>
                  <a:prstClr val="black"/>
                </a:solidFill>
                <a:latin typeface="Calibri"/>
                <a:ea typeface="新細明體" panose="02020500000000000000" pitchFamily="18" charset="-120"/>
              </a:rPr>
              <a:t>G/F</a:t>
            </a:r>
            <a:endParaRPr lang="en-US" sz="1400" dirty="0">
              <a:solidFill>
                <a:prstClr val="black"/>
              </a:solidFill>
              <a:latin typeface="Calibri"/>
            </a:endParaRPr>
          </a:p>
        </p:txBody>
      </p:sp>
      <p:pic>
        <p:nvPicPr>
          <p:cNvPr id="115" name="Picture 114"/>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3129" y="3941684"/>
            <a:ext cx="333011" cy="168188"/>
          </a:xfrm>
          <a:prstGeom prst="rect">
            <a:avLst/>
          </a:prstGeom>
        </p:spPr>
      </p:pic>
      <p:pic>
        <p:nvPicPr>
          <p:cNvPr id="116" name="Picture 115"/>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7134" y="3945205"/>
            <a:ext cx="333011" cy="168188"/>
          </a:xfrm>
          <a:prstGeom prst="rect">
            <a:avLst/>
          </a:prstGeom>
        </p:spPr>
      </p:pic>
      <p:pic>
        <p:nvPicPr>
          <p:cNvPr id="118" name="Picture 117"/>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534" y="3728719"/>
            <a:ext cx="333011" cy="168188"/>
          </a:xfrm>
          <a:prstGeom prst="rect">
            <a:avLst/>
          </a:prstGeom>
        </p:spPr>
      </p:pic>
      <p:pic>
        <p:nvPicPr>
          <p:cNvPr id="131" name="Picture 13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539" y="3732240"/>
            <a:ext cx="333011" cy="168188"/>
          </a:xfrm>
          <a:prstGeom prst="rect">
            <a:avLst/>
          </a:prstGeom>
        </p:spPr>
      </p:pic>
      <p:sp>
        <p:nvSpPr>
          <p:cNvPr id="132" name="TextBox 131"/>
          <p:cNvSpPr txBox="1"/>
          <p:nvPr/>
        </p:nvSpPr>
        <p:spPr>
          <a:xfrm>
            <a:off x="9695009" y="3899148"/>
            <a:ext cx="538819" cy="261610"/>
          </a:xfrm>
          <a:prstGeom prst="rect">
            <a:avLst/>
          </a:prstGeom>
          <a:noFill/>
        </p:spPr>
        <p:txBody>
          <a:bodyPr wrap="square" rtlCol="0">
            <a:spAutoFit/>
          </a:bodyPr>
          <a:lstStyle/>
          <a:p>
            <a:r>
              <a:rPr lang="en-US" sz="1100" dirty="0">
                <a:solidFill>
                  <a:prstClr val="black"/>
                </a:solidFill>
                <a:latin typeface="Calibri"/>
              </a:rPr>
              <a:t>B1</a:t>
            </a:r>
            <a:endParaRPr lang="en-US" sz="1100" dirty="0">
              <a:solidFill>
                <a:prstClr val="black"/>
              </a:solidFill>
              <a:latin typeface="Calibri"/>
            </a:endParaRPr>
          </a:p>
        </p:txBody>
      </p:sp>
      <p:sp>
        <p:nvSpPr>
          <p:cNvPr id="136" name="TextBox 135"/>
          <p:cNvSpPr txBox="1"/>
          <p:nvPr/>
        </p:nvSpPr>
        <p:spPr>
          <a:xfrm>
            <a:off x="10068363" y="3901557"/>
            <a:ext cx="538819" cy="261610"/>
          </a:xfrm>
          <a:prstGeom prst="rect">
            <a:avLst/>
          </a:prstGeom>
          <a:noFill/>
        </p:spPr>
        <p:txBody>
          <a:bodyPr wrap="square" rtlCol="0">
            <a:spAutoFit/>
          </a:bodyPr>
          <a:lstStyle/>
          <a:p>
            <a:r>
              <a:rPr lang="en-US" sz="1100" dirty="0">
                <a:solidFill>
                  <a:srgbClr val="FFFF00"/>
                </a:solidFill>
                <a:latin typeface="Calibri"/>
              </a:rPr>
              <a:t>G</a:t>
            </a:r>
            <a:endParaRPr lang="en-US" sz="1100" dirty="0">
              <a:solidFill>
                <a:srgbClr val="FFFF00"/>
              </a:solidFill>
              <a:latin typeface="Calibri"/>
            </a:endParaRPr>
          </a:p>
        </p:txBody>
      </p:sp>
      <p:pic>
        <p:nvPicPr>
          <p:cNvPr id="137" name="Picture 136"/>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1757" y="3498975"/>
            <a:ext cx="333011" cy="168188"/>
          </a:xfrm>
          <a:prstGeom prst="rect">
            <a:avLst/>
          </a:prstGeom>
        </p:spPr>
      </p:pic>
      <p:pic>
        <p:nvPicPr>
          <p:cNvPr id="138" name="Picture 137"/>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5762" y="3502496"/>
            <a:ext cx="333011" cy="168188"/>
          </a:xfrm>
          <a:prstGeom prst="rect">
            <a:avLst/>
          </a:prstGeom>
        </p:spPr>
      </p:pic>
      <p:pic>
        <p:nvPicPr>
          <p:cNvPr id="139" name="Picture 138"/>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007" y="3268988"/>
            <a:ext cx="333011" cy="168188"/>
          </a:xfrm>
          <a:prstGeom prst="rect">
            <a:avLst/>
          </a:prstGeom>
        </p:spPr>
      </p:pic>
      <p:pic>
        <p:nvPicPr>
          <p:cNvPr id="140" name="Picture 139"/>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012" y="3272509"/>
            <a:ext cx="333011" cy="168188"/>
          </a:xfrm>
          <a:prstGeom prst="rect">
            <a:avLst/>
          </a:prstGeom>
        </p:spPr>
      </p:pic>
      <p:pic>
        <p:nvPicPr>
          <p:cNvPr id="141" name="Picture 140"/>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230" y="3033522"/>
            <a:ext cx="333011" cy="168188"/>
          </a:xfrm>
          <a:prstGeom prst="rect">
            <a:avLst/>
          </a:prstGeom>
        </p:spPr>
      </p:pic>
      <p:pic>
        <p:nvPicPr>
          <p:cNvPr id="142" name="Picture 14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235" y="3037043"/>
            <a:ext cx="333011" cy="168188"/>
          </a:xfrm>
          <a:prstGeom prst="rect">
            <a:avLst/>
          </a:prstGeom>
        </p:spPr>
      </p:pic>
      <p:sp>
        <p:nvSpPr>
          <p:cNvPr id="143" name="TextBox 142"/>
          <p:cNvSpPr txBox="1"/>
          <p:nvPr/>
        </p:nvSpPr>
        <p:spPr>
          <a:xfrm>
            <a:off x="9736915" y="3680074"/>
            <a:ext cx="538819" cy="261610"/>
          </a:xfrm>
          <a:prstGeom prst="rect">
            <a:avLst/>
          </a:prstGeom>
          <a:noFill/>
        </p:spPr>
        <p:txBody>
          <a:bodyPr wrap="square" rtlCol="0">
            <a:spAutoFit/>
          </a:bodyPr>
          <a:lstStyle/>
          <a:p>
            <a:r>
              <a:rPr lang="en-US" sz="1100" dirty="0">
                <a:solidFill>
                  <a:prstClr val="black"/>
                </a:solidFill>
                <a:latin typeface="Calibri"/>
              </a:rPr>
              <a:t>1</a:t>
            </a:r>
            <a:endParaRPr lang="en-US" sz="1100" dirty="0">
              <a:solidFill>
                <a:prstClr val="black"/>
              </a:solidFill>
              <a:latin typeface="Calibri"/>
            </a:endParaRPr>
          </a:p>
        </p:txBody>
      </p:sp>
      <p:sp>
        <p:nvSpPr>
          <p:cNvPr id="144" name="TextBox 143"/>
          <p:cNvSpPr txBox="1"/>
          <p:nvPr/>
        </p:nvSpPr>
        <p:spPr>
          <a:xfrm>
            <a:off x="10076725" y="3682483"/>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2</a:t>
            </a:r>
            <a:endParaRPr lang="en-US" sz="1100" dirty="0">
              <a:solidFill>
                <a:prstClr val="black"/>
              </a:solidFill>
              <a:latin typeface="Calibri"/>
            </a:endParaRPr>
          </a:p>
        </p:txBody>
      </p:sp>
      <p:sp>
        <p:nvSpPr>
          <p:cNvPr id="145" name="TextBox 144"/>
          <p:cNvSpPr txBox="1"/>
          <p:nvPr/>
        </p:nvSpPr>
        <p:spPr>
          <a:xfrm>
            <a:off x="9731780" y="34514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3</a:t>
            </a:r>
            <a:endParaRPr lang="en-US" sz="1100" dirty="0">
              <a:solidFill>
                <a:prstClr val="black"/>
              </a:solidFill>
              <a:latin typeface="Calibri"/>
            </a:endParaRPr>
          </a:p>
        </p:txBody>
      </p:sp>
      <p:sp>
        <p:nvSpPr>
          <p:cNvPr id="146" name="TextBox 145"/>
          <p:cNvSpPr txBox="1"/>
          <p:nvPr/>
        </p:nvSpPr>
        <p:spPr>
          <a:xfrm>
            <a:off x="10071590" y="34491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4</a:t>
            </a:r>
            <a:endParaRPr lang="en-US" sz="1100" dirty="0">
              <a:solidFill>
                <a:prstClr val="black"/>
              </a:solidFill>
              <a:latin typeface="Calibri"/>
            </a:endParaRPr>
          </a:p>
        </p:txBody>
      </p:sp>
      <p:sp>
        <p:nvSpPr>
          <p:cNvPr id="147" name="TextBox 146"/>
          <p:cNvSpPr txBox="1"/>
          <p:nvPr/>
        </p:nvSpPr>
        <p:spPr>
          <a:xfrm>
            <a:off x="9739115" y="3222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5</a:t>
            </a:r>
            <a:endParaRPr lang="en-US" sz="1100" dirty="0">
              <a:solidFill>
                <a:prstClr val="black"/>
              </a:solidFill>
              <a:latin typeface="Calibri"/>
            </a:endParaRPr>
          </a:p>
        </p:txBody>
      </p:sp>
      <p:sp>
        <p:nvSpPr>
          <p:cNvPr id="149" name="TextBox 148"/>
          <p:cNvSpPr txBox="1"/>
          <p:nvPr/>
        </p:nvSpPr>
        <p:spPr>
          <a:xfrm>
            <a:off x="10078925" y="3220520"/>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6</a:t>
            </a:r>
            <a:endParaRPr lang="en-US" sz="1100" dirty="0">
              <a:solidFill>
                <a:prstClr val="black"/>
              </a:solidFill>
              <a:latin typeface="Calibri"/>
            </a:endParaRPr>
          </a:p>
        </p:txBody>
      </p:sp>
      <p:pic>
        <p:nvPicPr>
          <p:cNvPr id="152" name="Picture 151"/>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692906" y="2771658"/>
            <a:ext cx="333011" cy="168188"/>
          </a:xfrm>
          <a:prstGeom prst="rect">
            <a:avLst/>
          </a:prstGeom>
        </p:spPr>
      </p:pic>
      <p:pic>
        <p:nvPicPr>
          <p:cNvPr id="153" name="Picture 152"/>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10046911" y="2775179"/>
            <a:ext cx="333011" cy="168188"/>
          </a:xfrm>
          <a:prstGeom prst="rect">
            <a:avLst/>
          </a:prstGeom>
        </p:spPr>
      </p:pic>
      <p:pic>
        <p:nvPicPr>
          <p:cNvPr id="154" name="Picture 153"/>
          <p:cNvPicPr>
            <a:picLocks noChangeAspect="1"/>
          </p:cNvPicPr>
          <p:nvPr/>
        </p:nvPicPr>
        <p:blipFill rotWithShape="1">
          <a:blip r:embed="rId35">
            <a:extLst>
              <a:ext uri="{28A0092B-C50C-407E-A947-70E740481C1C}">
                <a14:useLocalDpi xmlns:a14="http://schemas.microsoft.com/office/drawing/2010/main" val="0"/>
              </a:ext>
            </a:extLst>
          </a:blip>
          <a:srcRect r="80888" b="87113"/>
          <a:stretch/>
        </p:blipFill>
        <p:spPr>
          <a:xfrm>
            <a:off x="9874439" y="2512260"/>
            <a:ext cx="333011" cy="168188"/>
          </a:xfrm>
          <a:prstGeom prst="rect">
            <a:avLst/>
          </a:prstGeom>
        </p:spPr>
      </p:pic>
      <p:sp>
        <p:nvSpPr>
          <p:cNvPr id="155" name="TextBox 154"/>
          <p:cNvSpPr txBox="1"/>
          <p:nvPr/>
        </p:nvSpPr>
        <p:spPr>
          <a:xfrm>
            <a:off x="9732784" y="29942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7</a:t>
            </a:r>
            <a:endParaRPr lang="en-US" sz="1100" dirty="0">
              <a:solidFill>
                <a:prstClr val="black"/>
              </a:solidFill>
              <a:latin typeface="Calibri"/>
            </a:endParaRPr>
          </a:p>
        </p:txBody>
      </p:sp>
      <p:sp>
        <p:nvSpPr>
          <p:cNvPr id="156" name="TextBox 155"/>
          <p:cNvSpPr txBox="1"/>
          <p:nvPr/>
        </p:nvSpPr>
        <p:spPr>
          <a:xfrm>
            <a:off x="10072594" y="2987157"/>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8</a:t>
            </a:r>
            <a:endParaRPr lang="en-US" sz="1100" dirty="0">
              <a:solidFill>
                <a:prstClr val="black"/>
              </a:solidFill>
              <a:latin typeface="Calibri"/>
            </a:endParaRPr>
          </a:p>
        </p:txBody>
      </p:sp>
      <p:sp>
        <p:nvSpPr>
          <p:cNvPr id="157" name="TextBox 156"/>
          <p:cNvSpPr txBox="1"/>
          <p:nvPr/>
        </p:nvSpPr>
        <p:spPr>
          <a:xfrm>
            <a:off x="9738908" y="2720875"/>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9</a:t>
            </a:r>
            <a:endParaRPr lang="en-US" sz="1100" dirty="0">
              <a:solidFill>
                <a:prstClr val="black"/>
              </a:solidFill>
              <a:latin typeface="Calibri"/>
            </a:endParaRPr>
          </a:p>
        </p:txBody>
      </p:sp>
      <p:sp>
        <p:nvSpPr>
          <p:cNvPr id="158" name="TextBox 157"/>
          <p:cNvSpPr txBox="1"/>
          <p:nvPr/>
        </p:nvSpPr>
        <p:spPr>
          <a:xfrm>
            <a:off x="10040561" y="272248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10</a:t>
            </a:r>
            <a:endParaRPr lang="en-US" sz="1100" dirty="0">
              <a:solidFill>
                <a:prstClr val="black"/>
              </a:solidFill>
              <a:latin typeface="Calibri"/>
            </a:endParaRPr>
          </a:p>
        </p:txBody>
      </p:sp>
      <p:sp>
        <p:nvSpPr>
          <p:cNvPr id="159" name="TextBox 158"/>
          <p:cNvSpPr txBox="1"/>
          <p:nvPr/>
        </p:nvSpPr>
        <p:spPr>
          <a:xfrm>
            <a:off x="9877075" y="2460874"/>
            <a:ext cx="538819" cy="261610"/>
          </a:xfrm>
          <a:prstGeom prst="rect">
            <a:avLst/>
          </a:prstGeom>
          <a:noFill/>
        </p:spPr>
        <p:txBody>
          <a:bodyPr wrap="square" rtlCol="0">
            <a:spAutoFit/>
          </a:bodyPr>
          <a:lstStyle/>
          <a:p>
            <a:r>
              <a:rPr lang="en-US" altLang="zh-TW" sz="1100" dirty="0">
                <a:solidFill>
                  <a:prstClr val="black"/>
                </a:solidFill>
                <a:latin typeface="Calibri"/>
                <a:ea typeface="新細明體" panose="02020500000000000000" pitchFamily="18" charset="-120"/>
              </a:rPr>
              <a:t>11</a:t>
            </a:r>
            <a:endParaRPr lang="en-US" sz="1100" dirty="0">
              <a:solidFill>
                <a:prstClr val="black"/>
              </a:solidFill>
              <a:latin typeface="Calibri"/>
            </a:endParaRPr>
          </a:p>
        </p:txBody>
      </p:sp>
      <p:grpSp>
        <p:nvGrpSpPr>
          <p:cNvPr id="160" name="Group 159"/>
          <p:cNvGrpSpPr/>
          <p:nvPr/>
        </p:nvGrpSpPr>
        <p:grpSpPr>
          <a:xfrm>
            <a:off x="9738908" y="4237302"/>
            <a:ext cx="232389" cy="220362"/>
            <a:chOff x="12789125" y="4767955"/>
            <a:chExt cx="232389" cy="220362"/>
          </a:xfrm>
        </p:grpSpPr>
        <p:pic>
          <p:nvPicPr>
            <p:cNvPr id="161" name="Picture 160"/>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2789125" y="4767955"/>
              <a:ext cx="232389" cy="220362"/>
            </a:xfrm>
            <a:prstGeom prst="ellipse">
              <a:avLst/>
            </a:prstGeom>
          </p:spPr>
        </p:pic>
        <p:sp>
          <p:nvSpPr>
            <p:cNvPr id="162" name="Isosceles Triangle 161"/>
            <p:cNvSpPr/>
            <p:nvPr/>
          </p:nvSpPr>
          <p:spPr>
            <a:xfrm rot="16200000">
              <a:off x="12811847" y="484522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3" name="Isosceles Triangle 162"/>
            <p:cNvSpPr/>
            <p:nvPr/>
          </p:nvSpPr>
          <p:spPr>
            <a:xfrm rot="5400000">
              <a:off x="12899115" y="4844067"/>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64" name="Group 163"/>
          <p:cNvGrpSpPr/>
          <p:nvPr/>
        </p:nvGrpSpPr>
        <p:grpSpPr>
          <a:xfrm>
            <a:off x="10084892" y="4234150"/>
            <a:ext cx="232389" cy="220362"/>
            <a:chOff x="13239585" y="4761947"/>
            <a:chExt cx="232389" cy="220362"/>
          </a:xfrm>
        </p:grpSpPr>
        <p:pic>
          <p:nvPicPr>
            <p:cNvPr id="165" name="Picture 164"/>
            <p:cNvPicPr>
              <a:picLocks noChangeAspect="1"/>
            </p:cNvPicPr>
            <p:nvPr/>
          </p:nvPicPr>
          <p:blipFill rotWithShape="1">
            <a:blip r:embed="rId35">
              <a:extLst>
                <a:ext uri="{28A0092B-C50C-407E-A947-70E740481C1C}">
                  <a14:useLocalDpi xmlns:a14="http://schemas.microsoft.com/office/drawing/2010/main" val="0"/>
                </a:ext>
              </a:extLst>
            </a:blip>
            <a:srcRect r="82357" b="82357"/>
            <a:stretch/>
          </p:blipFill>
          <p:spPr>
            <a:xfrm>
              <a:off x="13239585" y="4761947"/>
              <a:ext cx="232389" cy="220362"/>
            </a:xfrm>
            <a:prstGeom prst="ellipse">
              <a:avLst/>
            </a:prstGeom>
          </p:spPr>
        </p:pic>
        <p:sp>
          <p:nvSpPr>
            <p:cNvPr id="166" name="Isosceles Triangle 165"/>
            <p:cNvSpPr/>
            <p:nvPr/>
          </p:nvSpPr>
          <p:spPr>
            <a:xfrm rot="16200000">
              <a:off x="13347558" y="4827745"/>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7" name="Isosceles Triangle 166"/>
            <p:cNvSpPr/>
            <p:nvPr/>
          </p:nvSpPr>
          <p:spPr>
            <a:xfrm rot="5400000">
              <a:off x="13274279" y="4829986"/>
              <a:ext cx="92752" cy="6183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294771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0555E-6 -4.44444E-6 L -0.17557 -4.44444E-6 " pathEditMode="relative" rAng="0" ptsTypes="AA">
                                      <p:cBhvr>
                                        <p:cTn id="6" dur="2000" fill="hold"/>
                                        <p:tgtEl>
                                          <p:spTgt spid="130"/>
                                        </p:tgtEl>
                                        <p:attrNameLst>
                                          <p:attrName>ppt_x</p:attrName>
                                          <p:attrName>ppt_y</p:attrName>
                                        </p:attrNameLst>
                                      </p:cBhvr>
                                      <p:rCtr x="-8778" y="0"/>
                                    </p:animMotion>
                                  </p:childTnLst>
                                </p:cTn>
                              </p:par>
                              <p:par>
                                <p:cTn id="7" presetID="63" presetClass="path" presetSubtype="0" accel="50000" decel="50000" fill="hold" nodeType="withEffect">
                                  <p:stCondLst>
                                    <p:cond delay="0"/>
                                  </p:stCondLst>
                                  <p:childTnLst>
                                    <p:animMotion origin="layout" path="M -0.00052 -8.88889E-6 L 0.17712 -8.88889E-6 " pathEditMode="fixed" rAng="0" ptsTypes="AA">
                                      <p:cBhvr>
                                        <p:cTn id="8" dur="2000" fill="hold"/>
                                        <p:tgtEl>
                                          <p:spTgt spid="129"/>
                                        </p:tgtEl>
                                        <p:attrNameLst>
                                          <p:attrName>ppt_x</p:attrName>
                                          <p:attrName>ppt_y</p:attrName>
                                        </p:attrNameLst>
                                      </p:cBhvr>
                                      <p:rCtr x="8883" y="0"/>
                                    </p:animMotion>
                                  </p:childTnLst>
                                </p:cTn>
                              </p:par>
                              <p:par>
                                <p:cTn id="9" presetID="1" presetClass="exit"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1250"/>
                                        <p:tgtEl>
                                          <p:spTgt spid="134"/>
                                        </p:tgtEl>
                                      </p:cBhvr>
                                    </p:animEffect>
                                  </p:childTnLst>
                                </p:cTn>
                              </p:par>
                              <p:par>
                                <p:cTn id="14" presetID="1" presetClass="exit" presetSubtype="0" fill="hold" grpId="0" nodeType="withEffect">
                                  <p:stCondLst>
                                    <p:cond delay="1000"/>
                                  </p:stCondLst>
                                  <p:childTnLst>
                                    <p:set>
                                      <p:cBhvr>
                                        <p:cTn id="15" dur="1" fill="hold">
                                          <p:stCondLst>
                                            <p:cond delay="0"/>
                                          </p:stCondLst>
                                        </p:cTn>
                                        <p:tgtEl>
                                          <p:spTgt spid="113"/>
                                        </p:tgtEl>
                                        <p:attrNameLst>
                                          <p:attrName>style.visibility</p:attrName>
                                        </p:attrNameLst>
                                      </p:cBhvr>
                                      <p:to>
                                        <p:strVal val="hidden"/>
                                      </p:to>
                                    </p:set>
                                  </p:childTnLst>
                                </p:cTn>
                              </p:par>
                              <p:par>
                                <p:cTn id="16" presetID="10" presetClass="entr" presetSubtype="0" fill="hold" grpId="0" nodeType="withEffect">
                                  <p:stCondLst>
                                    <p:cond delay="1000"/>
                                  </p:stCondLst>
                                  <p:childTnLst>
                                    <p:set>
                                      <p:cBhvr>
                                        <p:cTn id="17" dur="1" fill="hold">
                                          <p:stCondLst>
                                            <p:cond delay="0"/>
                                          </p:stCondLst>
                                        </p:cTn>
                                        <p:tgtEl>
                                          <p:spTgt spid="114"/>
                                        </p:tgtEl>
                                        <p:attrNameLst>
                                          <p:attrName>style.visibility</p:attrName>
                                        </p:attrNameLst>
                                      </p:cBhvr>
                                      <p:to>
                                        <p:strVal val="visible"/>
                                      </p:to>
                                    </p:set>
                                    <p:animEffect transition="in" filter="fade">
                                      <p:cBhvr>
                                        <p:cTn id="18" dur="125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13" grpId="0"/>
      <p:bldP spid="1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589" y="1"/>
            <a:ext cx="12197949" cy="6927547"/>
            <a:chOff x="2003425" y="599860"/>
            <a:chExt cx="10194524" cy="6327687"/>
          </a:xfrm>
        </p:grpSpPr>
        <p:pic>
          <p:nvPicPr>
            <p:cNvPr id="34" name="Picture 33"/>
            <p:cNvPicPr>
              <a:picLocks noChangeAspect="1"/>
            </p:cNvPicPr>
            <p:nvPr/>
          </p:nvPicPr>
          <p:blipFill rotWithShape="1">
            <a:blip r:embed="rId2">
              <a:extLst>
                <a:ext uri="{28A0092B-C50C-407E-A947-70E740481C1C}">
                  <a14:useLocalDpi xmlns:a14="http://schemas.microsoft.com/office/drawing/2010/main" val="0"/>
                </a:ext>
              </a:extLst>
            </a:blip>
            <a:srcRect t="9910"/>
            <a:stretch/>
          </p:blipFill>
          <p:spPr>
            <a:xfrm>
              <a:off x="2003425" y="599860"/>
              <a:ext cx="10194524" cy="6327687"/>
            </a:xfrm>
            <a:prstGeom prst="rect">
              <a:avLst/>
            </a:prstGeom>
          </p:spPr>
        </p:pic>
        <p:sp>
          <p:nvSpPr>
            <p:cNvPr id="35" name="Rectangle 34"/>
            <p:cNvSpPr/>
            <p:nvPr/>
          </p:nvSpPr>
          <p:spPr>
            <a:xfrm>
              <a:off x="7145515" y="3041107"/>
              <a:ext cx="325503" cy="136382"/>
            </a:xfrm>
            <a:prstGeom prst="rect">
              <a:avLst/>
            </a:prstGeom>
            <a:solidFill>
              <a:srgbClr val="8F8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9" name="Rectangle 28"/>
          <p:cNvSpPr/>
          <p:nvPr/>
        </p:nvSpPr>
        <p:spPr>
          <a:xfrm>
            <a:off x="-42951" y="1"/>
            <a:ext cx="12228141" cy="688012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a:endParaRPr>
          </a:p>
        </p:txBody>
      </p:sp>
      <p:sp>
        <p:nvSpPr>
          <p:cNvPr id="33" name="Rectangle 32"/>
          <p:cNvSpPr/>
          <p:nvPr/>
        </p:nvSpPr>
        <p:spPr>
          <a:xfrm>
            <a:off x="1023511" y="1458746"/>
            <a:ext cx="10095218" cy="401216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9407" y="1752600"/>
            <a:ext cx="1539573" cy="44709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0890" y="4390893"/>
            <a:ext cx="877340" cy="72579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2701" y="3012729"/>
            <a:ext cx="1939906" cy="50771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3141" y="4084812"/>
            <a:ext cx="1664335" cy="28815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3883" y="3502297"/>
            <a:ext cx="1014699" cy="674775"/>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0303" y="4545778"/>
            <a:ext cx="1320089" cy="632253"/>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67195" y="4585335"/>
            <a:ext cx="1908144" cy="419044"/>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7966" y="3728894"/>
            <a:ext cx="1633834" cy="254340"/>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73484" y="3728493"/>
            <a:ext cx="1047722" cy="600888"/>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21416" y="4455797"/>
            <a:ext cx="1846584" cy="602705"/>
          </a:xfrm>
          <a:prstGeom prst="rect">
            <a:avLst/>
          </a:prstGeom>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38364" y="2106566"/>
            <a:ext cx="1906352" cy="258298"/>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95319" y="4631056"/>
            <a:ext cx="1737453" cy="582143"/>
          </a:xfrm>
          <a:prstGeom prst="rect">
            <a:avLst/>
          </a:prstGeom>
        </p:spPr>
      </p:pic>
      <p:pic>
        <p:nvPicPr>
          <p:cNvPr id="20" name="Pictur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20263" y="3846997"/>
            <a:ext cx="1683658" cy="482385"/>
          </a:xfrm>
          <a:prstGeom prst="rect">
            <a:avLst/>
          </a:prstGeom>
        </p:spPr>
      </p:pic>
      <p:pic>
        <p:nvPicPr>
          <p:cNvPr id="24" name="Picture 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44708" y="2615958"/>
            <a:ext cx="771232" cy="793454"/>
          </a:xfrm>
          <a:prstGeom prst="rect">
            <a:avLst/>
          </a:prstGeom>
        </p:spPr>
      </p:pic>
      <p:pic>
        <p:nvPicPr>
          <p:cNvPr id="27" name="Picture 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912903" y="1798438"/>
            <a:ext cx="2150951" cy="481737"/>
          </a:xfrm>
          <a:prstGeom prst="rect">
            <a:avLst/>
          </a:prstGeom>
        </p:spPr>
      </p:pic>
      <p:pic>
        <p:nvPicPr>
          <p:cNvPr id="28" name="Picture 2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16499" y="2984193"/>
            <a:ext cx="1621284" cy="1036206"/>
          </a:xfrm>
          <a:prstGeom prst="rect">
            <a:avLst/>
          </a:prstGeom>
        </p:spPr>
      </p:pic>
      <p:grpSp>
        <p:nvGrpSpPr>
          <p:cNvPr id="31" name="Group 30"/>
          <p:cNvGrpSpPr/>
          <p:nvPr/>
        </p:nvGrpSpPr>
        <p:grpSpPr>
          <a:xfrm>
            <a:off x="3367564" y="2457790"/>
            <a:ext cx="1754679" cy="740999"/>
            <a:chOff x="-3280268" y="1776318"/>
            <a:chExt cx="2418115" cy="1021167"/>
          </a:xfrm>
        </p:grpSpPr>
        <p:sp>
          <p:nvSpPr>
            <p:cNvPr id="30" name="Rectangle 29"/>
            <p:cNvSpPr/>
            <p:nvPr/>
          </p:nvSpPr>
          <p:spPr>
            <a:xfrm>
              <a:off x="-3280268" y="1776318"/>
              <a:ext cx="2418115" cy="96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6" name="Picture 2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171674" y="1888565"/>
              <a:ext cx="2276586" cy="908920"/>
            </a:xfrm>
            <a:prstGeom prst="rect">
              <a:avLst/>
            </a:prstGeom>
          </p:spPr>
        </p:pic>
      </p:grpSp>
      <p:pic>
        <p:nvPicPr>
          <p:cNvPr id="11" name="Picture 1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40184" y="2163697"/>
            <a:ext cx="1722124" cy="402337"/>
          </a:xfrm>
          <a:prstGeom prst="rect">
            <a:avLst/>
          </a:prstGeom>
        </p:spPr>
      </p:pic>
      <p:pic>
        <p:nvPicPr>
          <p:cNvPr id="21" name="Picture 2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17958" y="2775319"/>
            <a:ext cx="1673583" cy="520089"/>
          </a:xfrm>
          <a:prstGeom prst="rect">
            <a:avLst/>
          </a:prstGeom>
        </p:spPr>
      </p:pic>
      <p:pic>
        <p:nvPicPr>
          <p:cNvPr id="25" name="Picture 2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621037" y="2858960"/>
            <a:ext cx="1149000" cy="485589"/>
          </a:xfrm>
          <a:prstGeom prst="rect">
            <a:avLst/>
          </a:prstGeom>
        </p:spPr>
      </p:pic>
      <p:pic>
        <p:nvPicPr>
          <p:cNvPr id="15" name="Picture 1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69065" y="2591893"/>
            <a:ext cx="1754679" cy="263373"/>
          </a:xfrm>
          <a:prstGeom prst="rect">
            <a:avLst/>
          </a:prstGeom>
        </p:spPr>
      </p:pic>
      <p:pic>
        <p:nvPicPr>
          <p:cNvPr id="36" name="Picture 3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5212" y="370274"/>
            <a:ext cx="2940811" cy="671126"/>
          </a:xfrm>
          <a:prstGeom prst="rect">
            <a:avLst/>
          </a:prstGeom>
        </p:spPr>
      </p:pic>
      <p:sp>
        <p:nvSpPr>
          <p:cNvPr id="37" name="TextBox 36"/>
          <p:cNvSpPr txBox="1"/>
          <p:nvPr/>
        </p:nvSpPr>
        <p:spPr>
          <a:xfrm>
            <a:off x="381000" y="416875"/>
            <a:ext cx="2286000" cy="369332"/>
          </a:xfrm>
          <a:prstGeom prst="rect">
            <a:avLst/>
          </a:prstGeom>
          <a:noFill/>
        </p:spPr>
        <p:txBody>
          <a:bodyPr wrap="square" rtlCol="0">
            <a:spAutoFit/>
          </a:bodyPr>
          <a:lstStyle/>
          <a:p>
            <a:r>
              <a:rPr lang="en-US" b="1" dirty="0">
                <a:solidFill>
                  <a:prstClr val="white"/>
                </a:solidFill>
                <a:latin typeface="Calibri"/>
                <a:ea typeface="微軟正黑體" panose="020B0604030504040204" pitchFamily="34" charset="-120"/>
              </a:rPr>
              <a:t>G/F </a:t>
            </a:r>
            <a:r>
              <a:rPr lang="en-US" b="1" dirty="0">
                <a:solidFill>
                  <a:prstClr val="white"/>
                </a:solidFill>
                <a:latin typeface="Calibri"/>
                <a:ea typeface="微軟正黑體" panose="020B0604030504040204" pitchFamily="34" charset="-120"/>
              </a:rPr>
              <a:t>MHK Brands</a:t>
            </a:r>
            <a:endParaRPr lang="zh-TW" altLang="en-US" b="1" dirty="0">
              <a:solidFill>
                <a:prstClr val="white"/>
              </a:solidFill>
              <a:latin typeface="Calibri"/>
              <a:ea typeface="微軟正黑體" panose="020B0604030504040204" pitchFamily="34" charset="-120"/>
            </a:endParaRPr>
          </a:p>
        </p:txBody>
      </p:sp>
    </p:spTree>
    <p:extLst>
      <p:ext uri="{BB962C8B-B14F-4D97-AF65-F5344CB8AC3E}">
        <p14:creationId xmlns:p14="http://schemas.microsoft.com/office/powerpoint/2010/main" val="1139259226"/>
      </p:ext>
    </p:extLst>
  </p:cSld>
  <p:clrMapOvr>
    <a:masterClrMapping/>
  </p:clrMapOvr>
  <p:timing>
    <p:tnLst>
      <p:par>
        <p:cTn id="1" dur="indefinite" restart="never" nodeType="tmRoot"/>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3088</Words>
  <Application>Microsoft Office PowerPoint</Application>
  <PresentationFormat>Widescreen</PresentationFormat>
  <Paragraphs>559</Paragraphs>
  <Slides>72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72</vt:i4>
      </vt:variant>
    </vt:vector>
  </HeadingPairs>
  <TitlesOfParts>
    <vt:vector size="79" baseType="lpstr">
      <vt:lpstr>Raleway</vt:lpstr>
      <vt:lpstr>微軟正黑體</vt:lpstr>
      <vt:lpstr>新細明體</vt:lpstr>
      <vt:lpstr>Arial</vt:lpstr>
      <vt:lpstr>Calibri</vt:lpstr>
      <vt:lpstr>5_Office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Echo Chan</dc:creator>
  <cp:lastModifiedBy>Echo Chan</cp:lastModifiedBy>
  <cp:revision>3</cp:revision>
  <dcterms:created xsi:type="dcterms:W3CDTF">2018-10-23T01:55:34Z</dcterms:created>
  <dcterms:modified xsi:type="dcterms:W3CDTF">2018-10-23T02:30:18Z</dcterms:modified>
</cp:coreProperties>
</file>